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charts/chart1.xml" ContentType="application/vnd.openxmlformats-officedocument.drawingml.chart+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theme/themeOverride2.xml" ContentType="application/vnd.openxmlformats-officedocument.themeOverride+xml"/>
  <Override PartName="/ppt/drawings/drawing1.xml" ContentType="application/vnd.openxmlformats-officedocument.drawingml.chartshape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charts/chart4.xml" ContentType="application/vnd.openxmlformats-officedocument.drawingml.chart+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charts/chart5.xml" ContentType="application/vnd.openxmlformats-officedocument.drawingml.chart+xml"/>
  <Override PartName="/ppt/charts/chart6.xml" ContentType="application/vnd.openxmlformats-officedocument.drawingml.chart+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charts/chart7.xml" ContentType="application/vnd.openxmlformats-officedocument.drawingml.chart+xml"/>
  <Override PartName="/ppt/theme/themeOverride3.xml" ContentType="application/vnd.openxmlformats-officedocument.themeOverride+xml"/>
  <Override PartName="/ppt/charts/chart8.xml" ContentType="application/vnd.openxmlformats-officedocument.drawingml.chart+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charts/chart9.xml" ContentType="application/vnd.openxmlformats-officedocument.drawingml.chart+xml"/>
  <Override PartName="/ppt/drawings/drawing2.xml" ContentType="application/vnd.openxmlformats-officedocument.drawingml.chartshapes+xml"/>
  <Override PartName="/ppt/charts/chart10.xml" ContentType="application/vnd.openxmlformats-officedocument.drawingml.chart+xml"/>
  <Override PartName="/ppt/drawings/drawing3.xml" ContentType="application/vnd.openxmlformats-officedocument.drawingml.chartshape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charts/chart11.xml" ContentType="application/vnd.openxmlformats-officedocument.drawingml.chart+xml"/>
  <Override PartName="/ppt/drawings/drawing4.xml" ContentType="application/vnd.openxmlformats-officedocument.drawingml.chartshapes+xml"/>
  <Override PartName="/ppt/charts/chart12.xml" ContentType="application/vnd.openxmlformats-officedocument.drawingml.chart+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charts/chart13.xml" ContentType="application/vnd.openxmlformats-officedocument.drawingml.chart+xml"/>
  <Override PartName="/ppt/charts/chart14.xml" ContentType="application/vnd.openxmlformats-officedocument.drawingml.chart+xml"/>
  <Override PartName="/ppt/theme/themeOverride4.xml" ContentType="application/vnd.openxmlformats-officedocument.themeOverride+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4" r:id="rId1"/>
  </p:sldMasterIdLst>
  <p:notesMasterIdLst>
    <p:notesMasterId r:id="rId27"/>
  </p:notesMasterIdLst>
  <p:handoutMasterIdLst>
    <p:handoutMasterId r:id="rId28"/>
  </p:handoutMasterIdLst>
  <p:sldIdLst>
    <p:sldId id="708" r:id="rId2"/>
    <p:sldId id="719" r:id="rId3"/>
    <p:sldId id="658" r:id="rId4"/>
    <p:sldId id="704" r:id="rId5"/>
    <p:sldId id="659" r:id="rId6"/>
    <p:sldId id="656" r:id="rId7"/>
    <p:sldId id="668" r:id="rId8"/>
    <p:sldId id="666" r:id="rId9"/>
    <p:sldId id="665" r:id="rId10"/>
    <p:sldId id="667" r:id="rId11"/>
    <p:sldId id="688" r:id="rId12"/>
    <p:sldId id="694" r:id="rId13"/>
    <p:sldId id="692" r:id="rId14"/>
    <p:sldId id="695" r:id="rId15"/>
    <p:sldId id="677" r:id="rId16"/>
    <p:sldId id="673" r:id="rId17"/>
    <p:sldId id="703" r:id="rId18"/>
    <p:sldId id="706" r:id="rId19"/>
    <p:sldId id="680" r:id="rId20"/>
    <p:sldId id="705" r:id="rId21"/>
    <p:sldId id="697" r:id="rId22"/>
    <p:sldId id="684" r:id="rId23"/>
    <p:sldId id="717" r:id="rId24"/>
    <p:sldId id="707" r:id="rId25"/>
    <p:sldId id="716" r:id="rId26"/>
  </p:sldIdLst>
  <p:sldSz cx="10261600" cy="7200900"/>
  <p:notesSz cx="7102475" cy="10233025"/>
  <p:custDataLst>
    <p:tags r:id="rId29"/>
  </p:custDataLst>
  <p:defaultTex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arice Stielow" initials="LS" lastIdx="27" clrIdx="0"/>
  <p:cmAuthor id="1" name="Rob Tyson" initials="RT"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A10000"/>
    <a:srgbClr val="BFBFBF"/>
    <a:srgbClr val="DC6900"/>
    <a:srgbClr val="FFC28B"/>
    <a:srgbClr val="FFC227"/>
    <a:srgbClr val="FFA451"/>
    <a:srgbClr val="CD2F0E"/>
    <a:srgbClr val="CD2F0F"/>
    <a:srgbClr val="F3BE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D5C30875-5027-47A9-8995-C2BF9F8F2FF4}">
  <a:tblStyle styleId="{D5C30875-5027-47A9-8995-C2BF9F8F2FF4}" styleName="Smart Colour Block">
    <a:wholeTbl>
      <a:tcTxStyle>
        <a:fontRef idx="major">
          <a:prstClr val="black"/>
        </a:fontRef>
        <a:schemeClr val="dk1"/>
      </a:tcTxStyle>
      <a:tcStyle>
        <a:tcBdr>
          <a:left>
            <a:ln>
              <a:noFill/>
            </a:ln>
          </a:left>
          <a:right>
            <a:ln>
              <a:noFill/>
            </a:ln>
          </a:right>
          <a:top>
            <a:ln>
              <a:noFill/>
            </a:ln>
          </a:top>
          <a:bottom>
            <a:ln>
              <a:noFill/>
            </a:ln>
          </a:bottom>
          <a:insideH>
            <a:ln>
              <a:noFill/>
            </a:ln>
          </a:insideH>
          <a:insideV>
            <a:ln>
              <a:noFill/>
            </a:ln>
          </a:insideV>
        </a:tcBdr>
        <a:fill>
          <a:noFill/>
        </a:fill>
      </a:tcStyle>
    </a:wholeTbl>
    <a:band1H>
      <a:tcStyle>
        <a:tcBdr>
          <a:bottom>
            <a:ln w="38100" cmpd="sng">
              <a:solidFill>
                <a:schemeClr val="lt1"/>
              </a:solidFill>
            </a:ln>
          </a:bottom>
        </a:tcBdr>
      </a:tcStyle>
    </a:band1H>
    <a:band2H>
      <a:tcStyle>
        <a:tcBdr>
          <a:bottom>
            <a:ln w="38100" cmpd="sng">
              <a:solidFill>
                <a:schemeClr val="lt1"/>
              </a:solidFill>
            </a:ln>
          </a:bottom>
        </a:tcBdr>
      </a:tcStyle>
    </a:band2H>
    <a:firstCol>
      <a:tcTxStyle b="on">
        <a:fontRef idx="major">
          <a:prstClr val="black"/>
        </a:fontRef>
        <a:schemeClr val="dk1"/>
      </a:tcTxStyle>
      <a:tcStyle>
        <a:tcBdr/>
        <a:fill>
          <a:solidFill>
            <a:schemeClr val="accent1">
              <a:lumMod val="20000"/>
              <a:lumOff val="80000"/>
            </a:schemeClr>
          </a:solidFill>
        </a:fill>
      </a:tcStyle>
    </a:firstCol>
    <a:firstRow>
      <a:tcTxStyle b="on">
        <a:fontRef idx="major">
          <a:prstClr val="black"/>
        </a:fontRef>
        <a:schemeClr val="dk2"/>
      </a:tcTxStyle>
      <a:tcStyle>
        <a:tcBdr>
          <a:bottom>
            <a:ln w="38100" cmpd="sng">
              <a:solidFill>
                <a:schemeClr val="lt1"/>
              </a:solidFill>
            </a:ln>
          </a:bottom>
        </a:tcBdr>
        <a:fill>
          <a:noFill/>
        </a:fill>
      </a:tcStyle>
    </a:firstRow>
  </a:tblStyle>
  <a:tblStyle styleId="{74ED0A72-4B8E-423B-AE2F-120ADE3C16FB}" styleName="Smart Table Text">
    <a:wholeTbl>
      <a:tcTxStyle>
        <a:fontRef idx="major">
          <a:prstClr val="black"/>
        </a:fontRef>
        <a:schemeClr val="dk1"/>
      </a:tcTxStyle>
      <a:tcStyle>
        <a:tcBdr>
          <a:left>
            <a:ln>
              <a:noFill/>
            </a:ln>
          </a:left>
          <a:right>
            <a:ln>
              <a:noFill/>
            </a:ln>
          </a:right>
          <a:top>
            <a:ln>
              <a:noFill/>
            </a:ln>
          </a:top>
          <a:bottom>
            <a:ln>
              <a:noFill/>
            </a:ln>
          </a:bottom>
          <a:insideH>
            <a:ln>
              <a:noFill/>
            </a:ln>
          </a:insideH>
          <a:insideV>
            <a:ln>
              <a:noFill/>
            </a:ln>
          </a:insideV>
        </a:tcBdr>
        <a:fill>
          <a:noFill/>
        </a:fill>
      </a:tcStyle>
    </a:wholeTbl>
    <a:band1H>
      <a:tcStyle>
        <a:tcBdr>
          <a:bottom>
            <a:ln w="12700" cmpd="sng">
              <a:solidFill>
                <a:schemeClr val="accent1"/>
              </a:solidFill>
              <a:prstDash val="sysDot"/>
              <a:round/>
              <a:headEnd type="none" w="med" len="med"/>
              <a:tailEnd type="none" w="med" len="med"/>
            </a:ln>
          </a:bottom>
        </a:tcBdr>
      </a:tcStyle>
    </a:band1H>
    <a:band2H>
      <a:tcStyle>
        <a:tcBdr>
          <a:bottom>
            <a:ln w="12700" cmpd="sng">
              <a:solidFill>
                <a:schemeClr val="accent1"/>
              </a:solidFill>
              <a:prstDash val="sysDot"/>
              <a:round/>
              <a:headEnd type="none" w="med" len="med"/>
              <a:tailEnd type="none" w="med" len="med"/>
            </a:ln>
          </a:bottom>
        </a:tcBdr>
      </a:tcStyle>
    </a:band2H>
    <a:firstCol>
      <a:tcTxStyle b="on">
        <a:fontRef idx="major">
          <a:prstClr val="black"/>
        </a:fontRef>
        <a:schemeClr val="dk1"/>
      </a:tcTxStyle>
      <a:tcStyle>
        <a:tcBdr/>
        <a:fill>
          <a:noFill/>
        </a:fill>
      </a:tcStyle>
    </a:firstCol>
    <a:lastRow>
      <a:tcTxStyle b="on">
        <a:fontRef idx="major">
          <a:prstClr val="black"/>
        </a:fontRef>
        <a:schemeClr val="dk1"/>
      </a:tcTxStyle>
      <a:tcStyle>
        <a:tcBdr>
          <a:top>
            <a:ln w="12700" cmpd="sng">
              <a:solidFill>
                <a:schemeClr val="accent1"/>
              </a:solidFill>
            </a:ln>
          </a:top>
          <a:bottom>
            <a:ln w="12700" cmpd="sng">
              <a:solidFill>
                <a:schemeClr val="accent1"/>
              </a:solidFill>
            </a:ln>
          </a:bottom>
        </a:tcBdr>
        <a:fill>
          <a:noFill/>
        </a:fill>
      </a:tcStyle>
    </a:lastRow>
    <a:firstRow>
      <a:tcTxStyle b="on">
        <a:fontRef idx="major">
          <a:prstClr val="black"/>
        </a:fontRef>
        <a:schemeClr val="dk2"/>
      </a:tcTxStyle>
      <a:tcStyle>
        <a:tcBdr>
          <a:top>
            <a:ln w="12700" cmpd="sng">
              <a:solidFill>
                <a:schemeClr val="accent1"/>
              </a:solidFill>
            </a:ln>
          </a:top>
          <a:bottom>
            <a:ln w="12700" cmpd="sng">
              <a:solidFill>
                <a:schemeClr val="accent1"/>
              </a:solidFill>
            </a:ln>
          </a:bottom>
        </a:tcBdr>
        <a:fill>
          <a:noFill/>
        </a:fill>
      </a:tcStyle>
    </a:firstRow>
  </a:tblStyle>
  <a:tblStyle styleId="{8D360D96-D63B-11DF-A243-F2A3DFD72085}" styleName="Smart Table Figures">
    <a:wholeTbl>
      <a:tcTxStyle>
        <a:fontRef idx="minor">
          <a:prstClr val="black"/>
        </a:fontRef>
        <a:schemeClr val="dk1"/>
      </a:tcTxStyle>
      <a:tcStyle>
        <a:tcBdr>
          <a:left>
            <a:ln>
              <a:noFill/>
            </a:ln>
          </a:left>
          <a:right>
            <a:ln>
              <a:noFill/>
            </a:ln>
          </a:right>
          <a:top>
            <a:ln>
              <a:noFill/>
            </a:ln>
          </a:top>
          <a:bottom>
            <a:ln>
              <a:noFill/>
            </a:ln>
          </a:bottom>
          <a:insideH>
            <a:ln>
              <a:noFill/>
            </a:ln>
          </a:insideH>
          <a:insideV>
            <a:ln>
              <a:noFill/>
            </a:ln>
          </a:insideV>
        </a:tcBdr>
        <a:fill>
          <a:noFill/>
        </a:fill>
      </a:tcStyle>
    </a:wholeTbl>
    <a:band1H>
      <a:tcStyle>
        <a:tcBdr>
          <a:bottom>
            <a:ln w="12700" cmpd="sng">
              <a:solidFill>
                <a:schemeClr val="accent1"/>
              </a:solidFill>
              <a:prstDash val="sysDot"/>
              <a:round/>
              <a:headEnd type="none" w="med" len="med"/>
              <a:tailEnd type="none" w="med" len="med"/>
            </a:ln>
          </a:bottom>
        </a:tcBdr>
      </a:tcStyle>
    </a:band1H>
    <a:band2H>
      <a:tcStyle>
        <a:tcBdr>
          <a:bottom>
            <a:ln w="12700" cmpd="sng">
              <a:solidFill>
                <a:schemeClr val="accent1"/>
              </a:solidFill>
              <a:prstDash val="sysDot"/>
              <a:round/>
              <a:headEnd type="none" w="med" len="med"/>
              <a:tailEnd type="none" w="med" len="med"/>
            </a:ln>
          </a:bottom>
        </a:tcBdr>
      </a:tcStyle>
    </a:band2H>
    <a:firstCol>
      <a:tcTxStyle b="on">
        <a:fontRef idx="minor">
          <a:prstClr val="black"/>
        </a:fontRef>
        <a:schemeClr val="dk1"/>
      </a:tcTxStyle>
      <a:tcStyle>
        <a:tcBdr/>
        <a:fill>
          <a:noFill/>
        </a:fill>
      </a:tcStyle>
    </a:firstCol>
    <a:lastRow>
      <a:tcTxStyle b="on">
        <a:fontRef idx="minor">
          <a:prstClr val="black"/>
        </a:fontRef>
        <a:schemeClr val="dk1"/>
      </a:tcTxStyle>
      <a:tcStyle>
        <a:tcBdr>
          <a:top>
            <a:ln w="12700" cmpd="sng">
              <a:solidFill>
                <a:schemeClr val="accent1"/>
              </a:solidFill>
            </a:ln>
          </a:top>
          <a:bottom>
            <a:ln w="12700" cmpd="sng">
              <a:solidFill>
                <a:schemeClr val="accent1"/>
              </a:solidFill>
            </a:ln>
          </a:bottom>
        </a:tcBdr>
        <a:fill>
          <a:noFill/>
        </a:fill>
      </a:tcStyle>
    </a:lastRow>
    <a:firstRow>
      <a:tcTxStyle b="on">
        <a:fontRef idx="major">
          <a:prstClr val="black"/>
        </a:fontRef>
        <a:schemeClr val="dk2"/>
      </a:tcTxStyle>
      <a:tcStyle>
        <a:tcBdr>
          <a:top>
            <a:ln w="12700" cmpd="sng">
              <a:solidFill>
                <a:schemeClr val="accent1"/>
              </a:solidFill>
            </a:ln>
          </a:top>
          <a:bottom>
            <a:ln w="12700" cmpd="sng">
              <a:solidFill>
                <a:schemeClr val="accent1"/>
              </a:solidFill>
            </a:ln>
          </a:bottom>
        </a:tcBdr>
        <a:fill>
          <a:noFill/>
        </a:fill>
      </a:tcStyle>
    </a:firstRow>
  </a:tblStyle>
  <a:tblStyle styleId="{E81BAE4E-8E61-4555-8164-91CCB0C98032}" styleName="Smart Text List">
    <a:wholeTbl>
      <a:tcTxStyle>
        <a:fontRef idx="major">
          <a:prstClr val="black"/>
        </a:fontRef>
        <a:schemeClr val="dk1"/>
      </a:tcTxStyle>
      <a:tcStyle>
        <a:tcBdr>
          <a:left>
            <a:ln>
              <a:noFill/>
            </a:ln>
          </a:left>
          <a:right>
            <a:ln>
              <a:noFill/>
            </a:ln>
          </a:right>
          <a:top>
            <a:ln>
              <a:noFill/>
            </a:ln>
          </a:top>
          <a:bottom>
            <a:ln>
              <a:noFill/>
            </a:ln>
          </a:bottom>
          <a:insideH>
            <a:ln>
              <a:noFill/>
            </a:ln>
          </a:insideH>
          <a:insideV>
            <a:ln>
              <a:noFill/>
            </a:ln>
          </a:insideV>
        </a:tcBdr>
        <a:fill>
          <a:noFill/>
        </a:fill>
      </a:tcStyle>
    </a:wholeTbl>
    <a:band1H>
      <a:tcStyle>
        <a:tcBdr>
          <a:bottom>
            <a:ln>
              <a:noFill/>
            </a:ln>
          </a:bottom>
        </a:tcBdr>
      </a:tcStyle>
    </a:band1H>
    <a:band2H>
      <a:tcStyle>
        <a:tcBdr>
          <a:bottom>
            <a:ln>
              <a:noFill/>
            </a:ln>
          </a:bottom>
        </a:tcBdr>
      </a:tcStyle>
    </a:band2H>
    <a:firstCol>
      <a:tcTxStyle b="on">
        <a:fontRef idx="major">
          <a:prstClr val="black"/>
        </a:fontRef>
        <a:schemeClr val="dk1"/>
      </a:tcTxStyle>
      <a:tcStyle>
        <a:tcBdr/>
        <a:fill>
          <a:noFill/>
        </a:fill>
      </a:tcStyle>
    </a:firstCol>
    <a:lastRow>
      <a:tcTxStyle>
        <a:fontRef idx="major">
          <a:prstClr val="black"/>
        </a:fontRef>
        <a:schemeClr val="dk1"/>
      </a:tcTxStyle>
      <a:tcStyle>
        <a:tcBdr>
          <a:top>
            <a:ln>
              <a:noFill/>
            </a:ln>
          </a:top>
          <a:bottom>
            <a:ln>
              <a:noFill/>
            </a:ln>
          </a:bottom>
        </a:tcBdr>
        <a:fill>
          <a:noFill/>
        </a:fill>
      </a:tcStyle>
    </a:lastRow>
    <a:firstRow>
      <a:tcTxStyle b="on">
        <a:fontRef idx="major">
          <a:prstClr val="black"/>
        </a:fontRef>
        <a:schemeClr val="dk2"/>
      </a:tcTxStyle>
      <a:tcStyle>
        <a:tcBdr>
          <a:top>
            <a:ln>
              <a:noFill/>
            </a:ln>
          </a:top>
          <a:bottom>
            <a:ln w="12700" cmpd="sng">
              <a:solidFill>
                <a:schemeClr val="accent1"/>
              </a:solidFill>
            </a:ln>
          </a:bottom>
        </a:tcBdr>
        <a:fill>
          <a:noFill/>
        </a:fill>
      </a:tcStyle>
    </a:firstRow>
  </a:tblStyle>
  <a:tblStyle styleId="{69D073F8-1565-44D7-B386-08B59EADF2EE}" styleName="Smart Basic">
    <a:wholeTbl>
      <a:tcTxStyle>
        <a:fontRef idx="major">
          <a:prstClr val="black"/>
        </a:fontRef>
        <a:schemeClr val="dk1"/>
      </a:tcTxStyle>
      <a:tcStyle>
        <a:tcBdr>
          <a:left>
            <a:ln>
              <a:noFill/>
            </a:ln>
          </a:left>
          <a:right>
            <a:ln>
              <a:noFill/>
            </a:ln>
          </a:right>
          <a:top>
            <a:ln>
              <a:noFill/>
            </a:ln>
          </a:top>
          <a:bottom>
            <a:ln>
              <a:noFill/>
            </a:ln>
          </a:bottom>
          <a:insideH>
            <a:ln>
              <a:noFill/>
            </a:ln>
          </a:insideH>
          <a:insideV>
            <a:ln>
              <a:noFill/>
            </a:ln>
          </a:insideV>
        </a:tcBdr>
        <a:fill>
          <a:noFill/>
        </a:fill>
      </a:tcStyle>
    </a:wholeTbl>
    <a:band1H>
      <a:tcStyle>
        <a:tcBdr>
          <a:bottom>
            <a:ln w="38100" cmpd="sng">
              <a:noFill/>
            </a:ln>
          </a:bottom>
        </a:tcBdr>
      </a:tcStyle>
    </a:band1H>
    <a:band2H>
      <a:tcStyle>
        <a:tcBdr>
          <a:bottom>
            <a:ln w="38100" cmpd="sng">
              <a:noFill/>
            </a:ln>
          </a:bottom>
        </a:tcBdr>
      </a:tcStyle>
    </a:band2H>
    <a:firstCol>
      <a:tcTxStyle b="on">
        <a:fontRef idx="major">
          <a:prstClr val="black"/>
        </a:fontRef>
        <a:schemeClr val="dk1"/>
      </a:tcTxStyle>
      <a:tcStyle>
        <a:tcBdr/>
        <a:fill>
          <a:noFill/>
        </a:fill>
      </a:tcStyle>
    </a:firstCol>
    <a:firstRow>
      <a:tcTxStyle b="on">
        <a:fontRef idx="major">
          <a:prstClr val="black"/>
        </a:fontRef>
        <a:schemeClr val="dk2"/>
      </a:tcTxStyle>
      <a:tcStyle>
        <a:tcBdr>
          <a:bottom>
            <a:ln w="38100" cmpd="sng">
              <a:noFill/>
            </a:ln>
          </a:bottom>
        </a:tcBdr>
        <a:fill>
          <a:noFill/>
        </a:fill>
      </a:tcStyle>
    </a:firstRow>
  </a:tblStyle>
  <a:tblStyle styleId="{582F6C1B-F5DC-4988-9FA3-4B01CB59C5F3}" styleName="Smart Classic">
    <a:wholeTbl>
      <a:tcTxStyle>
        <a:fontRef idx="major">
          <a:prstClr val="black"/>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tcStyle>
    </a:band1H>
    <a:band2H>
      <a:tcStyle>
        <a:tcBdr/>
      </a:tcStyle>
    </a:band2H>
    <a:firstCol>
      <a:tcStyle>
        <a:tcBdr/>
      </a:tcStyle>
    </a:firstCol>
    <a:firstRow>
      <a:tcTxStyle b="on">
        <a:fontRef idx="major">
          <a:prstClr val="black"/>
        </a:fontRef>
        <a:schemeClr val="dk2"/>
      </a:tcTxStyle>
      <a:tcStyle>
        <a:tcBdr/>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16" autoAdjust="0"/>
    <p:restoredTop sz="99142" autoAdjust="0"/>
  </p:normalViewPr>
  <p:slideViewPr>
    <p:cSldViewPr snapToGrid="0" snapToObjects="1">
      <p:cViewPr>
        <p:scale>
          <a:sx n="100" d="100"/>
          <a:sy n="100" d="100"/>
        </p:scale>
        <p:origin x="-324" y="-168"/>
      </p:cViewPr>
      <p:guideLst>
        <p:guide orient="horz" pos="400"/>
        <p:guide orient="horz" pos="4309"/>
        <p:guide orient="horz" pos="4218"/>
        <p:guide orient="horz" pos="578"/>
        <p:guide orient="horz" pos="667"/>
        <p:guide orient="horz" pos="853"/>
        <p:guide orient="horz" pos="1207"/>
        <p:guide orient="horz" pos="1645"/>
        <p:guide orient="horz" pos="1724"/>
        <p:guide orient="horz" pos="2237"/>
        <p:guide orient="horz" pos="2407"/>
        <p:guide orient="horz" pos="4176"/>
        <p:guide orient="horz" pos="2652"/>
        <p:guide orient="horz" pos="3084"/>
        <p:guide orient="horz" pos="3424"/>
        <p:guide orient="horz" pos="3513"/>
        <p:guide orient="horz" pos="4082"/>
        <p:guide pos="5923"/>
        <p:guide pos="427"/>
        <p:guide pos="518"/>
        <p:guide pos="604"/>
        <p:guide pos="2302"/>
        <p:guide pos="2983"/>
        <p:guide pos="3149"/>
        <p:guide pos="4162"/>
        <p:guide pos="4547"/>
        <p:guide pos="5606"/>
        <p:guide pos="6114"/>
      </p:guideLst>
    </p:cSldViewPr>
  </p:slideViewPr>
  <p:outlineViewPr>
    <p:cViewPr>
      <p:scale>
        <a:sx n="33" d="100"/>
        <a:sy n="33" d="100"/>
      </p:scale>
      <p:origin x="0" y="1926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76" d="100"/>
          <a:sy n="76" d="100"/>
        </p:scale>
        <p:origin x="-2130" y="-114"/>
      </p:cViewPr>
      <p:guideLst>
        <p:guide orient="horz" pos="3224"/>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oleObject" Target="file:///\\pwcau\syd$\data\Advisory\Restricted\Economics%20and%20Policy\Client%20F-I\Federal%20Chamber%20of%20Automotive%20Industries\Drafts\FCAI%20Excel%20Data%20111117%20-%20KF.xlsx" TargetMode="Externa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pwcau\syd$\data\Advisory\Restricted\Economics%20and%20Policy\Non-Client\Macroeconomics\Economics%20Views%20(Australian%20Macro%20Reports)\Australian%20dollar\$A%20time%20series%20v5.xlsx" TargetMode="External"/></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pwcau\syd$\data\Advisory\Restricted\Economics%20and%20Policy\Client%20F-I\Federal%20Chamber%20of%20Automotive%20Industries\Drafts\FCAI%20Excel%20Data%20111117%20-%20KF.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au.aap.ad.pwcinternal.com\syd$\data\IFS\Williams%20Lea\advisory\197132_Formatting%20charts%20in%20po\197132_working\197132_Recreated%20charts.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pwcau\syd$\data\Advisory\Restricted\Economics%20and%20Policy\Client%20F-I\Federal%20Chamber%20of%20Automotive%20Industries\Drafts\Copy%20of%20FCAI%20Excel%20Data%20111117%20-%20SM%20I.xlsx" TargetMode="External"/></Relationships>
</file>

<file path=ppt/charts/_rels/chart14.xml.rels><?xml version="1.0" encoding="UTF-8" standalone="yes"?>
<Relationships xmlns="http://schemas.openxmlformats.org/package/2006/relationships"><Relationship Id="rId2" Type="http://schemas.openxmlformats.org/officeDocument/2006/relationships/oleObject" Target="file:///\\pwcau\syd$\data\Advisory\Restricted\Economics%20and%20Policy\Client%20F-I\Federal%20Chamber%20of%20Automotive%20Industries\Drafts\Copy%20of%20FCAI%20Excel%20Data%20111117%20-%20SM%20I.xlsx" TargetMode="External"/><Relationship Id="rId1" Type="http://schemas.openxmlformats.org/officeDocument/2006/relationships/themeOverride" Target="../theme/themeOverride4.xml"/></Relationships>
</file>

<file path=ppt/charts/_rels/chart2.xml.rels><?xml version="1.0" encoding="UTF-8" standalone="yes"?>
<Relationships xmlns="http://schemas.openxmlformats.org/package/2006/relationships"><Relationship Id="rId2" Type="http://schemas.openxmlformats.org/officeDocument/2006/relationships/oleObject" Target="file:///\\pwcau\syd$\data\Advisory\Restricted\Economics%20and%20Policy\Client%20F-I\Federal%20Chamber%20of%20Automotive%20Industries\Drafts\Copy%20of%20FCAI%20Excel%20Data%20111117%20-%20SM.xlsx" TargetMode="External"/><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pwcau\syd$\data\Advisory\Restricted\Economics%20and%20Policy\Client%20F-I\Federal%20Chamber%20of%20Automotive%20Industries\Drafts\Copy%20of%20FCAI%20Excel%20Data%20111117%20-%20SM.xlsx" TargetMode="External"/><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1" Type="http://schemas.openxmlformats.org/officeDocument/2006/relationships/oleObject" Target="file:///\\pwcau\syd$\data\Advisory\Restricted\Economics%20and%20Policy\Client%20F-I\Federal%20Chamber%20of%20Automotive%20Industries\Drafts\Copy%20of%20FCAI%20Excel%20Data%20111117%20-%20SM.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pwcau\syd$\data\Advisory\Restricted\Economics%20and%20Policy\Client%20F-I\Federal%20Chamber%20of%20Automotive%20Industries\Drafts\FCAI%20Excel%20Data%20111117%20-%20KF.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pwcau\syd$\data\Advisory\Restricted\Economics%20and%20Policy\Client%20F-I\Federal%20Chamber%20of%20Automotive%20Industries\Drafts\FCAI%20Excel%20Data%20111117%20-%20KF.xlsx" TargetMode="External"/></Relationships>
</file>

<file path=ppt/charts/_rels/chart7.xml.rels><?xml version="1.0" encoding="UTF-8" standalone="yes"?>
<Relationships xmlns="http://schemas.openxmlformats.org/package/2006/relationships"><Relationship Id="rId2" Type="http://schemas.openxmlformats.org/officeDocument/2006/relationships/oleObject" Target="file:///\\pwcau\syd$\data\Advisory\Restricted\Economics%20and%20Policy\Client%20F-I\Federal%20Chamber%20of%20Automotive%20Industries\Drafts\FCAI%20Excel%20Data%20111117.xlsx" TargetMode="External"/><Relationship Id="rId1" Type="http://schemas.openxmlformats.org/officeDocument/2006/relationships/themeOverride" Target="../theme/themeOverride3.xml"/></Relationships>
</file>

<file path=ppt/charts/_rels/chart8.xml.rels><?xml version="1.0" encoding="UTF-8" standalone="yes"?>
<Relationships xmlns="http://schemas.openxmlformats.org/package/2006/relationships"><Relationship Id="rId1" Type="http://schemas.openxmlformats.org/officeDocument/2006/relationships/oleObject" Target="file:///\\pwcau\syd$\data\Advisory\Restricted\Economics%20and%20Policy\Client%20F-I\Federal%20Chamber%20of%20Automotive%20Industries\Drafts\Copy%20of%20FCAI%20Excel%20Data%20111117%20-%20SM%20vII.xlsx" TargetMode="External"/></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pwcau\syd$\data\Advisory\Restricted\Economics%20and%20Policy\Non-Client\Macroeconomics\Economics%20Views%20(Australian%20Macro%20Reports)\Australian%20dollar\$A%20time%20series%20v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6506872603403887E-2"/>
          <c:y val="0.10048788871068698"/>
          <c:w val="0.8310192735126154"/>
          <c:h val="0.7990242225786337"/>
        </c:manualLayout>
      </c:layout>
      <c:ofPieChart>
        <c:ofPieType val="bar"/>
        <c:varyColors val="1"/>
        <c:ser>
          <c:idx val="0"/>
          <c:order val="0"/>
          <c:dLbls>
            <c:dLbl>
              <c:idx val="0"/>
              <c:layout>
                <c:manualLayout>
                  <c:x val="-1.9991310863309111E-3"/>
                  <c:y val="7.5975981365490219E-2"/>
                </c:manualLayout>
              </c:layout>
              <c:dLblPos val="bestFit"/>
              <c:showLegendKey val="0"/>
              <c:showVal val="0"/>
              <c:showCatName val="1"/>
              <c:showSerName val="0"/>
              <c:showPercent val="1"/>
              <c:showBubbleSize val="0"/>
            </c:dLbl>
            <c:dLbl>
              <c:idx val="15"/>
              <c:layout>
                <c:manualLayout>
                  <c:x val="-2.9986966294964709E-2"/>
                  <c:y val="-7.5975981365490219E-2"/>
                </c:manualLayout>
              </c:layout>
              <c:dLblPos val="bestFit"/>
              <c:showLegendKey val="0"/>
              <c:showVal val="0"/>
              <c:showCatName val="1"/>
              <c:showSerName val="0"/>
              <c:showPercent val="1"/>
              <c:showBubbleSize val="0"/>
            </c:dLbl>
            <c:dLbl>
              <c:idx val="16"/>
              <c:layout>
                <c:manualLayout>
                  <c:x val="-9.9956554316550355E-3"/>
                  <c:y val="0"/>
                </c:manualLayout>
              </c:layout>
              <c:numFmt formatCode="0.00%" sourceLinked="0"/>
              <c:spPr/>
              <c:txPr>
                <a:bodyPr/>
                <a:lstStyle/>
                <a:p>
                  <a:pPr algn="just">
                    <a:defRPr/>
                  </a:pPr>
                  <a:endParaRPr lang="en-US"/>
                </a:p>
              </c:txPr>
              <c:dLblPos val="bestFit"/>
              <c:showLegendKey val="1"/>
              <c:showVal val="0"/>
              <c:showCatName val="1"/>
              <c:showSerName val="0"/>
              <c:showPercent val="1"/>
              <c:showBubbleSize val="0"/>
            </c:dLbl>
            <c:dLbl>
              <c:idx val="17"/>
              <c:layout>
                <c:manualLayout>
                  <c:x val="-9.9956554316550355E-3"/>
                  <c:y val="-2.7192548806546741E-7"/>
                </c:manualLayout>
              </c:layout>
              <c:tx>
                <c:rich>
                  <a:bodyPr/>
                  <a:lstStyle/>
                  <a:p>
                    <a:pPr algn="just">
                      <a:defRPr/>
                    </a:pPr>
                    <a:r>
                      <a:rPr lang="en-US" dirty="0" smtClean="0"/>
                      <a:t>Mechanics</a:t>
                    </a:r>
                    <a:r>
                      <a:rPr lang="en-US" dirty="0"/>
                      <a:t>
0.26%</a:t>
                    </a:r>
                  </a:p>
                </c:rich>
              </c:tx>
              <c:numFmt formatCode="0.00%" sourceLinked="0"/>
              <c:spPr/>
              <c:dLblPos val="bestFit"/>
              <c:showLegendKey val="1"/>
              <c:showVal val="0"/>
              <c:showCatName val="1"/>
              <c:showSerName val="0"/>
              <c:showPercent val="1"/>
              <c:showBubbleSize val="0"/>
            </c:dLbl>
            <c:dLbl>
              <c:idx val="18"/>
              <c:layout>
                <c:manualLayout>
                  <c:x val="-9.9696592653070043E-3"/>
                  <c:y val="0"/>
                </c:manualLayout>
              </c:layout>
              <c:numFmt formatCode="0.00%" sourceLinked="0"/>
              <c:spPr/>
              <c:txPr>
                <a:bodyPr/>
                <a:lstStyle/>
                <a:p>
                  <a:pPr algn="just">
                    <a:defRPr/>
                  </a:pPr>
                  <a:endParaRPr lang="en-US"/>
                </a:p>
              </c:txPr>
              <c:dLblPos val="bestFit"/>
              <c:showLegendKey val="1"/>
              <c:showVal val="0"/>
              <c:showCatName val="1"/>
              <c:showSerName val="0"/>
              <c:showPercent val="1"/>
              <c:showBubbleSize val="0"/>
            </c:dLbl>
            <c:dLbl>
              <c:idx val="19"/>
              <c:layout>
                <c:manualLayout>
                  <c:x val="-7.3219544737142524E-5"/>
                  <c:y val="1.9506196728576812E-4"/>
                </c:manualLayout>
              </c:layout>
              <c:numFmt formatCode="0.00%" sourceLinked="0"/>
              <c:spPr/>
              <c:txPr>
                <a:bodyPr/>
                <a:lstStyle/>
                <a:p>
                  <a:pPr algn="just">
                    <a:defRPr/>
                  </a:pPr>
                  <a:endParaRPr lang="en-US"/>
                </a:p>
              </c:txPr>
              <c:dLblPos val="bestFit"/>
              <c:showLegendKey val="1"/>
              <c:showVal val="0"/>
              <c:showCatName val="1"/>
              <c:showSerName val="0"/>
              <c:showPercent val="1"/>
              <c:showBubbleSize val="0"/>
            </c:dLbl>
            <c:dLbl>
              <c:idx val="20"/>
              <c:layout>
                <c:manualLayout>
                  <c:x val="0"/>
                  <c:y val="2.6524970240413011E-2"/>
                </c:manualLayout>
              </c:layout>
              <c:numFmt formatCode="0.00%" sourceLinked="0"/>
              <c:spPr/>
              <c:txPr>
                <a:bodyPr/>
                <a:lstStyle/>
                <a:p>
                  <a:pPr algn="just">
                    <a:defRPr/>
                  </a:pPr>
                  <a:endParaRPr lang="en-US"/>
                </a:p>
              </c:txPr>
              <c:dLblPos val="bestFit"/>
              <c:showLegendKey val="1"/>
              <c:showVal val="0"/>
              <c:showCatName val="1"/>
              <c:showSerName val="0"/>
              <c:showPercent val="1"/>
              <c:showBubbleSize val="0"/>
            </c:dLbl>
            <c:dLbl>
              <c:idx val="21"/>
              <c:layout>
                <c:manualLayout>
                  <c:x val="-1.9870970891163412E-3"/>
                  <c:y val="1.18909775257404E-2"/>
                </c:manualLayout>
              </c:layout>
              <c:tx>
                <c:rich>
                  <a:bodyPr/>
                  <a:lstStyle/>
                  <a:p>
                    <a:pPr>
                      <a:defRPr/>
                    </a:pPr>
                    <a:r>
                      <a:rPr lang="en-US" dirty="0" smtClean="0"/>
                      <a:t>Automotive</a:t>
                    </a:r>
                    <a:r>
                      <a:rPr lang="en-US" dirty="0"/>
                      <a:t>
1.92%</a:t>
                    </a:r>
                  </a:p>
                </c:rich>
              </c:tx>
              <c:numFmt formatCode="0.00%" sourceLinked="0"/>
              <c:spPr/>
              <c:dLblPos val="bestFit"/>
              <c:showLegendKey val="0"/>
              <c:showVal val="0"/>
              <c:showCatName val="1"/>
              <c:showSerName val="0"/>
              <c:showPercent val="1"/>
              <c:showBubbleSize val="0"/>
            </c:dLbl>
            <c:dLblPos val="outEnd"/>
            <c:showLegendKey val="0"/>
            <c:showVal val="0"/>
            <c:showCatName val="1"/>
            <c:showSerName val="0"/>
            <c:showPercent val="1"/>
            <c:showBubbleSize val="0"/>
            <c:showLeaderLines val="1"/>
          </c:dLbls>
          <c:cat>
            <c:strRef>
              <c:f>GDP!$E$319:$Y$319</c:f>
              <c:strCache>
                <c:ptCount val="21"/>
                <c:pt idx="0">
                  <c:v>Agriculture</c:v>
                </c:pt>
                <c:pt idx="1">
                  <c:v>Mining</c:v>
                </c:pt>
                <c:pt idx="2">
                  <c:v>Utilities</c:v>
                </c:pt>
                <c:pt idx="3">
                  <c:v>Construction</c:v>
                </c:pt>
                <c:pt idx="4">
                  <c:v>Trade</c:v>
                </c:pt>
                <c:pt idx="5">
                  <c:v>Hospitality</c:v>
                </c:pt>
                <c:pt idx="6">
                  <c:v>Transport</c:v>
                </c:pt>
                <c:pt idx="7">
                  <c:v>Media</c:v>
                </c:pt>
                <c:pt idx="8">
                  <c:v>Financial</c:v>
                </c:pt>
                <c:pt idx="9">
                  <c:v>Real estate</c:v>
                </c:pt>
                <c:pt idx="10">
                  <c:v>Professional &amp; Admin</c:v>
                </c:pt>
                <c:pt idx="11">
                  <c:v>Public Admin</c:v>
                </c:pt>
                <c:pt idx="12">
                  <c:v>Education</c:v>
                </c:pt>
                <c:pt idx="13">
                  <c:v>Health and social</c:v>
                </c:pt>
                <c:pt idx="14">
                  <c:v>Other</c:v>
                </c:pt>
                <c:pt idx="15">
                  <c:v>Manufacturing</c:v>
                </c:pt>
                <c:pt idx="16">
                  <c:v>Car manufacturers</c:v>
                </c:pt>
                <c:pt idx="17">
                  <c:v>Mechanics</c:v>
                </c:pt>
                <c:pt idx="18">
                  <c:v>Retailers</c:v>
                </c:pt>
                <c:pt idx="19">
                  <c:v>Parts dealers</c:v>
                </c:pt>
                <c:pt idx="20">
                  <c:v>Parts manufacturers</c:v>
                </c:pt>
              </c:strCache>
            </c:strRef>
          </c:cat>
          <c:val>
            <c:numRef>
              <c:f>GDP!$E$322:$Y$322</c:f>
              <c:numCache>
                <c:formatCode>_-* #,##0_-;\-* #,##0_-;_-* "-"??_-;_-@_-</c:formatCode>
                <c:ptCount val="21"/>
                <c:pt idx="0">
                  <c:v>32714.739201289096</c:v>
                </c:pt>
                <c:pt idx="1">
                  <c:v>115222.50023781897</c:v>
                </c:pt>
                <c:pt idx="2">
                  <c:v>25819.475767066499</c:v>
                </c:pt>
                <c:pt idx="3">
                  <c:v>93343.034885443369</c:v>
                </c:pt>
                <c:pt idx="4">
                  <c:v>110422.2983534549</c:v>
                </c:pt>
                <c:pt idx="5">
                  <c:v>26069.588452091721</c:v>
                </c:pt>
                <c:pt idx="6">
                  <c:v>62077.968423241371</c:v>
                </c:pt>
                <c:pt idx="7">
                  <c:v>38878.300427555907</c:v>
                </c:pt>
                <c:pt idx="8">
                  <c:v>132338.05456600894</c:v>
                </c:pt>
                <c:pt idx="9">
                  <c:v>32499.936542384996</c:v>
                </c:pt>
                <c:pt idx="10">
                  <c:v>112802.78261445892</c:v>
                </c:pt>
                <c:pt idx="11">
                  <c:v>61509.084669066542</c:v>
                </c:pt>
                <c:pt idx="12">
                  <c:v>52480.507156688196</c:v>
                </c:pt>
                <c:pt idx="13">
                  <c:v>72975.03481786637</c:v>
                </c:pt>
                <c:pt idx="14">
                  <c:v>124925.8915827366</c:v>
                </c:pt>
                <c:pt idx="15">
                  <c:v>109715.11699697199</c:v>
                </c:pt>
                <c:pt idx="16">
                  <c:v>2611.0180689495642</c:v>
                </c:pt>
                <c:pt idx="17">
                  <c:v>3222.6078869017138</c:v>
                </c:pt>
                <c:pt idx="18">
                  <c:v>13713.72553331167</c:v>
                </c:pt>
                <c:pt idx="19">
                  <c:v>2587.4953836437121</c:v>
                </c:pt>
                <c:pt idx="20">
                  <c:v>1387.8384330452641</c:v>
                </c:pt>
              </c:numCache>
            </c:numRef>
          </c:val>
        </c:ser>
        <c:dLbls>
          <c:showLegendKey val="0"/>
          <c:showVal val="0"/>
          <c:showCatName val="0"/>
          <c:showSerName val="0"/>
          <c:showPercent val="0"/>
          <c:showBubbleSize val="0"/>
          <c:showLeaderLines val="1"/>
        </c:dLbls>
        <c:gapWidth val="100"/>
        <c:splitType val="pos"/>
        <c:splitPos val="5"/>
        <c:secondPieSize val="75"/>
        <c:serLines/>
      </c:ofPieChart>
    </c:plotArea>
    <c:plotVisOnly val="1"/>
    <c:dispBlanksAs val="zero"/>
    <c:showDLblsOverMax val="0"/>
  </c:chart>
  <c:spPr>
    <a:noFill/>
    <a:ln>
      <a:noFill/>
    </a:ln>
  </c:spPr>
  <c:txPr>
    <a:bodyPr/>
    <a:lstStyle/>
    <a:p>
      <a:pPr>
        <a:defRPr sz="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spPr>
            <a:ln w="25400"/>
          </c:spPr>
          <c:marker>
            <c:symbol val="none"/>
          </c:marker>
          <c:cat>
            <c:numRef>
              <c:f>'Monthly V2'!$A$185:$A$519</c:f>
              <c:numCache>
                <c:formatCode>mmm\-yyyy</c:formatCode>
                <c:ptCount val="335"/>
                <c:pt idx="0">
                  <c:v>30681</c:v>
                </c:pt>
                <c:pt idx="1">
                  <c:v>30712</c:v>
                </c:pt>
                <c:pt idx="2">
                  <c:v>30741</c:v>
                </c:pt>
                <c:pt idx="3">
                  <c:v>30772</c:v>
                </c:pt>
                <c:pt idx="4">
                  <c:v>30802</c:v>
                </c:pt>
                <c:pt idx="5">
                  <c:v>30833</c:v>
                </c:pt>
                <c:pt idx="6">
                  <c:v>30863</c:v>
                </c:pt>
                <c:pt idx="7">
                  <c:v>30894</c:v>
                </c:pt>
                <c:pt idx="8">
                  <c:v>30925</c:v>
                </c:pt>
                <c:pt idx="9">
                  <c:v>30955</c:v>
                </c:pt>
                <c:pt idx="10">
                  <c:v>30986</c:v>
                </c:pt>
                <c:pt idx="11">
                  <c:v>31016</c:v>
                </c:pt>
                <c:pt idx="12">
                  <c:v>31047</c:v>
                </c:pt>
                <c:pt idx="13">
                  <c:v>31078</c:v>
                </c:pt>
                <c:pt idx="14">
                  <c:v>31106</c:v>
                </c:pt>
                <c:pt idx="15">
                  <c:v>31137</c:v>
                </c:pt>
                <c:pt idx="16">
                  <c:v>31167</c:v>
                </c:pt>
                <c:pt idx="17">
                  <c:v>31198</c:v>
                </c:pt>
                <c:pt idx="18">
                  <c:v>31228</c:v>
                </c:pt>
                <c:pt idx="19">
                  <c:v>31259</c:v>
                </c:pt>
                <c:pt idx="20">
                  <c:v>31290</c:v>
                </c:pt>
                <c:pt idx="21">
                  <c:v>31320</c:v>
                </c:pt>
                <c:pt idx="22">
                  <c:v>31351</c:v>
                </c:pt>
                <c:pt idx="23">
                  <c:v>31381</c:v>
                </c:pt>
                <c:pt idx="24">
                  <c:v>31412</c:v>
                </c:pt>
                <c:pt idx="25">
                  <c:v>31443</c:v>
                </c:pt>
                <c:pt idx="26">
                  <c:v>31471</c:v>
                </c:pt>
                <c:pt idx="27">
                  <c:v>31502</c:v>
                </c:pt>
                <c:pt idx="28">
                  <c:v>31532</c:v>
                </c:pt>
                <c:pt idx="29">
                  <c:v>31563</c:v>
                </c:pt>
                <c:pt idx="30">
                  <c:v>31593</c:v>
                </c:pt>
                <c:pt idx="31">
                  <c:v>31624</c:v>
                </c:pt>
                <c:pt idx="32">
                  <c:v>31655</c:v>
                </c:pt>
                <c:pt idx="33">
                  <c:v>31685</c:v>
                </c:pt>
                <c:pt idx="34">
                  <c:v>31716</c:v>
                </c:pt>
                <c:pt idx="35">
                  <c:v>31746</c:v>
                </c:pt>
                <c:pt idx="36">
                  <c:v>31777</c:v>
                </c:pt>
                <c:pt idx="37">
                  <c:v>31808</c:v>
                </c:pt>
                <c:pt idx="38">
                  <c:v>31836</c:v>
                </c:pt>
                <c:pt idx="39">
                  <c:v>31867</c:v>
                </c:pt>
                <c:pt idx="40">
                  <c:v>31897</c:v>
                </c:pt>
                <c:pt idx="41">
                  <c:v>31928</c:v>
                </c:pt>
                <c:pt idx="42">
                  <c:v>31958</c:v>
                </c:pt>
                <c:pt idx="43">
                  <c:v>31989</c:v>
                </c:pt>
                <c:pt idx="44">
                  <c:v>32020</c:v>
                </c:pt>
                <c:pt idx="45">
                  <c:v>32050</c:v>
                </c:pt>
                <c:pt idx="46">
                  <c:v>32081</c:v>
                </c:pt>
                <c:pt idx="47">
                  <c:v>32111</c:v>
                </c:pt>
                <c:pt idx="48">
                  <c:v>32142</c:v>
                </c:pt>
                <c:pt idx="49">
                  <c:v>32173</c:v>
                </c:pt>
                <c:pt idx="50">
                  <c:v>32202</c:v>
                </c:pt>
                <c:pt idx="51">
                  <c:v>32233</c:v>
                </c:pt>
                <c:pt idx="52">
                  <c:v>32263</c:v>
                </c:pt>
                <c:pt idx="53">
                  <c:v>32294</c:v>
                </c:pt>
                <c:pt idx="54">
                  <c:v>32324</c:v>
                </c:pt>
                <c:pt idx="55">
                  <c:v>32355</c:v>
                </c:pt>
                <c:pt idx="56">
                  <c:v>32386</c:v>
                </c:pt>
                <c:pt idx="57">
                  <c:v>32416</c:v>
                </c:pt>
                <c:pt idx="58">
                  <c:v>32447</c:v>
                </c:pt>
                <c:pt idx="59">
                  <c:v>32477</c:v>
                </c:pt>
                <c:pt idx="60">
                  <c:v>32508</c:v>
                </c:pt>
                <c:pt idx="61">
                  <c:v>32539</c:v>
                </c:pt>
                <c:pt idx="62">
                  <c:v>32567</c:v>
                </c:pt>
                <c:pt idx="63">
                  <c:v>32598</c:v>
                </c:pt>
                <c:pt idx="64">
                  <c:v>32628</c:v>
                </c:pt>
                <c:pt idx="65">
                  <c:v>32659</c:v>
                </c:pt>
                <c:pt idx="66">
                  <c:v>32689</c:v>
                </c:pt>
                <c:pt idx="67">
                  <c:v>32720</c:v>
                </c:pt>
                <c:pt idx="68">
                  <c:v>32751</c:v>
                </c:pt>
                <c:pt idx="69">
                  <c:v>32781</c:v>
                </c:pt>
                <c:pt idx="70">
                  <c:v>32812</c:v>
                </c:pt>
                <c:pt idx="71">
                  <c:v>32842</c:v>
                </c:pt>
                <c:pt idx="72">
                  <c:v>32873</c:v>
                </c:pt>
                <c:pt idx="73">
                  <c:v>32904</c:v>
                </c:pt>
                <c:pt idx="74">
                  <c:v>32932</c:v>
                </c:pt>
                <c:pt idx="75">
                  <c:v>32963</c:v>
                </c:pt>
                <c:pt idx="76">
                  <c:v>32993</c:v>
                </c:pt>
                <c:pt idx="77">
                  <c:v>33024</c:v>
                </c:pt>
                <c:pt idx="78">
                  <c:v>33054</c:v>
                </c:pt>
                <c:pt idx="79">
                  <c:v>33085</c:v>
                </c:pt>
                <c:pt idx="80">
                  <c:v>33116</c:v>
                </c:pt>
                <c:pt idx="81">
                  <c:v>33146</c:v>
                </c:pt>
                <c:pt idx="82">
                  <c:v>33177</c:v>
                </c:pt>
                <c:pt idx="83">
                  <c:v>33207</c:v>
                </c:pt>
                <c:pt idx="84">
                  <c:v>33238</c:v>
                </c:pt>
                <c:pt idx="85">
                  <c:v>33269</c:v>
                </c:pt>
                <c:pt idx="86">
                  <c:v>33297</c:v>
                </c:pt>
                <c:pt idx="87">
                  <c:v>33328</c:v>
                </c:pt>
                <c:pt idx="88">
                  <c:v>33358</c:v>
                </c:pt>
                <c:pt idx="89">
                  <c:v>33389</c:v>
                </c:pt>
                <c:pt idx="90">
                  <c:v>33419</c:v>
                </c:pt>
                <c:pt idx="91">
                  <c:v>33450</c:v>
                </c:pt>
                <c:pt idx="92">
                  <c:v>33481</c:v>
                </c:pt>
                <c:pt idx="93">
                  <c:v>33511</c:v>
                </c:pt>
                <c:pt idx="94">
                  <c:v>33542</c:v>
                </c:pt>
                <c:pt idx="95">
                  <c:v>33572</c:v>
                </c:pt>
                <c:pt idx="96">
                  <c:v>33603</c:v>
                </c:pt>
                <c:pt idx="97">
                  <c:v>33634</c:v>
                </c:pt>
                <c:pt idx="98">
                  <c:v>33663</c:v>
                </c:pt>
                <c:pt idx="99">
                  <c:v>33694</c:v>
                </c:pt>
                <c:pt idx="100">
                  <c:v>33724</c:v>
                </c:pt>
                <c:pt idx="101">
                  <c:v>33755</c:v>
                </c:pt>
                <c:pt idx="102">
                  <c:v>33785</c:v>
                </c:pt>
                <c:pt idx="103">
                  <c:v>33816</c:v>
                </c:pt>
                <c:pt idx="104">
                  <c:v>33847</c:v>
                </c:pt>
                <c:pt idx="105">
                  <c:v>33877</c:v>
                </c:pt>
                <c:pt idx="106">
                  <c:v>33908</c:v>
                </c:pt>
                <c:pt idx="107">
                  <c:v>33938</c:v>
                </c:pt>
                <c:pt idx="108">
                  <c:v>33969</c:v>
                </c:pt>
                <c:pt idx="109">
                  <c:v>34000</c:v>
                </c:pt>
                <c:pt idx="110">
                  <c:v>34028</c:v>
                </c:pt>
                <c:pt idx="111">
                  <c:v>34059</c:v>
                </c:pt>
                <c:pt idx="112">
                  <c:v>34089</c:v>
                </c:pt>
                <c:pt idx="113">
                  <c:v>34120</c:v>
                </c:pt>
                <c:pt idx="114">
                  <c:v>34150</c:v>
                </c:pt>
                <c:pt idx="115">
                  <c:v>34181</c:v>
                </c:pt>
                <c:pt idx="116">
                  <c:v>34212</c:v>
                </c:pt>
                <c:pt idx="117">
                  <c:v>34242</c:v>
                </c:pt>
                <c:pt idx="118">
                  <c:v>34273</c:v>
                </c:pt>
                <c:pt idx="119">
                  <c:v>34303</c:v>
                </c:pt>
                <c:pt idx="120">
                  <c:v>34334</c:v>
                </c:pt>
                <c:pt idx="121">
                  <c:v>34365</c:v>
                </c:pt>
                <c:pt idx="122">
                  <c:v>34393</c:v>
                </c:pt>
                <c:pt idx="123">
                  <c:v>34424</c:v>
                </c:pt>
                <c:pt idx="124">
                  <c:v>34454</c:v>
                </c:pt>
                <c:pt idx="125">
                  <c:v>34485</c:v>
                </c:pt>
                <c:pt idx="126">
                  <c:v>34515</c:v>
                </c:pt>
                <c:pt idx="127">
                  <c:v>34546</c:v>
                </c:pt>
                <c:pt idx="128">
                  <c:v>34577</c:v>
                </c:pt>
                <c:pt idx="129">
                  <c:v>34607</c:v>
                </c:pt>
                <c:pt idx="130">
                  <c:v>34638</c:v>
                </c:pt>
                <c:pt idx="131">
                  <c:v>34668</c:v>
                </c:pt>
                <c:pt idx="132">
                  <c:v>34699</c:v>
                </c:pt>
                <c:pt idx="133">
                  <c:v>34730</c:v>
                </c:pt>
                <c:pt idx="134">
                  <c:v>34758</c:v>
                </c:pt>
                <c:pt idx="135">
                  <c:v>34789</c:v>
                </c:pt>
                <c:pt idx="136">
                  <c:v>34819</c:v>
                </c:pt>
                <c:pt idx="137">
                  <c:v>34850</c:v>
                </c:pt>
                <c:pt idx="138">
                  <c:v>34880</c:v>
                </c:pt>
                <c:pt idx="139">
                  <c:v>34911</c:v>
                </c:pt>
                <c:pt idx="140">
                  <c:v>34942</c:v>
                </c:pt>
                <c:pt idx="141">
                  <c:v>34972</c:v>
                </c:pt>
                <c:pt idx="142">
                  <c:v>35003</c:v>
                </c:pt>
                <c:pt idx="143">
                  <c:v>35033</c:v>
                </c:pt>
                <c:pt idx="144">
                  <c:v>35064</c:v>
                </c:pt>
                <c:pt idx="145">
                  <c:v>35095</c:v>
                </c:pt>
                <c:pt idx="146">
                  <c:v>35124</c:v>
                </c:pt>
                <c:pt idx="147">
                  <c:v>35155</c:v>
                </c:pt>
                <c:pt idx="148">
                  <c:v>35185</c:v>
                </c:pt>
                <c:pt idx="149">
                  <c:v>35216</c:v>
                </c:pt>
                <c:pt idx="150">
                  <c:v>35246</c:v>
                </c:pt>
                <c:pt idx="151">
                  <c:v>35277</c:v>
                </c:pt>
                <c:pt idx="152">
                  <c:v>35308</c:v>
                </c:pt>
                <c:pt idx="153">
                  <c:v>35338</c:v>
                </c:pt>
                <c:pt idx="154">
                  <c:v>35369</c:v>
                </c:pt>
                <c:pt idx="155">
                  <c:v>35399</c:v>
                </c:pt>
                <c:pt idx="156">
                  <c:v>35430</c:v>
                </c:pt>
                <c:pt idx="157">
                  <c:v>35461</c:v>
                </c:pt>
                <c:pt idx="158">
                  <c:v>35489</c:v>
                </c:pt>
                <c:pt idx="159">
                  <c:v>35520</c:v>
                </c:pt>
                <c:pt idx="160">
                  <c:v>35550</c:v>
                </c:pt>
                <c:pt idx="161">
                  <c:v>35581</c:v>
                </c:pt>
                <c:pt idx="162">
                  <c:v>35611</c:v>
                </c:pt>
                <c:pt idx="163">
                  <c:v>35642</c:v>
                </c:pt>
                <c:pt idx="164">
                  <c:v>35673</c:v>
                </c:pt>
                <c:pt idx="165">
                  <c:v>35703</c:v>
                </c:pt>
                <c:pt idx="166">
                  <c:v>35734</c:v>
                </c:pt>
                <c:pt idx="167">
                  <c:v>35764</c:v>
                </c:pt>
                <c:pt idx="168">
                  <c:v>35795</c:v>
                </c:pt>
                <c:pt idx="169">
                  <c:v>35826</c:v>
                </c:pt>
                <c:pt idx="170">
                  <c:v>35854</c:v>
                </c:pt>
                <c:pt idx="171">
                  <c:v>35885</c:v>
                </c:pt>
                <c:pt idx="172">
                  <c:v>35915</c:v>
                </c:pt>
                <c:pt idx="173">
                  <c:v>35946</c:v>
                </c:pt>
                <c:pt idx="174">
                  <c:v>35976</c:v>
                </c:pt>
                <c:pt idx="175">
                  <c:v>36007</c:v>
                </c:pt>
                <c:pt idx="176">
                  <c:v>36038</c:v>
                </c:pt>
                <c:pt idx="177">
                  <c:v>36068</c:v>
                </c:pt>
                <c:pt idx="178">
                  <c:v>36099</c:v>
                </c:pt>
                <c:pt idx="179">
                  <c:v>36129</c:v>
                </c:pt>
                <c:pt idx="180">
                  <c:v>36160</c:v>
                </c:pt>
                <c:pt idx="181">
                  <c:v>36191</c:v>
                </c:pt>
                <c:pt idx="182">
                  <c:v>36219</c:v>
                </c:pt>
                <c:pt idx="183">
                  <c:v>36250</c:v>
                </c:pt>
                <c:pt idx="184">
                  <c:v>36280</c:v>
                </c:pt>
                <c:pt idx="185">
                  <c:v>36311</c:v>
                </c:pt>
                <c:pt idx="186">
                  <c:v>36341</c:v>
                </c:pt>
                <c:pt idx="187">
                  <c:v>36372</c:v>
                </c:pt>
                <c:pt idx="188">
                  <c:v>36403</c:v>
                </c:pt>
                <c:pt idx="189">
                  <c:v>36433</c:v>
                </c:pt>
                <c:pt idx="190">
                  <c:v>36464</c:v>
                </c:pt>
                <c:pt idx="191">
                  <c:v>36494</c:v>
                </c:pt>
                <c:pt idx="192">
                  <c:v>36525</c:v>
                </c:pt>
                <c:pt idx="193">
                  <c:v>36556</c:v>
                </c:pt>
                <c:pt idx="194">
                  <c:v>36585</c:v>
                </c:pt>
                <c:pt idx="195">
                  <c:v>36616</c:v>
                </c:pt>
                <c:pt idx="196">
                  <c:v>36646</c:v>
                </c:pt>
                <c:pt idx="197">
                  <c:v>36677</c:v>
                </c:pt>
                <c:pt idx="198">
                  <c:v>36707</c:v>
                </c:pt>
                <c:pt idx="199">
                  <c:v>36738</c:v>
                </c:pt>
                <c:pt idx="200">
                  <c:v>36769</c:v>
                </c:pt>
                <c:pt idx="201">
                  <c:v>36799</c:v>
                </c:pt>
                <c:pt idx="202">
                  <c:v>36830</c:v>
                </c:pt>
                <c:pt idx="203">
                  <c:v>36860</c:v>
                </c:pt>
                <c:pt idx="204">
                  <c:v>36891</c:v>
                </c:pt>
                <c:pt idx="205">
                  <c:v>36922</c:v>
                </c:pt>
                <c:pt idx="206">
                  <c:v>36950</c:v>
                </c:pt>
                <c:pt idx="207">
                  <c:v>36981</c:v>
                </c:pt>
                <c:pt idx="208">
                  <c:v>37011</c:v>
                </c:pt>
                <c:pt idx="209">
                  <c:v>37042</c:v>
                </c:pt>
                <c:pt idx="210">
                  <c:v>37072</c:v>
                </c:pt>
                <c:pt idx="211">
                  <c:v>37103</c:v>
                </c:pt>
                <c:pt idx="212">
                  <c:v>37134</c:v>
                </c:pt>
                <c:pt idx="213">
                  <c:v>37164</c:v>
                </c:pt>
                <c:pt idx="214">
                  <c:v>37195</c:v>
                </c:pt>
                <c:pt idx="215">
                  <c:v>37225</c:v>
                </c:pt>
                <c:pt idx="216">
                  <c:v>37256</c:v>
                </c:pt>
                <c:pt idx="217">
                  <c:v>37287</c:v>
                </c:pt>
                <c:pt idx="218">
                  <c:v>37315</c:v>
                </c:pt>
                <c:pt idx="219">
                  <c:v>37346</c:v>
                </c:pt>
                <c:pt idx="220">
                  <c:v>37376</c:v>
                </c:pt>
                <c:pt idx="221">
                  <c:v>37407</c:v>
                </c:pt>
                <c:pt idx="222">
                  <c:v>37437</c:v>
                </c:pt>
                <c:pt idx="223">
                  <c:v>37468</c:v>
                </c:pt>
                <c:pt idx="224">
                  <c:v>37499</c:v>
                </c:pt>
                <c:pt idx="225">
                  <c:v>37529</c:v>
                </c:pt>
                <c:pt idx="226">
                  <c:v>37560</c:v>
                </c:pt>
                <c:pt idx="227">
                  <c:v>37590</c:v>
                </c:pt>
                <c:pt idx="228">
                  <c:v>37621</c:v>
                </c:pt>
                <c:pt idx="229">
                  <c:v>37652</c:v>
                </c:pt>
                <c:pt idx="230">
                  <c:v>37680</c:v>
                </c:pt>
                <c:pt idx="231">
                  <c:v>37711</c:v>
                </c:pt>
                <c:pt idx="232">
                  <c:v>37741</c:v>
                </c:pt>
                <c:pt idx="233">
                  <c:v>37772</c:v>
                </c:pt>
                <c:pt idx="234">
                  <c:v>37802</c:v>
                </c:pt>
                <c:pt idx="235">
                  <c:v>37833</c:v>
                </c:pt>
                <c:pt idx="236">
                  <c:v>37864</c:v>
                </c:pt>
                <c:pt idx="237">
                  <c:v>37894</c:v>
                </c:pt>
                <c:pt idx="238">
                  <c:v>37925</c:v>
                </c:pt>
                <c:pt idx="239">
                  <c:v>37955</c:v>
                </c:pt>
                <c:pt idx="240">
                  <c:v>37986</c:v>
                </c:pt>
                <c:pt idx="241">
                  <c:v>38017</c:v>
                </c:pt>
                <c:pt idx="242">
                  <c:v>38046</c:v>
                </c:pt>
                <c:pt idx="243">
                  <c:v>38077</c:v>
                </c:pt>
                <c:pt idx="244">
                  <c:v>38107</c:v>
                </c:pt>
                <c:pt idx="245">
                  <c:v>38138</c:v>
                </c:pt>
                <c:pt idx="246">
                  <c:v>38168</c:v>
                </c:pt>
                <c:pt idx="247">
                  <c:v>38199</c:v>
                </c:pt>
                <c:pt idx="248">
                  <c:v>38230</c:v>
                </c:pt>
                <c:pt idx="249">
                  <c:v>38260</c:v>
                </c:pt>
                <c:pt idx="250">
                  <c:v>38291</c:v>
                </c:pt>
                <c:pt idx="251">
                  <c:v>38321</c:v>
                </c:pt>
                <c:pt idx="252">
                  <c:v>38352</c:v>
                </c:pt>
                <c:pt idx="253">
                  <c:v>38383</c:v>
                </c:pt>
                <c:pt idx="254">
                  <c:v>38411</c:v>
                </c:pt>
                <c:pt idx="255">
                  <c:v>38439</c:v>
                </c:pt>
                <c:pt idx="256">
                  <c:v>38470</c:v>
                </c:pt>
                <c:pt idx="257">
                  <c:v>38500</c:v>
                </c:pt>
                <c:pt idx="258">
                  <c:v>38533</c:v>
                </c:pt>
                <c:pt idx="259">
                  <c:v>38564</c:v>
                </c:pt>
                <c:pt idx="260">
                  <c:v>38595</c:v>
                </c:pt>
                <c:pt idx="261">
                  <c:v>38625</c:v>
                </c:pt>
                <c:pt idx="262">
                  <c:v>38656</c:v>
                </c:pt>
                <c:pt idx="263">
                  <c:v>38686</c:v>
                </c:pt>
                <c:pt idx="264">
                  <c:v>38717</c:v>
                </c:pt>
                <c:pt idx="265">
                  <c:v>38748</c:v>
                </c:pt>
                <c:pt idx="266">
                  <c:v>38776</c:v>
                </c:pt>
                <c:pt idx="267">
                  <c:v>38804</c:v>
                </c:pt>
                <c:pt idx="268">
                  <c:v>38835</c:v>
                </c:pt>
                <c:pt idx="269">
                  <c:v>38865</c:v>
                </c:pt>
                <c:pt idx="270">
                  <c:v>38896</c:v>
                </c:pt>
                <c:pt idx="271">
                  <c:v>38929</c:v>
                </c:pt>
                <c:pt idx="272">
                  <c:v>38960</c:v>
                </c:pt>
                <c:pt idx="273">
                  <c:v>38990</c:v>
                </c:pt>
                <c:pt idx="274">
                  <c:v>39021</c:v>
                </c:pt>
                <c:pt idx="275">
                  <c:v>39051</c:v>
                </c:pt>
                <c:pt idx="276">
                  <c:v>39082</c:v>
                </c:pt>
                <c:pt idx="277">
                  <c:v>39113</c:v>
                </c:pt>
                <c:pt idx="278">
                  <c:v>39141</c:v>
                </c:pt>
                <c:pt idx="279">
                  <c:v>39172</c:v>
                </c:pt>
                <c:pt idx="280">
                  <c:v>39202</c:v>
                </c:pt>
                <c:pt idx="281">
                  <c:v>39233</c:v>
                </c:pt>
                <c:pt idx="282">
                  <c:v>39263</c:v>
                </c:pt>
                <c:pt idx="283">
                  <c:v>39294</c:v>
                </c:pt>
                <c:pt idx="284">
                  <c:v>39325</c:v>
                </c:pt>
                <c:pt idx="285">
                  <c:v>39355</c:v>
                </c:pt>
                <c:pt idx="286">
                  <c:v>39386</c:v>
                </c:pt>
                <c:pt idx="287">
                  <c:v>39416</c:v>
                </c:pt>
                <c:pt idx="288">
                  <c:v>39447</c:v>
                </c:pt>
                <c:pt idx="289">
                  <c:v>39478</c:v>
                </c:pt>
                <c:pt idx="290">
                  <c:v>39507</c:v>
                </c:pt>
                <c:pt idx="291">
                  <c:v>39538</c:v>
                </c:pt>
                <c:pt idx="292">
                  <c:v>39568</c:v>
                </c:pt>
                <c:pt idx="293">
                  <c:v>39599</c:v>
                </c:pt>
                <c:pt idx="294">
                  <c:v>39629</c:v>
                </c:pt>
                <c:pt idx="295">
                  <c:v>39660</c:v>
                </c:pt>
                <c:pt idx="296">
                  <c:v>39691</c:v>
                </c:pt>
                <c:pt idx="297">
                  <c:v>39721</c:v>
                </c:pt>
                <c:pt idx="298">
                  <c:v>39752</c:v>
                </c:pt>
                <c:pt idx="299">
                  <c:v>39782</c:v>
                </c:pt>
                <c:pt idx="300">
                  <c:v>39813</c:v>
                </c:pt>
                <c:pt idx="301">
                  <c:v>39844</c:v>
                </c:pt>
                <c:pt idx="302">
                  <c:v>39872</c:v>
                </c:pt>
                <c:pt idx="303">
                  <c:v>39903</c:v>
                </c:pt>
                <c:pt idx="304">
                  <c:v>39933</c:v>
                </c:pt>
                <c:pt idx="305">
                  <c:v>39964</c:v>
                </c:pt>
                <c:pt idx="306">
                  <c:v>39994</c:v>
                </c:pt>
                <c:pt idx="307">
                  <c:v>40025</c:v>
                </c:pt>
                <c:pt idx="308">
                  <c:v>40056</c:v>
                </c:pt>
                <c:pt idx="309">
                  <c:v>40086</c:v>
                </c:pt>
                <c:pt idx="310">
                  <c:v>40117</c:v>
                </c:pt>
                <c:pt idx="311">
                  <c:v>40147</c:v>
                </c:pt>
                <c:pt idx="312">
                  <c:v>40178</c:v>
                </c:pt>
                <c:pt idx="313">
                  <c:v>40207</c:v>
                </c:pt>
                <c:pt idx="314">
                  <c:v>40235</c:v>
                </c:pt>
                <c:pt idx="315">
                  <c:v>40268</c:v>
                </c:pt>
                <c:pt idx="316">
                  <c:v>40298</c:v>
                </c:pt>
                <c:pt idx="317">
                  <c:v>40329</c:v>
                </c:pt>
                <c:pt idx="318">
                  <c:v>40359</c:v>
                </c:pt>
                <c:pt idx="319">
                  <c:v>40389</c:v>
                </c:pt>
                <c:pt idx="320">
                  <c:v>40421</c:v>
                </c:pt>
                <c:pt idx="321">
                  <c:v>40451</c:v>
                </c:pt>
                <c:pt idx="322">
                  <c:v>40480</c:v>
                </c:pt>
                <c:pt idx="323">
                  <c:v>40512</c:v>
                </c:pt>
                <c:pt idx="324">
                  <c:v>40543</c:v>
                </c:pt>
                <c:pt idx="325">
                  <c:v>40574</c:v>
                </c:pt>
                <c:pt idx="326">
                  <c:v>40602</c:v>
                </c:pt>
                <c:pt idx="327">
                  <c:v>40633</c:v>
                </c:pt>
                <c:pt idx="328">
                  <c:v>40662</c:v>
                </c:pt>
                <c:pt idx="329">
                  <c:v>40694</c:v>
                </c:pt>
                <c:pt idx="330">
                  <c:v>40724</c:v>
                </c:pt>
                <c:pt idx="331">
                  <c:v>40753</c:v>
                </c:pt>
                <c:pt idx="332">
                  <c:v>40786</c:v>
                </c:pt>
                <c:pt idx="333">
                  <c:v>40816</c:v>
                </c:pt>
                <c:pt idx="334">
                  <c:v>40847</c:v>
                </c:pt>
              </c:numCache>
            </c:numRef>
          </c:cat>
          <c:val>
            <c:numRef>
              <c:f>'Monthly V2'!$B$185:$B$519</c:f>
              <c:numCache>
                <c:formatCode>General</c:formatCode>
                <c:ptCount val="335"/>
                <c:pt idx="0">
                  <c:v>0.90200000000000002</c:v>
                </c:pt>
                <c:pt idx="1">
                  <c:v>0.91780000000000039</c:v>
                </c:pt>
                <c:pt idx="2">
                  <c:v>0.9429000000000014</c:v>
                </c:pt>
                <c:pt idx="3">
                  <c:v>0.93500000000000005</c:v>
                </c:pt>
                <c:pt idx="4">
                  <c:v>0.92010000000000003</c:v>
                </c:pt>
                <c:pt idx="5">
                  <c:v>0.8992</c:v>
                </c:pt>
                <c:pt idx="6">
                  <c:v>0.8613000000000004</c:v>
                </c:pt>
                <c:pt idx="7">
                  <c:v>0.8300000000000014</c:v>
                </c:pt>
                <c:pt idx="8">
                  <c:v>0.84880000000000344</c:v>
                </c:pt>
                <c:pt idx="9">
                  <c:v>0.83300000000000141</c:v>
                </c:pt>
                <c:pt idx="10">
                  <c:v>0.84870000000000445</c:v>
                </c:pt>
                <c:pt idx="11">
                  <c:v>0.85960000000000558</c:v>
                </c:pt>
                <c:pt idx="12">
                  <c:v>0.82780000000000142</c:v>
                </c:pt>
                <c:pt idx="13">
                  <c:v>0.81500000000000039</c:v>
                </c:pt>
                <c:pt idx="14">
                  <c:v>0.71380000000000343</c:v>
                </c:pt>
                <c:pt idx="15">
                  <c:v>0.70510000000000039</c:v>
                </c:pt>
                <c:pt idx="16">
                  <c:v>0.65230000000000343</c:v>
                </c:pt>
                <c:pt idx="17">
                  <c:v>0.65800000000000458</c:v>
                </c:pt>
                <c:pt idx="18">
                  <c:v>0.66550000000000142</c:v>
                </c:pt>
                <c:pt idx="19">
                  <c:v>0.72710000000000141</c:v>
                </c:pt>
                <c:pt idx="20">
                  <c:v>0.70340000000000003</c:v>
                </c:pt>
                <c:pt idx="21">
                  <c:v>0.70770000000000344</c:v>
                </c:pt>
                <c:pt idx="22">
                  <c:v>0.70020000000000004</c:v>
                </c:pt>
                <c:pt idx="23">
                  <c:v>0.68500000000000005</c:v>
                </c:pt>
                <c:pt idx="24">
                  <c:v>0.68090000000000039</c:v>
                </c:pt>
                <c:pt idx="25">
                  <c:v>0.71550000000000002</c:v>
                </c:pt>
                <c:pt idx="26">
                  <c:v>0.70120000000000005</c:v>
                </c:pt>
                <c:pt idx="27">
                  <c:v>0.71190000000000142</c:v>
                </c:pt>
                <c:pt idx="28">
                  <c:v>0.73910000000000142</c:v>
                </c:pt>
                <c:pt idx="29">
                  <c:v>0.71660000000000446</c:v>
                </c:pt>
                <c:pt idx="30">
                  <c:v>0.67720000000000447</c:v>
                </c:pt>
                <c:pt idx="31">
                  <c:v>0.59799999999999998</c:v>
                </c:pt>
                <c:pt idx="32">
                  <c:v>0.60850000000000004</c:v>
                </c:pt>
                <c:pt idx="33">
                  <c:v>0.6274000000000014</c:v>
                </c:pt>
                <c:pt idx="34">
                  <c:v>0.64200000000000446</c:v>
                </c:pt>
                <c:pt idx="35">
                  <c:v>0.64880000000000571</c:v>
                </c:pt>
                <c:pt idx="36">
                  <c:v>0.66480000000000572</c:v>
                </c:pt>
                <c:pt idx="37">
                  <c:v>0.66080000000000572</c:v>
                </c:pt>
                <c:pt idx="38">
                  <c:v>0.67480000000000573</c:v>
                </c:pt>
                <c:pt idx="39">
                  <c:v>0.70530000000000004</c:v>
                </c:pt>
                <c:pt idx="40">
                  <c:v>0.70480000000000143</c:v>
                </c:pt>
                <c:pt idx="41">
                  <c:v>0.71370000000000444</c:v>
                </c:pt>
                <c:pt idx="42">
                  <c:v>0.72030000000000005</c:v>
                </c:pt>
                <c:pt idx="43">
                  <c:v>0.69780000000000142</c:v>
                </c:pt>
                <c:pt idx="44">
                  <c:v>0.71240000000000003</c:v>
                </c:pt>
                <c:pt idx="45">
                  <c:v>0.71940000000000004</c:v>
                </c:pt>
                <c:pt idx="46">
                  <c:v>0.67570000000000674</c:v>
                </c:pt>
                <c:pt idx="47">
                  <c:v>0.70520000000000005</c:v>
                </c:pt>
                <c:pt idx="48">
                  <c:v>0.72250000000000003</c:v>
                </c:pt>
                <c:pt idx="49">
                  <c:v>0.71380000000000343</c:v>
                </c:pt>
                <c:pt idx="50">
                  <c:v>0.71980000000000344</c:v>
                </c:pt>
                <c:pt idx="51">
                  <c:v>0.73880000000000445</c:v>
                </c:pt>
                <c:pt idx="52">
                  <c:v>0.7585000000000004</c:v>
                </c:pt>
                <c:pt idx="53">
                  <c:v>0.80510000000000004</c:v>
                </c:pt>
                <c:pt idx="54">
                  <c:v>0.79400000000000004</c:v>
                </c:pt>
                <c:pt idx="55">
                  <c:v>0.80449999999999999</c:v>
                </c:pt>
                <c:pt idx="56">
                  <c:v>0.80690000000000039</c:v>
                </c:pt>
                <c:pt idx="57">
                  <c:v>0.78290000000000004</c:v>
                </c:pt>
                <c:pt idx="58">
                  <c:v>0.82560000000000444</c:v>
                </c:pt>
                <c:pt idx="59">
                  <c:v>0.87810000000000343</c:v>
                </c:pt>
                <c:pt idx="60">
                  <c:v>0.85550000000000004</c:v>
                </c:pt>
                <c:pt idx="61">
                  <c:v>0.88900000000000001</c:v>
                </c:pt>
                <c:pt idx="62">
                  <c:v>0.79960000000000042</c:v>
                </c:pt>
                <c:pt idx="63">
                  <c:v>0.81940000000000002</c:v>
                </c:pt>
                <c:pt idx="64">
                  <c:v>0.79280000000000039</c:v>
                </c:pt>
                <c:pt idx="65">
                  <c:v>0.7484000000000004</c:v>
                </c:pt>
                <c:pt idx="66">
                  <c:v>0.75530000000000141</c:v>
                </c:pt>
                <c:pt idx="67">
                  <c:v>0.7524000000000014</c:v>
                </c:pt>
                <c:pt idx="68">
                  <c:v>0.76560000000000072</c:v>
                </c:pt>
                <c:pt idx="69">
                  <c:v>0.77640000000000042</c:v>
                </c:pt>
                <c:pt idx="70">
                  <c:v>0.78310000000000002</c:v>
                </c:pt>
                <c:pt idx="71">
                  <c:v>0.78149999999999997</c:v>
                </c:pt>
                <c:pt idx="72">
                  <c:v>0.7927000000000014</c:v>
                </c:pt>
                <c:pt idx="73">
                  <c:v>0.7708000000000057</c:v>
                </c:pt>
                <c:pt idx="74">
                  <c:v>0.75940000000000141</c:v>
                </c:pt>
                <c:pt idx="75">
                  <c:v>0.75420000000000142</c:v>
                </c:pt>
                <c:pt idx="76">
                  <c:v>0.75090000000000445</c:v>
                </c:pt>
                <c:pt idx="77">
                  <c:v>0.76910000000000445</c:v>
                </c:pt>
                <c:pt idx="78">
                  <c:v>0.78900000000000003</c:v>
                </c:pt>
                <c:pt idx="79">
                  <c:v>0.79010000000000002</c:v>
                </c:pt>
                <c:pt idx="80">
                  <c:v>0.81620000000000004</c:v>
                </c:pt>
                <c:pt idx="81">
                  <c:v>0.82650000000000001</c:v>
                </c:pt>
                <c:pt idx="82">
                  <c:v>0.7847000000000004</c:v>
                </c:pt>
                <c:pt idx="83">
                  <c:v>0.77450000000000041</c:v>
                </c:pt>
                <c:pt idx="84">
                  <c:v>0.77330000000000043</c:v>
                </c:pt>
                <c:pt idx="85">
                  <c:v>0.78490000000000004</c:v>
                </c:pt>
                <c:pt idx="86">
                  <c:v>0.78510000000000002</c:v>
                </c:pt>
                <c:pt idx="87">
                  <c:v>0.77520000000000344</c:v>
                </c:pt>
                <c:pt idx="88">
                  <c:v>0.78170000000000039</c:v>
                </c:pt>
                <c:pt idx="89">
                  <c:v>0.76090000000000446</c:v>
                </c:pt>
                <c:pt idx="90">
                  <c:v>0.76810000000000445</c:v>
                </c:pt>
                <c:pt idx="91">
                  <c:v>0.77750000000000041</c:v>
                </c:pt>
                <c:pt idx="92">
                  <c:v>0.78480000000000005</c:v>
                </c:pt>
                <c:pt idx="93">
                  <c:v>0.79949999999999999</c:v>
                </c:pt>
                <c:pt idx="94">
                  <c:v>0.7837000000000004</c:v>
                </c:pt>
                <c:pt idx="95">
                  <c:v>0.78480000000000005</c:v>
                </c:pt>
                <c:pt idx="96">
                  <c:v>0.75980000000000558</c:v>
                </c:pt>
                <c:pt idx="97">
                  <c:v>0.74980000000000446</c:v>
                </c:pt>
                <c:pt idx="98">
                  <c:v>0.75460000000000571</c:v>
                </c:pt>
                <c:pt idx="99">
                  <c:v>0.76840000000000142</c:v>
                </c:pt>
                <c:pt idx="100">
                  <c:v>0.75930000000000142</c:v>
                </c:pt>
                <c:pt idx="101">
                  <c:v>0.75890000000000446</c:v>
                </c:pt>
                <c:pt idx="102">
                  <c:v>0.74880000000000446</c:v>
                </c:pt>
                <c:pt idx="103">
                  <c:v>0.74420000000000142</c:v>
                </c:pt>
                <c:pt idx="104">
                  <c:v>0.71340000000000003</c:v>
                </c:pt>
                <c:pt idx="105">
                  <c:v>0.71400000000000141</c:v>
                </c:pt>
                <c:pt idx="106">
                  <c:v>0.69540000000000002</c:v>
                </c:pt>
                <c:pt idx="107">
                  <c:v>0.68230000000000002</c:v>
                </c:pt>
                <c:pt idx="108">
                  <c:v>0.68800000000000039</c:v>
                </c:pt>
                <c:pt idx="109">
                  <c:v>0.67860000000000675</c:v>
                </c:pt>
                <c:pt idx="110">
                  <c:v>0.69570000000000143</c:v>
                </c:pt>
                <c:pt idx="111">
                  <c:v>0.70580000000000143</c:v>
                </c:pt>
                <c:pt idx="112">
                  <c:v>0.71160000000000445</c:v>
                </c:pt>
                <c:pt idx="113">
                  <c:v>0.67690000000000572</c:v>
                </c:pt>
                <c:pt idx="114">
                  <c:v>0.67220000000000446</c:v>
                </c:pt>
                <c:pt idx="115">
                  <c:v>0.68340000000000001</c:v>
                </c:pt>
                <c:pt idx="116">
                  <c:v>0.67080000000000573</c:v>
                </c:pt>
                <c:pt idx="117">
                  <c:v>0.64530000000000143</c:v>
                </c:pt>
                <c:pt idx="118">
                  <c:v>0.66610000000000458</c:v>
                </c:pt>
                <c:pt idx="119">
                  <c:v>0.65860000000000574</c:v>
                </c:pt>
                <c:pt idx="120">
                  <c:v>0.67110000000000458</c:v>
                </c:pt>
                <c:pt idx="121">
                  <c:v>0.71120000000000005</c:v>
                </c:pt>
                <c:pt idx="122">
                  <c:v>0.71780000000000344</c:v>
                </c:pt>
                <c:pt idx="123">
                  <c:v>0.70080000000000142</c:v>
                </c:pt>
                <c:pt idx="124">
                  <c:v>0.71240000000000003</c:v>
                </c:pt>
                <c:pt idx="125">
                  <c:v>0.73610000000000142</c:v>
                </c:pt>
                <c:pt idx="126">
                  <c:v>0.72910000000000141</c:v>
                </c:pt>
                <c:pt idx="127">
                  <c:v>0.7393000000000014</c:v>
                </c:pt>
                <c:pt idx="128">
                  <c:v>0.74250000000000005</c:v>
                </c:pt>
                <c:pt idx="129">
                  <c:v>0.7393000000000014</c:v>
                </c:pt>
                <c:pt idx="130">
                  <c:v>0.74220000000000141</c:v>
                </c:pt>
                <c:pt idx="131">
                  <c:v>0.76740000000000141</c:v>
                </c:pt>
                <c:pt idx="132">
                  <c:v>0.77680000000000571</c:v>
                </c:pt>
                <c:pt idx="133">
                  <c:v>0.75830000000000142</c:v>
                </c:pt>
                <c:pt idx="134">
                  <c:v>0.73950000000000005</c:v>
                </c:pt>
                <c:pt idx="135">
                  <c:v>0.72800000000000142</c:v>
                </c:pt>
                <c:pt idx="136">
                  <c:v>0.72990000000000343</c:v>
                </c:pt>
                <c:pt idx="137">
                  <c:v>0.71380000000000343</c:v>
                </c:pt>
                <c:pt idx="138">
                  <c:v>0.70860000000000445</c:v>
                </c:pt>
                <c:pt idx="139">
                  <c:v>0.73890000000000444</c:v>
                </c:pt>
                <c:pt idx="140">
                  <c:v>0.7524000000000014</c:v>
                </c:pt>
                <c:pt idx="141">
                  <c:v>0.75500000000000445</c:v>
                </c:pt>
                <c:pt idx="142">
                  <c:v>0.75660000000000571</c:v>
                </c:pt>
                <c:pt idx="143">
                  <c:v>0.74690000000000445</c:v>
                </c:pt>
                <c:pt idx="144">
                  <c:v>0.74500000000000344</c:v>
                </c:pt>
                <c:pt idx="145">
                  <c:v>0.74470000000000558</c:v>
                </c:pt>
                <c:pt idx="146">
                  <c:v>0.7635000000000014</c:v>
                </c:pt>
                <c:pt idx="147">
                  <c:v>0.77930000000000343</c:v>
                </c:pt>
                <c:pt idx="148">
                  <c:v>0.78539999999999999</c:v>
                </c:pt>
                <c:pt idx="149">
                  <c:v>0.79830000000000001</c:v>
                </c:pt>
                <c:pt idx="150">
                  <c:v>0.78900000000000003</c:v>
                </c:pt>
                <c:pt idx="151">
                  <c:v>0.77310000000000445</c:v>
                </c:pt>
                <c:pt idx="152">
                  <c:v>0.79090000000000005</c:v>
                </c:pt>
                <c:pt idx="153">
                  <c:v>0.79239999999999999</c:v>
                </c:pt>
                <c:pt idx="154">
                  <c:v>0.79190000000000005</c:v>
                </c:pt>
                <c:pt idx="155">
                  <c:v>0.81070000000000142</c:v>
                </c:pt>
                <c:pt idx="156">
                  <c:v>0.79649999999999999</c:v>
                </c:pt>
                <c:pt idx="157">
                  <c:v>0.76200000000000445</c:v>
                </c:pt>
                <c:pt idx="158">
                  <c:v>0.77580000000000571</c:v>
                </c:pt>
                <c:pt idx="159">
                  <c:v>0.78649999999999998</c:v>
                </c:pt>
                <c:pt idx="160">
                  <c:v>0.78110000000000002</c:v>
                </c:pt>
                <c:pt idx="161">
                  <c:v>0.76130000000000142</c:v>
                </c:pt>
                <c:pt idx="162">
                  <c:v>0.74550000000000005</c:v>
                </c:pt>
                <c:pt idx="163">
                  <c:v>0.74520000000000142</c:v>
                </c:pt>
                <c:pt idx="164">
                  <c:v>0.73440000000000005</c:v>
                </c:pt>
                <c:pt idx="165">
                  <c:v>0.71980000000000344</c:v>
                </c:pt>
                <c:pt idx="166">
                  <c:v>0.70360000000000444</c:v>
                </c:pt>
                <c:pt idx="167">
                  <c:v>0.68030000000000002</c:v>
                </c:pt>
                <c:pt idx="168">
                  <c:v>0.65270000000000572</c:v>
                </c:pt>
                <c:pt idx="169">
                  <c:v>0.66930000000000445</c:v>
                </c:pt>
                <c:pt idx="170">
                  <c:v>0.67450000000000143</c:v>
                </c:pt>
                <c:pt idx="171">
                  <c:v>0.66340000000000343</c:v>
                </c:pt>
                <c:pt idx="172">
                  <c:v>0.64990000000000459</c:v>
                </c:pt>
                <c:pt idx="173">
                  <c:v>0.62360000000000571</c:v>
                </c:pt>
                <c:pt idx="174">
                  <c:v>0.61350000000000005</c:v>
                </c:pt>
                <c:pt idx="175">
                  <c:v>0.6113000000000004</c:v>
                </c:pt>
                <c:pt idx="176">
                  <c:v>0.56910000000000005</c:v>
                </c:pt>
                <c:pt idx="177">
                  <c:v>0.59449999999999958</c:v>
                </c:pt>
                <c:pt idx="178">
                  <c:v>0.62630000000000141</c:v>
                </c:pt>
                <c:pt idx="179">
                  <c:v>0.63230000000000142</c:v>
                </c:pt>
                <c:pt idx="180">
                  <c:v>0.61390000000000444</c:v>
                </c:pt>
                <c:pt idx="181">
                  <c:v>0.62860000000000571</c:v>
                </c:pt>
                <c:pt idx="182">
                  <c:v>0.62250000000000005</c:v>
                </c:pt>
                <c:pt idx="183">
                  <c:v>0.62930000000000141</c:v>
                </c:pt>
                <c:pt idx="184">
                  <c:v>0.65980000000000572</c:v>
                </c:pt>
                <c:pt idx="185">
                  <c:v>0.64910000000000445</c:v>
                </c:pt>
                <c:pt idx="186">
                  <c:v>0.65960000000000574</c:v>
                </c:pt>
                <c:pt idx="187">
                  <c:v>0.65200000000000446</c:v>
                </c:pt>
                <c:pt idx="188">
                  <c:v>0.63790000000000446</c:v>
                </c:pt>
                <c:pt idx="189">
                  <c:v>0.65360000000000573</c:v>
                </c:pt>
                <c:pt idx="190">
                  <c:v>0.64460000000000073</c:v>
                </c:pt>
                <c:pt idx="191">
                  <c:v>0.63760000000000072</c:v>
                </c:pt>
                <c:pt idx="192">
                  <c:v>0.65380000000000571</c:v>
                </c:pt>
                <c:pt idx="193">
                  <c:v>0.63820000000000243</c:v>
                </c:pt>
                <c:pt idx="194">
                  <c:v>0.6143000000000014</c:v>
                </c:pt>
                <c:pt idx="195">
                  <c:v>0.60550000000000004</c:v>
                </c:pt>
                <c:pt idx="196">
                  <c:v>0.59089999999999998</c:v>
                </c:pt>
                <c:pt idx="197">
                  <c:v>0.57350000000000001</c:v>
                </c:pt>
                <c:pt idx="198">
                  <c:v>0.59860000000000002</c:v>
                </c:pt>
                <c:pt idx="199">
                  <c:v>0.58219999999999961</c:v>
                </c:pt>
                <c:pt idx="200">
                  <c:v>0.57480000000000142</c:v>
                </c:pt>
                <c:pt idx="201">
                  <c:v>0.54330000000000001</c:v>
                </c:pt>
                <c:pt idx="202">
                  <c:v>0.51480000000000004</c:v>
                </c:pt>
                <c:pt idx="203">
                  <c:v>0.52270000000000005</c:v>
                </c:pt>
                <c:pt idx="204">
                  <c:v>0.55400000000000005</c:v>
                </c:pt>
                <c:pt idx="205">
                  <c:v>0.54660000000000042</c:v>
                </c:pt>
                <c:pt idx="206">
                  <c:v>0.52500000000000002</c:v>
                </c:pt>
                <c:pt idx="207">
                  <c:v>0.48900000000000021</c:v>
                </c:pt>
                <c:pt idx="208">
                  <c:v>0.50880000000000003</c:v>
                </c:pt>
                <c:pt idx="209">
                  <c:v>0.51</c:v>
                </c:pt>
                <c:pt idx="210">
                  <c:v>0.50749999999999962</c:v>
                </c:pt>
                <c:pt idx="211">
                  <c:v>0.50409999999999999</c:v>
                </c:pt>
                <c:pt idx="212">
                  <c:v>0.53420000000000001</c:v>
                </c:pt>
                <c:pt idx="213">
                  <c:v>0.49230000000000224</c:v>
                </c:pt>
                <c:pt idx="214">
                  <c:v>0.50529999999999997</c:v>
                </c:pt>
                <c:pt idx="215">
                  <c:v>0.52</c:v>
                </c:pt>
                <c:pt idx="216">
                  <c:v>0.51060000000000005</c:v>
                </c:pt>
                <c:pt idx="217">
                  <c:v>0.50780000000000003</c:v>
                </c:pt>
                <c:pt idx="218">
                  <c:v>0.51639999999999997</c:v>
                </c:pt>
                <c:pt idx="219">
                  <c:v>0.53160000000000041</c:v>
                </c:pt>
                <c:pt idx="220">
                  <c:v>0.5397000000000014</c:v>
                </c:pt>
                <c:pt idx="221">
                  <c:v>0.56740000000000002</c:v>
                </c:pt>
                <c:pt idx="222">
                  <c:v>0.56480000000000141</c:v>
                </c:pt>
                <c:pt idx="223">
                  <c:v>0.5478000000000004</c:v>
                </c:pt>
                <c:pt idx="224">
                  <c:v>0.55320000000000003</c:v>
                </c:pt>
                <c:pt idx="225">
                  <c:v>0.54349999999999998</c:v>
                </c:pt>
                <c:pt idx="226">
                  <c:v>0.5534</c:v>
                </c:pt>
                <c:pt idx="227">
                  <c:v>0.56080000000000141</c:v>
                </c:pt>
                <c:pt idx="228">
                  <c:v>0.56620000000000004</c:v>
                </c:pt>
                <c:pt idx="229">
                  <c:v>0.58839999999999959</c:v>
                </c:pt>
                <c:pt idx="230">
                  <c:v>0.60540000000000005</c:v>
                </c:pt>
                <c:pt idx="231">
                  <c:v>0.60360000000000458</c:v>
                </c:pt>
                <c:pt idx="232">
                  <c:v>0.62300000000000344</c:v>
                </c:pt>
                <c:pt idx="233">
                  <c:v>0.65220000000000444</c:v>
                </c:pt>
                <c:pt idx="234">
                  <c:v>0.66740000000000343</c:v>
                </c:pt>
                <c:pt idx="235">
                  <c:v>0.65290000000000459</c:v>
                </c:pt>
                <c:pt idx="236">
                  <c:v>0.64000000000000445</c:v>
                </c:pt>
                <c:pt idx="237">
                  <c:v>0.68010000000000004</c:v>
                </c:pt>
                <c:pt idx="238">
                  <c:v>0.70460000000000444</c:v>
                </c:pt>
                <c:pt idx="239">
                  <c:v>0.72060000000000446</c:v>
                </c:pt>
                <c:pt idx="240">
                  <c:v>0.75000000000000444</c:v>
                </c:pt>
                <c:pt idx="241">
                  <c:v>0.76440000000000141</c:v>
                </c:pt>
                <c:pt idx="242">
                  <c:v>0.7708000000000057</c:v>
                </c:pt>
                <c:pt idx="243">
                  <c:v>0.75890000000000446</c:v>
                </c:pt>
                <c:pt idx="244">
                  <c:v>0.72200000000000142</c:v>
                </c:pt>
                <c:pt idx="245">
                  <c:v>0.71430000000000005</c:v>
                </c:pt>
                <c:pt idx="246">
                  <c:v>0.6889000000000014</c:v>
                </c:pt>
                <c:pt idx="247">
                  <c:v>0.69860000000000444</c:v>
                </c:pt>
                <c:pt idx="248">
                  <c:v>0.70110000000000039</c:v>
                </c:pt>
                <c:pt idx="249">
                  <c:v>0.71470000000000444</c:v>
                </c:pt>
                <c:pt idx="250">
                  <c:v>0.74610000000000143</c:v>
                </c:pt>
                <c:pt idx="251">
                  <c:v>0.77750000000000041</c:v>
                </c:pt>
                <c:pt idx="252">
                  <c:v>0.77900000000000458</c:v>
                </c:pt>
                <c:pt idx="253">
                  <c:v>0.77440000000000042</c:v>
                </c:pt>
                <c:pt idx="254">
                  <c:v>0.79049999999999998</c:v>
                </c:pt>
                <c:pt idx="255">
                  <c:v>0.77190000000000458</c:v>
                </c:pt>
                <c:pt idx="256">
                  <c:v>0.78110000000000002</c:v>
                </c:pt>
                <c:pt idx="257">
                  <c:v>0.7557000000000057</c:v>
                </c:pt>
                <c:pt idx="258">
                  <c:v>0.76370000000000571</c:v>
                </c:pt>
                <c:pt idx="259">
                  <c:v>0.7595000000000004</c:v>
                </c:pt>
                <c:pt idx="260">
                  <c:v>0.74710000000000143</c:v>
                </c:pt>
                <c:pt idx="261">
                  <c:v>0.7615000000000004</c:v>
                </c:pt>
                <c:pt idx="262">
                  <c:v>0.74870000000000558</c:v>
                </c:pt>
                <c:pt idx="263">
                  <c:v>0.73890000000000444</c:v>
                </c:pt>
                <c:pt idx="264">
                  <c:v>0.73370000000000446</c:v>
                </c:pt>
                <c:pt idx="265">
                  <c:v>0.75100000000000444</c:v>
                </c:pt>
                <c:pt idx="266">
                  <c:v>0.73820000000000141</c:v>
                </c:pt>
                <c:pt idx="267">
                  <c:v>0.71590000000000142</c:v>
                </c:pt>
                <c:pt idx="268">
                  <c:v>0.75420000000000142</c:v>
                </c:pt>
                <c:pt idx="269">
                  <c:v>0.76360000000000072</c:v>
                </c:pt>
                <c:pt idx="270">
                  <c:v>0.7433000000000014</c:v>
                </c:pt>
                <c:pt idx="271">
                  <c:v>0.76580000000000559</c:v>
                </c:pt>
                <c:pt idx="272">
                  <c:v>0.76270000000000571</c:v>
                </c:pt>
                <c:pt idx="273">
                  <c:v>0.74800000000000344</c:v>
                </c:pt>
                <c:pt idx="274">
                  <c:v>0.76920000000000344</c:v>
                </c:pt>
                <c:pt idx="275">
                  <c:v>0.78500000000000003</c:v>
                </c:pt>
                <c:pt idx="276">
                  <c:v>0.7913</c:v>
                </c:pt>
                <c:pt idx="277">
                  <c:v>0.77200000000000446</c:v>
                </c:pt>
                <c:pt idx="278">
                  <c:v>0.78800000000000003</c:v>
                </c:pt>
                <c:pt idx="279">
                  <c:v>0.80700000000000005</c:v>
                </c:pt>
                <c:pt idx="280">
                  <c:v>0.82680000000000142</c:v>
                </c:pt>
                <c:pt idx="281">
                  <c:v>0.82440000000000002</c:v>
                </c:pt>
                <c:pt idx="282">
                  <c:v>0.84870000000000445</c:v>
                </c:pt>
                <c:pt idx="283">
                  <c:v>0.85720000000000141</c:v>
                </c:pt>
                <c:pt idx="284">
                  <c:v>0.82140000000000002</c:v>
                </c:pt>
                <c:pt idx="285">
                  <c:v>0.88270000000000004</c:v>
                </c:pt>
                <c:pt idx="286">
                  <c:v>0.92160000000000042</c:v>
                </c:pt>
                <c:pt idx="287">
                  <c:v>0.88649999999999962</c:v>
                </c:pt>
                <c:pt idx="288">
                  <c:v>0.88160000000000005</c:v>
                </c:pt>
                <c:pt idx="289">
                  <c:v>0.88839999999999997</c:v>
                </c:pt>
                <c:pt idx="290">
                  <c:v>0.94660000000000444</c:v>
                </c:pt>
                <c:pt idx="291">
                  <c:v>0.91800000000000004</c:v>
                </c:pt>
                <c:pt idx="292">
                  <c:v>0.93370000000000142</c:v>
                </c:pt>
                <c:pt idx="293">
                  <c:v>0.95590000000000142</c:v>
                </c:pt>
                <c:pt idx="294">
                  <c:v>0.96260000000000445</c:v>
                </c:pt>
                <c:pt idx="295">
                  <c:v>0.94340000000000002</c:v>
                </c:pt>
                <c:pt idx="296">
                  <c:v>0.86390000000000444</c:v>
                </c:pt>
                <c:pt idx="297">
                  <c:v>0.79960000000000042</c:v>
                </c:pt>
                <c:pt idx="298">
                  <c:v>0.6680000000000057</c:v>
                </c:pt>
                <c:pt idx="299">
                  <c:v>0.65720000000000445</c:v>
                </c:pt>
                <c:pt idx="300">
                  <c:v>0.69280000000000141</c:v>
                </c:pt>
                <c:pt idx="301">
                  <c:v>0.6438000000000057</c:v>
                </c:pt>
                <c:pt idx="302">
                  <c:v>0.64540000000000142</c:v>
                </c:pt>
                <c:pt idx="303">
                  <c:v>0.68730000000000002</c:v>
                </c:pt>
                <c:pt idx="304">
                  <c:v>0.72650000000000003</c:v>
                </c:pt>
                <c:pt idx="305">
                  <c:v>0.79120000000000001</c:v>
                </c:pt>
                <c:pt idx="306">
                  <c:v>0.81140000000000001</c:v>
                </c:pt>
                <c:pt idx="307">
                  <c:v>0.82810000000000039</c:v>
                </c:pt>
                <c:pt idx="308">
                  <c:v>0.83930000000000005</c:v>
                </c:pt>
                <c:pt idx="309">
                  <c:v>0.88009999999999999</c:v>
                </c:pt>
                <c:pt idx="310">
                  <c:v>0.91610000000000003</c:v>
                </c:pt>
                <c:pt idx="311">
                  <c:v>0.91780000000000039</c:v>
                </c:pt>
                <c:pt idx="312">
                  <c:v>0.89690000000000003</c:v>
                </c:pt>
                <c:pt idx="313">
                  <c:v>0.89090000000000003</c:v>
                </c:pt>
                <c:pt idx="314">
                  <c:v>0.88990000000000002</c:v>
                </c:pt>
                <c:pt idx="315">
                  <c:v>0.91590000000000005</c:v>
                </c:pt>
                <c:pt idx="316">
                  <c:v>0.93</c:v>
                </c:pt>
                <c:pt idx="317">
                  <c:v>0.84900000000000142</c:v>
                </c:pt>
                <c:pt idx="318">
                  <c:v>0.85230000000000039</c:v>
                </c:pt>
                <c:pt idx="319">
                  <c:v>0.8986000000000004</c:v>
                </c:pt>
                <c:pt idx="320">
                  <c:v>0.89180000000000004</c:v>
                </c:pt>
                <c:pt idx="321">
                  <c:v>0.96670000000000444</c:v>
                </c:pt>
                <c:pt idx="322">
                  <c:v>0.97610000000000041</c:v>
                </c:pt>
                <c:pt idx="323">
                  <c:v>0.96180000000000143</c:v>
                </c:pt>
                <c:pt idx="324">
                  <c:v>1.0163</c:v>
                </c:pt>
                <c:pt idx="325">
                  <c:v>0.99239999999999862</c:v>
                </c:pt>
                <c:pt idx="326">
                  <c:v>1.0163</c:v>
                </c:pt>
                <c:pt idx="327">
                  <c:v>1.0333999999999897</c:v>
                </c:pt>
                <c:pt idx="328">
                  <c:v>1.0900000000000001</c:v>
                </c:pt>
                <c:pt idx="329">
                  <c:v>1.0709</c:v>
                </c:pt>
                <c:pt idx="330">
                  <c:v>1.0738999999999896</c:v>
                </c:pt>
                <c:pt idx="331">
                  <c:v>1.0953999999999922</c:v>
                </c:pt>
                <c:pt idx="332">
                  <c:v>1.0690999999999922</c:v>
                </c:pt>
                <c:pt idx="333">
                  <c:v>0.97810000000000041</c:v>
                </c:pt>
                <c:pt idx="334">
                  <c:v>1.0508999999999922</c:v>
                </c:pt>
              </c:numCache>
            </c:numRef>
          </c:val>
          <c:smooth val="0"/>
        </c:ser>
        <c:dLbls>
          <c:showLegendKey val="0"/>
          <c:showVal val="0"/>
          <c:showCatName val="0"/>
          <c:showSerName val="0"/>
          <c:showPercent val="0"/>
          <c:showBubbleSize val="0"/>
        </c:dLbls>
        <c:marker val="1"/>
        <c:smooth val="0"/>
        <c:axId val="129009152"/>
        <c:axId val="129010688"/>
      </c:lineChart>
      <c:dateAx>
        <c:axId val="129009152"/>
        <c:scaling>
          <c:orientation val="minMax"/>
        </c:scaling>
        <c:delete val="0"/>
        <c:axPos val="b"/>
        <c:numFmt formatCode="mmm\-yyyy" sourceLinked="1"/>
        <c:majorTickMark val="out"/>
        <c:minorTickMark val="none"/>
        <c:tickLblPos val="nextTo"/>
        <c:crossAx val="129010688"/>
        <c:crosses val="autoZero"/>
        <c:auto val="1"/>
        <c:lblOffset val="100"/>
        <c:baseTimeUnit val="months"/>
        <c:majorUnit val="9"/>
        <c:majorTimeUnit val="years"/>
      </c:dateAx>
      <c:valAx>
        <c:axId val="129010688"/>
        <c:scaling>
          <c:orientation val="minMax"/>
          <c:min val="0.4"/>
        </c:scaling>
        <c:delete val="0"/>
        <c:axPos val="l"/>
        <c:numFmt formatCode="General" sourceLinked="1"/>
        <c:majorTickMark val="out"/>
        <c:minorTickMark val="none"/>
        <c:tickLblPos val="nextTo"/>
        <c:crossAx val="129009152"/>
        <c:crosses val="autoZero"/>
        <c:crossBetween val="between"/>
      </c:valAx>
      <c:spPr>
        <a:noFill/>
        <a:ln>
          <a:noFill/>
        </a:ln>
      </c:spPr>
    </c:plotArea>
    <c:plotVisOnly val="1"/>
    <c:dispBlanksAs val="gap"/>
    <c:showDLblsOverMax val="0"/>
  </c:chart>
  <c:spPr>
    <a:noFill/>
    <a:ln>
      <a:noFill/>
    </a:ln>
  </c:spPr>
  <c:txPr>
    <a:bodyPr/>
    <a:lstStyle/>
    <a:p>
      <a:pPr>
        <a:defRPr sz="800"/>
      </a:pPr>
      <a:endParaRPr lang="en-US"/>
    </a:p>
  </c:txPr>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Data1!$D$90</c:f>
              <c:strCache>
                <c:ptCount val="1"/>
                <c:pt idx="0">
                  <c:v>West Texas Intermediate (Indexed)</c:v>
                </c:pt>
              </c:strCache>
            </c:strRef>
          </c:tx>
          <c:marker>
            <c:symbol val="none"/>
          </c:marker>
          <c:cat>
            <c:strRef>
              <c:f>Data1!$F$95:$F$137</c:f>
              <c:strCache>
                <c:ptCount val="43"/>
                <c:pt idx="0">
                  <c:v>FY01</c:v>
                </c:pt>
                <c:pt idx="1">
                  <c:v>FY01</c:v>
                </c:pt>
                <c:pt idx="2">
                  <c:v>FY02</c:v>
                </c:pt>
                <c:pt idx="3">
                  <c:v>FY02</c:v>
                </c:pt>
                <c:pt idx="4">
                  <c:v>FY02</c:v>
                </c:pt>
                <c:pt idx="5">
                  <c:v>FY02</c:v>
                </c:pt>
                <c:pt idx="6">
                  <c:v>FY03</c:v>
                </c:pt>
                <c:pt idx="7">
                  <c:v>FY03</c:v>
                </c:pt>
                <c:pt idx="8">
                  <c:v>FY03</c:v>
                </c:pt>
                <c:pt idx="9">
                  <c:v>FY03</c:v>
                </c:pt>
                <c:pt idx="10">
                  <c:v>FY04</c:v>
                </c:pt>
                <c:pt idx="11">
                  <c:v>FY04</c:v>
                </c:pt>
                <c:pt idx="12">
                  <c:v>FY04</c:v>
                </c:pt>
                <c:pt idx="13">
                  <c:v>FY04</c:v>
                </c:pt>
                <c:pt idx="14">
                  <c:v>FY05</c:v>
                </c:pt>
                <c:pt idx="15">
                  <c:v>FY05</c:v>
                </c:pt>
                <c:pt idx="16">
                  <c:v>FY05</c:v>
                </c:pt>
                <c:pt idx="17">
                  <c:v>FY05</c:v>
                </c:pt>
                <c:pt idx="18">
                  <c:v>FY06</c:v>
                </c:pt>
                <c:pt idx="19">
                  <c:v>FY06</c:v>
                </c:pt>
                <c:pt idx="20">
                  <c:v>FY06</c:v>
                </c:pt>
                <c:pt idx="21">
                  <c:v>FY06</c:v>
                </c:pt>
                <c:pt idx="22">
                  <c:v>FY07</c:v>
                </c:pt>
                <c:pt idx="23">
                  <c:v>FY07</c:v>
                </c:pt>
                <c:pt idx="24">
                  <c:v>FY07</c:v>
                </c:pt>
                <c:pt idx="25">
                  <c:v>FY07</c:v>
                </c:pt>
                <c:pt idx="26">
                  <c:v>FY08</c:v>
                </c:pt>
                <c:pt idx="27">
                  <c:v>FY08</c:v>
                </c:pt>
                <c:pt idx="28">
                  <c:v>FY08</c:v>
                </c:pt>
                <c:pt idx="29">
                  <c:v>FY08</c:v>
                </c:pt>
                <c:pt idx="30">
                  <c:v>FY09</c:v>
                </c:pt>
                <c:pt idx="31">
                  <c:v>FY09</c:v>
                </c:pt>
                <c:pt idx="32">
                  <c:v>FY09</c:v>
                </c:pt>
                <c:pt idx="33">
                  <c:v>FY09</c:v>
                </c:pt>
                <c:pt idx="34">
                  <c:v>FY10</c:v>
                </c:pt>
                <c:pt idx="35">
                  <c:v>FY10</c:v>
                </c:pt>
                <c:pt idx="36">
                  <c:v>FY10</c:v>
                </c:pt>
                <c:pt idx="37">
                  <c:v>FY10</c:v>
                </c:pt>
                <c:pt idx="38">
                  <c:v>FY11</c:v>
                </c:pt>
                <c:pt idx="39">
                  <c:v>FY11</c:v>
                </c:pt>
                <c:pt idx="40">
                  <c:v>FY11</c:v>
                </c:pt>
                <c:pt idx="41">
                  <c:v>FY11</c:v>
                </c:pt>
                <c:pt idx="42">
                  <c:v>FY12</c:v>
                </c:pt>
              </c:strCache>
            </c:strRef>
          </c:cat>
          <c:val>
            <c:numRef>
              <c:f>Data1!$D$95:$D$137</c:f>
              <c:numCache>
                <c:formatCode>0.0;\-0.0;0.0;@</c:formatCode>
                <c:ptCount val="43"/>
                <c:pt idx="0">
                  <c:v>98.693284936479088</c:v>
                </c:pt>
                <c:pt idx="1">
                  <c:v>100</c:v>
                </c:pt>
                <c:pt idx="2">
                  <c:v>95.753176043557119</c:v>
                </c:pt>
                <c:pt idx="3">
                  <c:v>69.110707803992668</c:v>
                </c:pt>
                <c:pt idx="4">
                  <c:v>89.07441016333938</c:v>
                </c:pt>
                <c:pt idx="5">
                  <c:v>92.667876588021741</c:v>
                </c:pt>
                <c:pt idx="6">
                  <c:v>107.69509981851172</c:v>
                </c:pt>
                <c:pt idx="7">
                  <c:v>107.11433756805808</c:v>
                </c:pt>
                <c:pt idx="8">
                  <c:v>120.43557168784029</c:v>
                </c:pt>
                <c:pt idx="9">
                  <c:v>110.59891107078035</c:v>
                </c:pt>
                <c:pt idx="10">
                  <c:v>103.15789473684211</c:v>
                </c:pt>
                <c:pt idx="11">
                  <c:v>116.55172413793098</c:v>
                </c:pt>
                <c:pt idx="12">
                  <c:v>133.28493647912885</c:v>
                </c:pt>
                <c:pt idx="13">
                  <c:v>138.51179673321232</c:v>
                </c:pt>
                <c:pt idx="14">
                  <c:v>164.97277676950998</c:v>
                </c:pt>
                <c:pt idx="15">
                  <c:v>157.93103448275861</c:v>
                </c:pt>
                <c:pt idx="16">
                  <c:v>197.45916515426495</c:v>
                </c:pt>
                <c:pt idx="17">
                  <c:v>203.88384754990938</c:v>
                </c:pt>
                <c:pt idx="18">
                  <c:v>238.18511796733222</c:v>
                </c:pt>
                <c:pt idx="19">
                  <c:v>214.95462794918336</c:v>
                </c:pt>
                <c:pt idx="20">
                  <c:v>227.44101633393839</c:v>
                </c:pt>
                <c:pt idx="21">
                  <c:v>256.91470054446461</c:v>
                </c:pt>
                <c:pt idx="22">
                  <c:v>233.64791288566244</c:v>
                </c:pt>
                <c:pt idx="23">
                  <c:v>225.4446460980036</c:v>
                </c:pt>
                <c:pt idx="24">
                  <c:v>219.52813067150637</c:v>
                </c:pt>
                <c:pt idx="25">
                  <c:v>243.81125226860252</c:v>
                </c:pt>
                <c:pt idx="26">
                  <c:v>287.15063520871161</c:v>
                </c:pt>
                <c:pt idx="27">
                  <c:v>332.12341197822116</c:v>
                </c:pt>
                <c:pt idx="28">
                  <c:v>382.14156079854808</c:v>
                </c:pt>
                <c:pt idx="29">
                  <c:v>486.38838475499074</c:v>
                </c:pt>
                <c:pt idx="30">
                  <c:v>377.02359346642447</c:v>
                </c:pt>
                <c:pt idx="31">
                  <c:v>149.7277676950998</c:v>
                </c:pt>
                <c:pt idx="32">
                  <c:v>174.19237749546281</c:v>
                </c:pt>
                <c:pt idx="33">
                  <c:v>252.99455535390192</c:v>
                </c:pt>
                <c:pt idx="34">
                  <c:v>251.94192377495455</c:v>
                </c:pt>
                <c:pt idx="35">
                  <c:v>270.85299455535409</c:v>
                </c:pt>
                <c:pt idx="36">
                  <c:v>295.02722323048999</c:v>
                </c:pt>
                <c:pt idx="37">
                  <c:v>273.35753176043556</c:v>
                </c:pt>
                <c:pt idx="38">
                  <c:v>272.92196007259508</c:v>
                </c:pt>
                <c:pt idx="39">
                  <c:v>323.73865698729543</c:v>
                </c:pt>
                <c:pt idx="40">
                  <c:v>373.86569872958256</c:v>
                </c:pt>
                <c:pt idx="41">
                  <c:v>349.50998185117965</c:v>
                </c:pt>
                <c:pt idx="42">
                  <c:v>310.74410163339411</c:v>
                </c:pt>
              </c:numCache>
            </c:numRef>
          </c:val>
          <c:smooth val="0"/>
        </c:ser>
        <c:ser>
          <c:idx val="1"/>
          <c:order val="1"/>
          <c:tx>
            <c:strRef>
              <c:f>Data1!$E$90</c:f>
              <c:strCache>
                <c:ptCount val="1"/>
                <c:pt idx="0">
                  <c:v>CPI - Automotive fuel subgroup (Indexed)</c:v>
                </c:pt>
              </c:strCache>
            </c:strRef>
          </c:tx>
          <c:marker>
            <c:symbol val="none"/>
          </c:marker>
          <c:cat>
            <c:strRef>
              <c:f>Data1!$F$95:$F$137</c:f>
              <c:strCache>
                <c:ptCount val="43"/>
                <c:pt idx="0">
                  <c:v>FY01</c:v>
                </c:pt>
                <c:pt idx="1">
                  <c:v>FY01</c:v>
                </c:pt>
                <c:pt idx="2">
                  <c:v>FY02</c:v>
                </c:pt>
                <c:pt idx="3">
                  <c:v>FY02</c:v>
                </c:pt>
                <c:pt idx="4">
                  <c:v>FY02</c:v>
                </c:pt>
                <c:pt idx="5">
                  <c:v>FY02</c:v>
                </c:pt>
                <c:pt idx="6">
                  <c:v>FY03</c:v>
                </c:pt>
                <c:pt idx="7">
                  <c:v>FY03</c:v>
                </c:pt>
                <c:pt idx="8">
                  <c:v>FY03</c:v>
                </c:pt>
                <c:pt idx="9">
                  <c:v>FY03</c:v>
                </c:pt>
                <c:pt idx="10">
                  <c:v>FY04</c:v>
                </c:pt>
                <c:pt idx="11">
                  <c:v>FY04</c:v>
                </c:pt>
                <c:pt idx="12">
                  <c:v>FY04</c:v>
                </c:pt>
                <c:pt idx="13">
                  <c:v>FY04</c:v>
                </c:pt>
                <c:pt idx="14">
                  <c:v>FY05</c:v>
                </c:pt>
                <c:pt idx="15">
                  <c:v>FY05</c:v>
                </c:pt>
                <c:pt idx="16">
                  <c:v>FY05</c:v>
                </c:pt>
                <c:pt idx="17">
                  <c:v>FY05</c:v>
                </c:pt>
                <c:pt idx="18">
                  <c:v>FY06</c:v>
                </c:pt>
                <c:pt idx="19">
                  <c:v>FY06</c:v>
                </c:pt>
                <c:pt idx="20">
                  <c:v>FY06</c:v>
                </c:pt>
                <c:pt idx="21">
                  <c:v>FY06</c:v>
                </c:pt>
                <c:pt idx="22">
                  <c:v>FY07</c:v>
                </c:pt>
                <c:pt idx="23">
                  <c:v>FY07</c:v>
                </c:pt>
                <c:pt idx="24">
                  <c:v>FY07</c:v>
                </c:pt>
                <c:pt idx="25">
                  <c:v>FY07</c:v>
                </c:pt>
                <c:pt idx="26">
                  <c:v>FY08</c:v>
                </c:pt>
                <c:pt idx="27">
                  <c:v>FY08</c:v>
                </c:pt>
                <c:pt idx="28">
                  <c:v>FY08</c:v>
                </c:pt>
                <c:pt idx="29">
                  <c:v>FY08</c:v>
                </c:pt>
                <c:pt idx="30">
                  <c:v>FY09</c:v>
                </c:pt>
                <c:pt idx="31">
                  <c:v>FY09</c:v>
                </c:pt>
                <c:pt idx="32">
                  <c:v>FY09</c:v>
                </c:pt>
                <c:pt idx="33">
                  <c:v>FY09</c:v>
                </c:pt>
                <c:pt idx="34">
                  <c:v>FY10</c:v>
                </c:pt>
                <c:pt idx="35">
                  <c:v>FY10</c:v>
                </c:pt>
                <c:pt idx="36">
                  <c:v>FY10</c:v>
                </c:pt>
                <c:pt idx="37">
                  <c:v>FY10</c:v>
                </c:pt>
                <c:pt idx="38">
                  <c:v>FY11</c:v>
                </c:pt>
                <c:pt idx="39">
                  <c:v>FY11</c:v>
                </c:pt>
                <c:pt idx="40">
                  <c:v>FY11</c:v>
                </c:pt>
                <c:pt idx="41">
                  <c:v>FY11</c:v>
                </c:pt>
                <c:pt idx="42">
                  <c:v>FY12</c:v>
                </c:pt>
              </c:strCache>
            </c:strRef>
          </c:cat>
          <c:val>
            <c:numRef>
              <c:f>Data1!$E$95:$E$137</c:f>
              <c:numCache>
                <c:formatCode>0.0;\-0.0;0.0;@</c:formatCode>
                <c:ptCount val="43"/>
                <c:pt idx="0">
                  <c:v>96.896770107662988</c:v>
                </c:pt>
                <c:pt idx="1">
                  <c:v>100</c:v>
                </c:pt>
                <c:pt idx="2">
                  <c:v>91.703609879670694</c:v>
                </c:pt>
                <c:pt idx="3">
                  <c:v>88.347055098163395</c:v>
                </c:pt>
                <c:pt idx="4">
                  <c:v>88.283723875870805</c:v>
                </c:pt>
                <c:pt idx="5">
                  <c:v>94.933502216592743</c:v>
                </c:pt>
                <c:pt idx="6">
                  <c:v>93.793540215326146</c:v>
                </c:pt>
                <c:pt idx="7">
                  <c:v>95.503483217226048</c:v>
                </c:pt>
                <c:pt idx="8">
                  <c:v>103.67321089297018</c:v>
                </c:pt>
                <c:pt idx="9">
                  <c:v>93.730208993033557</c:v>
                </c:pt>
                <c:pt idx="10">
                  <c:v>96.580113996200126</c:v>
                </c:pt>
                <c:pt idx="11">
                  <c:v>95.693476884103859</c:v>
                </c:pt>
                <c:pt idx="12">
                  <c:v>98.923369221025965</c:v>
                </c:pt>
                <c:pt idx="13">
                  <c:v>104.68651044965168</c:v>
                </c:pt>
                <c:pt idx="14">
                  <c:v>108.16972767574416</c:v>
                </c:pt>
                <c:pt idx="15">
                  <c:v>110.89297023432547</c:v>
                </c:pt>
                <c:pt idx="16">
                  <c:v>107.85307156428114</c:v>
                </c:pt>
                <c:pt idx="17">
                  <c:v>115.64281190626976</c:v>
                </c:pt>
                <c:pt idx="18">
                  <c:v>129.0056998100064</c:v>
                </c:pt>
                <c:pt idx="19">
                  <c:v>127.80240658644711</c:v>
                </c:pt>
                <c:pt idx="20">
                  <c:v>129.63901203293219</c:v>
                </c:pt>
                <c:pt idx="21">
                  <c:v>144.1418619379354</c:v>
                </c:pt>
                <c:pt idx="22">
                  <c:v>142.49525015832805</c:v>
                </c:pt>
                <c:pt idx="23">
                  <c:v>124.88917036098795</c:v>
                </c:pt>
                <c:pt idx="24">
                  <c:v>126.59911336288789</c:v>
                </c:pt>
                <c:pt idx="25">
                  <c:v>138.12539582013937</c:v>
                </c:pt>
                <c:pt idx="26">
                  <c:v>132.9955668144396</c:v>
                </c:pt>
                <c:pt idx="27">
                  <c:v>142.74857504749838</c:v>
                </c:pt>
                <c:pt idx="28">
                  <c:v>150.47498416719438</c:v>
                </c:pt>
                <c:pt idx="29">
                  <c:v>163.52121595946801</c:v>
                </c:pt>
                <c:pt idx="30">
                  <c:v>166.75110829639013</c:v>
                </c:pt>
                <c:pt idx="31">
                  <c:v>136.47878404053196</c:v>
                </c:pt>
                <c:pt idx="32">
                  <c:v>125.39582013932868</c:v>
                </c:pt>
                <c:pt idx="33">
                  <c:v>129.89233692210266</c:v>
                </c:pt>
                <c:pt idx="34">
                  <c:v>135.08549715009516</c:v>
                </c:pt>
                <c:pt idx="35">
                  <c:v>131.34895503483207</c:v>
                </c:pt>
                <c:pt idx="36">
                  <c:v>136.85877137428761</c:v>
                </c:pt>
                <c:pt idx="37">
                  <c:v>139.77200759974656</c:v>
                </c:pt>
                <c:pt idx="38">
                  <c:v>134.64217859404673</c:v>
                </c:pt>
                <c:pt idx="39">
                  <c:v>137.49208359721351</c:v>
                </c:pt>
                <c:pt idx="40">
                  <c:v>149.52501583280556</c:v>
                </c:pt>
                <c:pt idx="41">
                  <c:v>155.54148195060174</c:v>
                </c:pt>
                <c:pt idx="42">
                  <c:v>153.38822039265375</c:v>
                </c:pt>
              </c:numCache>
            </c:numRef>
          </c:val>
          <c:smooth val="0"/>
        </c:ser>
        <c:dLbls>
          <c:showLegendKey val="0"/>
          <c:showVal val="0"/>
          <c:showCatName val="0"/>
          <c:showSerName val="0"/>
          <c:showPercent val="0"/>
          <c:showBubbleSize val="0"/>
        </c:dLbls>
        <c:marker val="1"/>
        <c:smooth val="0"/>
        <c:axId val="130369792"/>
        <c:axId val="130371584"/>
      </c:lineChart>
      <c:catAx>
        <c:axId val="130369792"/>
        <c:scaling>
          <c:orientation val="minMax"/>
        </c:scaling>
        <c:delete val="0"/>
        <c:axPos val="b"/>
        <c:numFmt formatCode="0;\-0;0;@" sourceLinked="1"/>
        <c:majorTickMark val="out"/>
        <c:minorTickMark val="none"/>
        <c:tickLblPos val="nextTo"/>
        <c:txPr>
          <a:bodyPr/>
          <a:lstStyle/>
          <a:p>
            <a:pPr>
              <a:defRPr sz="800"/>
            </a:pPr>
            <a:endParaRPr lang="en-US"/>
          </a:p>
        </c:txPr>
        <c:crossAx val="130371584"/>
        <c:crosses val="autoZero"/>
        <c:auto val="1"/>
        <c:lblAlgn val="ctr"/>
        <c:lblOffset val="100"/>
        <c:tickLblSkip val="4"/>
        <c:tickMarkSkip val="4"/>
        <c:noMultiLvlLbl val="0"/>
      </c:catAx>
      <c:valAx>
        <c:axId val="130371584"/>
        <c:scaling>
          <c:orientation val="minMax"/>
        </c:scaling>
        <c:delete val="0"/>
        <c:axPos val="l"/>
        <c:numFmt formatCode="#,##0" sourceLinked="0"/>
        <c:majorTickMark val="out"/>
        <c:minorTickMark val="none"/>
        <c:tickLblPos val="nextTo"/>
        <c:txPr>
          <a:bodyPr/>
          <a:lstStyle/>
          <a:p>
            <a:pPr>
              <a:defRPr sz="800"/>
            </a:pPr>
            <a:endParaRPr lang="en-US"/>
          </a:p>
        </c:txPr>
        <c:crossAx val="130369792"/>
        <c:crosses val="autoZero"/>
        <c:crossBetween val="between"/>
      </c:valAx>
      <c:spPr>
        <a:noFill/>
        <a:ln>
          <a:noFill/>
        </a:ln>
      </c:spPr>
    </c:plotArea>
    <c:legend>
      <c:legendPos val="b"/>
      <c:layout>
        <c:manualLayout>
          <c:xMode val="edge"/>
          <c:yMode val="edge"/>
          <c:x val="5.6033759052597422E-2"/>
          <c:y val="0.81962122068099474"/>
          <c:w val="0.94396624094740256"/>
          <c:h val="0.1487252171716841"/>
        </c:manualLayout>
      </c:layout>
      <c:overlay val="0"/>
      <c:txPr>
        <a:bodyPr/>
        <a:lstStyle/>
        <a:p>
          <a:pPr>
            <a:defRPr sz="600"/>
          </a:pPr>
          <a:endParaRPr lang="en-US"/>
        </a:p>
      </c:txPr>
    </c:legend>
    <c:plotVisOnly val="1"/>
    <c:dispBlanksAs val="gap"/>
    <c:showDLblsOverMax val="0"/>
  </c:chart>
  <c:spPr>
    <a:noFill/>
    <a:ln>
      <a:noFill/>
    </a:ln>
  </c:sp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346762904636905"/>
          <c:y val="0.12268518518518608"/>
          <c:w val="0.84730905511811672"/>
          <c:h val="0.67006342957130405"/>
        </c:manualLayout>
      </c:layout>
      <c:lineChart>
        <c:grouping val="standard"/>
        <c:varyColors val="0"/>
        <c:ser>
          <c:idx val="1"/>
          <c:order val="0"/>
          <c:marker>
            <c:symbol val="none"/>
          </c:marker>
          <c:cat>
            <c:numRef>
              <c:f>'Consumer confidence'!$A$3:$A$126</c:f>
              <c:numCache>
                <c:formatCode>mmm\-yy</c:formatCode>
                <c:ptCount val="124"/>
                <c:pt idx="0">
                  <c:v>36892</c:v>
                </c:pt>
                <c:pt idx="1">
                  <c:v>36923</c:v>
                </c:pt>
                <c:pt idx="2">
                  <c:v>36951</c:v>
                </c:pt>
                <c:pt idx="3">
                  <c:v>36982</c:v>
                </c:pt>
                <c:pt idx="4">
                  <c:v>37012</c:v>
                </c:pt>
                <c:pt idx="5">
                  <c:v>37043</c:v>
                </c:pt>
                <c:pt idx="6">
                  <c:v>37073</c:v>
                </c:pt>
                <c:pt idx="7">
                  <c:v>37104</c:v>
                </c:pt>
                <c:pt idx="8">
                  <c:v>37135</c:v>
                </c:pt>
                <c:pt idx="9">
                  <c:v>37165</c:v>
                </c:pt>
                <c:pt idx="10">
                  <c:v>37196</c:v>
                </c:pt>
                <c:pt idx="11">
                  <c:v>37226</c:v>
                </c:pt>
                <c:pt idx="12">
                  <c:v>37257</c:v>
                </c:pt>
                <c:pt idx="13">
                  <c:v>37288</c:v>
                </c:pt>
                <c:pt idx="14">
                  <c:v>37316</c:v>
                </c:pt>
                <c:pt idx="15">
                  <c:v>37347</c:v>
                </c:pt>
                <c:pt idx="16">
                  <c:v>37377</c:v>
                </c:pt>
                <c:pt idx="17">
                  <c:v>37408</c:v>
                </c:pt>
                <c:pt idx="18">
                  <c:v>37438</c:v>
                </c:pt>
                <c:pt idx="19">
                  <c:v>37469</c:v>
                </c:pt>
                <c:pt idx="20">
                  <c:v>37500</c:v>
                </c:pt>
                <c:pt idx="21">
                  <c:v>37530</c:v>
                </c:pt>
                <c:pt idx="22">
                  <c:v>37561</c:v>
                </c:pt>
                <c:pt idx="23">
                  <c:v>37591</c:v>
                </c:pt>
                <c:pt idx="24">
                  <c:v>37622</c:v>
                </c:pt>
                <c:pt idx="25">
                  <c:v>37653</c:v>
                </c:pt>
                <c:pt idx="26">
                  <c:v>37681</c:v>
                </c:pt>
                <c:pt idx="27">
                  <c:v>37712</c:v>
                </c:pt>
                <c:pt idx="28">
                  <c:v>37742</c:v>
                </c:pt>
                <c:pt idx="29">
                  <c:v>37773</c:v>
                </c:pt>
                <c:pt idx="30">
                  <c:v>37803</c:v>
                </c:pt>
                <c:pt idx="31">
                  <c:v>37834</c:v>
                </c:pt>
                <c:pt idx="32">
                  <c:v>37865</c:v>
                </c:pt>
                <c:pt idx="33">
                  <c:v>37895</c:v>
                </c:pt>
                <c:pt idx="34">
                  <c:v>37926</c:v>
                </c:pt>
                <c:pt idx="35">
                  <c:v>37956</c:v>
                </c:pt>
                <c:pt idx="36">
                  <c:v>37987</c:v>
                </c:pt>
                <c:pt idx="37">
                  <c:v>38018</c:v>
                </c:pt>
                <c:pt idx="38">
                  <c:v>38047</c:v>
                </c:pt>
                <c:pt idx="39">
                  <c:v>38078</c:v>
                </c:pt>
                <c:pt idx="40">
                  <c:v>38108</c:v>
                </c:pt>
                <c:pt idx="41">
                  <c:v>38139</c:v>
                </c:pt>
                <c:pt idx="42">
                  <c:v>38169</c:v>
                </c:pt>
                <c:pt idx="43">
                  <c:v>38200</c:v>
                </c:pt>
                <c:pt idx="44">
                  <c:v>38231</c:v>
                </c:pt>
                <c:pt idx="45">
                  <c:v>38261</c:v>
                </c:pt>
                <c:pt idx="46">
                  <c:v>38292</c:v>
                </c:pt>
                <c:pt idx="47">
                  <c:v>38322</c:v>
                </c:pt>
                <c:pt idx="48">
                  <c:v>38353</c:v>
                </c:pt>
                <c:pt idx="49">
                  <c:v>38384</c:v>
                </c:pt>
                <c:pt idx="50">
                  <c:v>38412</c:v>
                </c:pt>
                <c:pt idx="51">
                  <c:v>38443</c:v>
                </c:pt>
                <c:pt idx="52">
                  <c:v>38473</c:v>
                </c:pt>
                <c:pt idx="53">
                  <c:v>38504</c:v>
                </c:pt>
                <c:pt idx="54">
                  <c:v>38534</c:v>
                </c:pt>
                <c:pt idx="55">
                  <c:v>38565</c:v>
                </c:pt>
                <c:pt idx="56">
                  <c:v>38596</c:v>
                </c:pt>
                <c:pt idx="57">
                  <c:v>38626</c:v>
                </c:pt>
                <c:pt idx="58">
                  <c:v>38657</c:v>
                </c:pt>
                <c:pt idx="59">
                  <c:v>38687</c:v>
                </c:pt>
                <c:pt idx="60">
                  <c:v>38718</c:v>
                </c:pt>
                <c:pt idx="61">
                  <c:v>38749</c:v>
                </c:pt>
                <c:pt idx="62">
                  <c:v>38777</c:v>
                </c:pt>
                <c:pt idx="63">
                  <c:v>38808</c:v>
                </c:pt>
                <c:pt idx="64">
                  <c:v>38838</c:v>
                </c:pt>
                <c:pt idx="65">
                  <c:v>38869</c:v>
                </c:pt>
                <c:pt idx="66">
                  <c:v>38899</c:v>
                </c:pt>
                <c:pt idx="67">
                  <c:v>38930</c:v>
                </c:pt>
                <c:pt idx="68">
                  <c:v>38961</c:v>
                </c:pt>
                <c:pt idx="69">
                  <c:v>38991</c:v>
                </c:pt>
                <c:pt idx="70">
                  <c:v>39022</c:v>
                </c:pt>
                <c:pt idx="71">
                  <c:v>39052</c:v>
                </c:pt>
                <c:pt idx="72">
                  <c:v>39083</c:v>
                </c:pt>
                <c:pt idx="73">
                  <c:v>39114</c:v>
                </c:pt>
                <c:pt idx="74">
                  <c:v>39142</c:v>
                </c:pt>
                <c:pt idx="75">
                  <c:v>39173</c:v>
                </c:pt>
                <c:pt idx="76">
                  <c:v>39203</c:v>
                </c:pt>
                <c:pt idx="77">
                  <c:v>39234</c:v>
                </c:pt>
                <c:pt idx="78">
                  <c:v>39264</c:v>
                </c:pt>
                <c:pt idx="79">
                  <c:v>39295</c:v>
                </c:pt>
                <c:pt idx="80">
                  <c:v>39326</c:v>
                </c:pt>
                <c:pt idx="81">
                  <c:v>39356</c:v>
                </c:pt>
                <c:pt idx="82">
                  <c:v>39387</c:v>
                </c:pt>
                <c:pt idx="83">
                  <c:v>39417</c:v>
                </c:pt>
                <c:pt idx="84">
                  <c:v>39448</c:v>
                </c:pt>
                <c:pt idx="85">
                  <c:v>39479</c:v>
                </c:pt>
                <c:pt idx="86">
                  <c:v>39508</c:v>
                </c:pt>
                <c:pt idx="87">
                  <c:v>39539</c:v>
                </c:pt>
                <c:pt idx="88">
                  <c:v>39569</c:v>
                </c:pt>
                <c:pt idx="89">
                  <c:v>39600</c:v>
                </c:pt>
                <c:pt idx="90">
                  <c:v>39630</c:v>
                </c:pt>
                <c:pt idx="91">
                  <c:v>39661</c:v>
                </c:pt>
                <c:pt idx="92">
                  <c:v>39692</c:v>
                </c:pt>
                <c:pt idx="93">
                  <c:v>39722</c:v>
                </c:pt>
                <c:pt idx="94">
                  <c:v>39753</c:v>
                </c:pt>
                <c:pt idx="95">
                  <c:v>39783</c:v>
                </c:pt>
                <c:pt idx="96">
                  <c:v>39814</c:v>
                </c:pt>
                <c:pt idx="97">
                  <c:v>39845</c:v>
                </c:pt>
                <c:pt idx="98">
                  <c:v>39873</c:v>
                </c:pt>
                <c:pt idx="99">
                  <c:v>39904</c:v>
                </c:pt>
                <c:pt idx="100">
                  <c:v>39934</c:v>
                </c:pt>
                <c:pt idx="101">
                  <c:v>39965</c:v>
                </c:pt>
                <c:pt idx="102">
                  <c:v>39995</c:v>
                </c:pt>
                <c:pt idx="103">
                  <c:v>40026</c:v>
                </c:pt>
                <c:pt idx="104">
                  <c:v>40057</c:v>
                </c:pt>
                <c:pt idx="105">
                  <c:v>40087</c:v>
                </c:pt>
                <c:pt idx="106">
                  <c:v>40118</c:v>
                </c:pt>
                <c:pt idx="107">
                  <c:v>40148</c:v>
                </c:pt>
                <c:pt idx="108">
                  <c:v>40179</c:v>
                </c:pt>
                <c:pt idx="109">
                  <c:v>40210</c:v>
                </c:pt>
                <c:pt idx="110">
                  <c:v>40238</c:v>
                </c:pt>
                <c:pt idx="111">
                  <c:v>40269</c:v>
                </c:pt>
                <c:pt idx="112">
                  <c:v>40299</c:v>
                </c:pt>
                <c:pt idx="113">
                  <c:v>40330</c:v>
                </c:pt>
                <c:pt idx="114">
                  <c:v>40360</c:v>
                </c:pt>
                <c:pt idx="115">
                  <c:v>40391</c:v>
                </c:pt>
                <c:pt idx="116">
                  <c:v>40422</c:v>
                </c:pt>
                <c:pt idx="117">
                  <c:v>40452</c:v>
                </c:pt>
                <c:pt idx="118">
                  <c:v>40483</c:v>
                </c:pt>
                <c:pt idx="119">
                  <c:v>40513</c:v>
                </c:pt>
                <c:pt idx="120">
                  <c:v>40544</c:v>
                </c:pt>
                <c:pt idx="121">
                  <c:v>40575</c:v>
                </c:pt>
                <c:pt idx="122">
                  <c:v>40603</c:v>
                </c:pt>
                <c:pt idx="123">
                  <c:v>40634</c:v>
                </c:pt>
              </c:numCache>
            </c:numRef>
          </c:cat>
          <c:val>
            <c:numRef>
              <c:f>'Consumer confidence'!$C$3:$C$126</c:f>
              <c:numCache>
                <c:formatCode>General</c:formatCode>
                <c:ptCount val="124"/>
                <c:pt idx="0">
                  <c:v>0.1800000000000001</c:v>
                </c:pt>
                <c:pt idx="1">
                  <c:v>-1.0000000000000005E-2</c:v>
                </c:pt>
                <c:pt idx="2">
                  <c:v>-1.07</c:v>
                </c:pt>
                <c:pt idx="3">
                  <c:v>-0.98</c:v>
                </c:pt>
                <c:pt idx="4">
                  <c:v>-0.61000000000000143</c:v>
                </c:pt>
                <c:pt idx="5">
                  <c:v>0.2400000000000001</c:v>
                </c:pt>
                <c:pt idx="6">
                  <c:v>0.4100000000000002</c:v>
                </c:pt>
                <c:pt idx="7">
                  <c:v>0.1800000000000001</c:v>
                </c:pt>
                <c:pt idx="8">
                  <c:v>0.37000000000000022</c:v>
                </c:pt>
                <c:pt idx="9">
                  <c:v>-0.26</c:v>
                </c:pt>
                <c:pt idx="10">
                  <c:v>-7.0000000000000021E-2</c:v>
                </c:pt>
                <c:pt idx="11">
                  <c:v>0.30000000000000021</c:v>
                </c:pt>
                <c:pt idx="12">
                  <c:v>0.98</c:v>
                </c:pt>
                <c:pt idx="13">
                  <c:v>0.84000000000000141</c:v>
                </c:pt>
                <c:pt idx="14">
                  <c:v>1.159999999999989</c:v>
                </c:pt>
                <c:pt idx="15">
                  <c:v>0.6700000000000067</c:v>
                </c:pt>
                <c:pt idx="16">
                  <c:v>0.58000000000000007</c:v>
                </c:pt>
                <c:pt idx="17">
                  <c:v>0.62000000000000444</c:v>
                </c:pt>
                <c:pt idx="18">
                  <c:v>0.51</c:v>
                </c:pt>
                <c:pt idx="19">
                  <c:v>0.2100000000000001</c:v>
                </c:pt>
                <c:pt idx="20">
                  <c:v>0.2900000000000002</c:v>
                </c:pt>
                <c:pt idx="21">
                  <c:v>-0.05</c:v>
                </c:pt>
                <c:pt idx="22">
                  <c:v>0.2100000000000001</c:v>
                </c:pt>
                <c:pt idx="23">
                  <c:v>0.2100000000000001</c:v>
                </c:pt>
                <c:pt idx="24">
                  <c:v>0.7000000000000014</c:v>
                </c:pt>
                <c:pt idx="25">
                  <c:v>-0.17</c:v>
                </c:pt>
                <c:pt idx="26">
                  <c:v>-0.23</c:v>
                </c:pt>
                <c:pt idx="27">
                  <c:v>0.52</c:v>
                </c:pt>
                <c:pt idx="28">
                  <c:v>0.58000000000000007</c:v>
                </c:pt>
                <c:pt idx="29">
                  <c:v>0.89</c:v>
                </c:pt>
                <c:pt idx="30">
                  <c:v>1.02</c:v>
                </c:pt>
                <c:pt idx="31">
                  <c:v>0.76000000000000545</c:v>
                </c:pt>
                <c:pt idx="32">
                  <c:v>0.9</c:v>
                </c:pt>
                <c:pt idx="33">
                  <c:v>1.129999999999989</c:v>
                </c:pt>
                <c:pt idx="34">
                  <c:v>0.82000000000000139</c:v>
                </c:pt>
                <c:pt idx="35">
                  <c:v>0.65000000000000546</c:v>
                </c:pt>
                <c:pt idx="36">
                  <c:v>1.3</c:v>
                </c:pt>
                <c:pt idx="37">
                  <c:v>1.25</c:v>
                </c:pt>
                <c:pt idx="38">
                  <c:v>1.01</c:v>
                </c:pt>
                <c:pt idx="39">
                  <c:v>1.08</c:v>
                </c:pt>
                <c:pt idx="40">
                  <c:v>1.01</c:v>
                </c:pt>
                <c:pt idx="41">
                  <c:v>0.78</c:v>
                </c:pt>
                <c:pt idx="42">
                  <c:v>1.28</c:v>
                </c:pt>
                <c:pt idx="43">
                  <c:v>1.29</c:v>
                </c:pt>
                <c:pt idx="44">
                  <c:v>1.32</c:v>
                </c:pt>
                <c:pt idx="45">
                  <c:v>1.21</c:v>
                </c:pt>
                <c:pt idx="46">
                  <c:v>1.3</c:v>
                </c:pt>
                <c:pt idx="47">
                  <c:v>1.04</c:v>
                </c:pt>
                <c:pt idx="48">
                  <c:v>1.9300000000000088</c:v>
                </c:pt>
                <c:pt idx="49">
                  <c:v>1.57</c:v>
                </c:pt>
                <c:pt idx="50">
                  <c:v>9.0000000000000024E-2</c:v>
                </c:pt>
                <c:pt idx="51">
                  <c:v>0.23</c:v>
                </c:pt>
                <c:pt idx="52">
                  <c:v>0.89</c:v>
                </c:pt>
                <c:pt idx="53">
                  <c:v>0.7000000000000014</c:v>
                </c:pt>
                <c:pt idx="54">
                  <c:v>0.36000000000000021</c:v>
                </c:pt>
                <c:pt idx="55">
                  <c:v>1.01</c:v>
                </c:pt>
                <c:pt idx="56">
                  <c:v>-0.31000000000000222</c:v>
                </c:pt>
                <c:pt idx="57">
                  <c:v>-0.36000000000000021</c:v>
                </c:pt>
                <c:pt idx="58">
                  <c:v>0.23</c:v>
                </c:pt>
                <c:pt idx="59">
                  <c:v>-3.0000000000000002E-2</c:v>
                </c:pt>
                <c:pt idx="60">
                  <c:v>0.69000000000000139</c:v>
                </c:pt>
                <c:pt idx="61">
                  <c:v>0.5700000000000004</c:v>
                </c:pt>
                <c:pt idx="62">
                  <c:v>0.6700000000000067</c:v>
                </c:pt>
                <c:pt idx="63">
                  <c:v>0.66000000000000558</c:v>
                </c:pt>
                <c:pt idx="64">
                  <c:v>0.11</c:v>
                </c:pt>
                <c:pt idx="65">
                  <c:v>7.0000000000000021E-2</c:v>
                </c:pt>
                <c:pt idx="66">
                  <c:v>0.3500000000000002</c:v>
                </c:pt>
                <c:pt idx="67">
                  <c:v>-1</c:v>
                </c:pt>
                <c:pt idx="68">
                  <c:v>-0.13</c:v>
                </c:pt>
                <c:pt idx="69">
                  <c:v>0.1800000000000001</c:v>
                </c:pt>
                <c:pt idx="70">
                  <c:v>-0.61000000000000143</c:v>
                </c:pt>
                <c:pt idx="71">
                  <c:v>0.26</c:v>
                </c:pt>
                <c:pt idx="72">
                  <c:v>0.86000000000000143</c:v>
                </c:pt>
                <c:pt idx="73">
                  <c:v>0.84000000000000141</c:v>
                </c:pt>
                <c:pt idx="74">
                  <c:v>0.98</c:v>
                </c:pt>
                <c:pt idx="75">
                  <c:v>0.97000000000000042</c:v>
                </c:pt>
                <c:pt idx="76">
                  <c:v>1.6400000000000001</c:v>
                </c:pt>
                <c:pt idx="77">
                  <c:v>1.44</c:v>
                </c:pt>
                <c:pt idx="78">
                  <c:v>1.3900000000000001</c:v>
                </c:pt>
                <c:pt idx="79">
                  <c:v>0.63000000000000544</c:v>
                </c:pt>
                <c:pt idx="80">
                  <c:v>1</c:v>
                </c:pt>
                <c:pt idx="81">
                  <c:v>0.97000000000000042</c:v>
                </c:pt>
                <c:pt idx="82">
                  <c:v>0.59</c:v>
                </c:pt>
                <c:pt idx="83">
                  <c:v>0.74000000000000443</c:v>
                </c:pt>
                <c:pt idx="84">
                  <c:v>0.38000000000000222</c:v>
                </c:pt>
                <c:pt idx="85">
                  <c:v>-0.43000000000000022</c:v>
                </c:pt>
                <c:pt idx="86">
                  <c:v>-1.1100000000000001</c:v>
                </c:pt>
                <c:pt idx="87">
                  <c:v>-1.2</c:v>
                </c:pt>
                <c:pt idx="88">
                  <c:v>-1.02</c:v>
                </c:pt>
                <c:pt idx="89">
                  <c:v>-1.41</c:v>
                </c:pt>
                <c:pt idx="90">
                  <c:v>-1.85</c:v>
                </c:pt>
                <c:pt idx="91">
                  <c:v>-1.3</c:v>
                </c:pt>
                <c:pt idx="92">
                  <c:v>-0.8300000000000014</c:v>
                </c:pt>
                <c:pt idx="93">
                  <c:v>-1.62</c:v>
                </c:pt>
                <c:pt idx="94">
                  <c:v>-1.35</c:v>
                </c:pt>
                <c:pt idx="95">
                  <c:v>-0.85000000000000142</c:v>
                </c:pt>
                <c:pt idx="96">
                  <c:v>-0.62000000000000444</c:v>
                </c:pt>
                <c:pt idx="97">
                  <c:v>-1.33</c:v>
                </c:pt>
                <c:pt idx="98">
                  <c:v>-1.34</c:v>
                </c:pt>
                <c:pt idx="99">
                  <c:v>-0.79</c:v>
                </c:pt>
                <c:pt idx="100">
                  <c:v>-1.1000000000000001</c:v>
                </c:pt>
                <c:pt idx="101">
                  <c:v>-0.22</c:v>
                </c:pt>
                <c:pt idx="102">
                  <c:v>0.51</c:v>
                </c:pt>
                <c:pt idx="103">
                  <c:v>0.82000000000000139</c:v>
                </c:pt>
                <c:pt idx="104">
                  <c:v>1.28</c:v>
                </c:pt>
                <c:pt idx="105">
                  <c:v>1.44</c:v>
                </c:pt>
                <c:pt idx="106">
                  <c:v>1.2</c:v>
                </c:pt>
                <c:pt idx="107">
                  <c:v>0.85000000000000142</c:v>
                </c:pt>
                <c:pt idx="108">
                  <c:v>1.34</c:v>
                </c:pt>
                <c:pt idx="109">
                  <c:v>1.1000000000000001</c:v>
                </c:pt>
                <c:pt idx="110">
                  <c:v>1.1200000000000001</c:v>
                </c:pt>
                <c:pt idx="111">
                  <c:v>1.03</c:v>
                </c:pt>
                <c:pt idx="112">
                  <c:v>0.4</c:v>
                </c:pt>
                <c:pt idx="113">
                  <c:v>-8.0000000000000043E-2</c:v>
                </c:pt>
                <c:pt idx="114">
                  <c:v>0.8</c:v>
                </c:pt>
                <c:pt idx="115">
                  <c:v>1.27</c:v>
                </c:pt>
                <c:pt idx="116">
                  <c:v>0.8</c:v>
                </c:pt>
                <c:pt idx="117">
                  <c:v>1.1000000000000001</c:v>
                </c:pt>
                <c:pt idx="118">
                  <c:v>0.61000000000000143</c:v>
                </c:pt>
                <c:pt idx="119">
                  <c:v>0.63000000000000544</c:v>
                </c:pt>
                <c:pt idx="120">
                  <c:v>0.13</c:v>
                </c:pt>
                <c:pt idx="121">
                  <c:v>0.2900000000000002</c:v>
                </c:pt>
                <c:pt idx="122">
                  <c:v>0.1</c:v>
                </c:pt>
                <c:pt idx="123">
                  <c:v>0.19</c:v>
                </c:pt>
              </c:numCache>
            </c:numRef>
          </c:val>
          <c:smooth val="0"/>
        </c:ser>
        <c:dLbls>
          <c:showLegendKey val="0"/>
          <c:showVal val="0"/>
          <c:showCatName val="0"/>
          <c:showSerName val="0"/>
          <c:showPercent val="0"/>
          <c:showBubbleSize val="0"/>
        </c:dLbls>
        <c:marker val="1"/>
        <c:smooth val="0"/>
        <c:axId val="130395520"/>
        <c:axId val="130397312"/>
      </c:lineChart>
      <c:dateAx>
        <c:axId val="130395520"/>
        <c:scaling>
          <c:orientation val="minMax"/>
        </c:scaling>
        <c:delete val="0"/>
        <c:axPos val="b"/>
        <c:numFmt formatCode="yy" sourceLinked="0"/>
        <c:majorTickMark val="out"/>
        <c:minorTickMark val="none"/>
        <c:tickLblPos val="low"/>
        <c:txPr>
          <a:bodyPr rot="0" vert="horz"/>
          <a:lstStyle/>
          <a:p>
            <a:pPr>
              <a:defRPr/>
            </a:pPr>
            <a:endParaRPr lang="en-US"/>
          </a:p>
        </c:txPr>
        <c:crossAx val="130397312"/>
        <c:crosses val="autoZero"/>
        <c:auto val="1"/>
        <c:lblOffset val="100"/>
        <c:baseTimeUnit val="months"/>
        <c:majorUnit val="12"/>
        <c:majorTimeUnit val="months"/>
        <c:minorUnit val="12"/>
        <c:minorTimeUnit val="months"/>
      </c:dateAx>
      <c:valAx>
        <c:axId val="130397312"/>
        <c:scaling>
          <c:orientation val="minMax"/>
        </c:scaling>
        <c:delete val="0"/>
        <c:axPos val="l"/>
        <c:numFmt formatCode="#,##0" sourceLinked="0"/>
        <c:majorTickMark val="out"/>
        <c:minorTickMark val="none"/>
        <c:tickLblPos val="nextTo"/>
        <c:crossAx val="130395520"/>
        <c:crosses val="autoZero"/>
        <c:crossBetween val="between"/>
        <c:majorUnit val="1"/>
      </c:valAx>
    </c:plotArea>
    <c:plotVisOnly val="1"/>
    <c:dispBlanksAs val="gap"/>
    <c:showDLblsOverMax val="0"/>
  </c:chart>
  <c:txPr>
    <a:bodyPr/>
    <a:lstStyle/>
    <a:p>
      <a:pPr>
        <a:defRPr sz="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875213825699606"/>
          <c:y val="5.0469035281962095E-2"/>
          <c:w val="0.82768930130855245"/>
          <c:h val="0.65086333841851174"/>
        </c:manualLayout>
      </c:layout>
      <c:lineChart>
        <c:grouping val="standard"/>
        <c:varyColors val="0"/>
        <c:ser>
          <c:idx val="0"/>
          <c:order val="0"/>
          <c:tx>
            <c:strRef>
              <c:f>'Market share by manufacturer'!$A$19</c:f>
              <c:strCache>
                <c:ptCount val="1"/>
                <c:pt idx="0">
                  <c:v>Local </c:v>
                </c:pt>
              </c:strCache>
            </c:strRef>
          </c:tx>
          <c:marker>
            <c:symbol val="none"/>
          </c:marker>
          <c:cat>
            <c:numRef>
              <c:f>'Market share by manufacturer'!$B$18:$P$18</c:f>
              <c:numCache>
                <c:formatCode>General</c:formatCode>
                <c:ptCount val="15"/>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numCache>
            </c:numRef>
          </c:cat>
          <c:val>
            <c:numRef>
              <c:f>'Market share by manufacturer'!$B$19:$P$19</c:f>
              <c:numCache>
                <c:formatCode>General</c:formatCode>
                <c:ptCount val="15"/>
                <c:pt idx="0">
                  <c:v>67.5</c:v>
                </c:pt>
                <c:pt idx="1">
                  <c:v>63.4</c:v>
                </c:pt>
                <c:pt idx="2">
                  <c:v>64.900000000000006</c:v>
                </c:pt>
                <c:pt idx="3">
                  <c:v>64.2</c:v>
                </c:pt>
                <c:pt idx="4">
                  <c:v>63.7</c:v>
                </c:pt>
                <c:pt idx="5">
                  <c:v>62.3</c:v>
                </c:pt>
                <c:pt idx="6">
                  <c:v>62.2</c:v>
                </c:pt>
                <c:pt idx="7">
                  <c:v>61.70000000000001</c:v>
                </c:pt>
                <c:pt idx="8">
                  <c:v>59.900000000000006</c:v>
                </c:pt>
                <c:pt idx="9">
                  <c:v>57.1</c:v>
                </c:pt>
                <c:pt idx="10">
                  <c:v>54.9</c:v>
                </c:pt>
                <c:pt idx="11">
                  <c:v>53</c:v>
                </c:pt>
                <c:pt idx="12">
                  <c:v>48.3</c:v>
                </c:pt>
                <c:pt idx="13">
                  <c:v>44.5</c:v>
                </c:pt>
                <c:pt idx="14">
                  <c:v>42.7</c:v>
                </c:pt>
              </c:numCache>
            </c:numRef>
          </c:val>
          <c:smooth val="0"/>
        </c:ser>
        <c:ser>
          <c:idx val="1"/>
          <c:order val="1"/>
          <c:tx>
            <c:strRef>
              <c:f>'Market share by manufacturer'!$A$20</c:f>
              <c:strCache>
                <c:ptCount val="1"/>
                <c:pt idx="0">
                  <c:v>Imported</c:v>
                </c:pt>
              </c:strCache>
            </c:strRef>
          </c:tx>
          <c:marker>
            <c:symbol val="none"/>
          </c:marker>
          <c:cat>
            <c:numRef>
              <c:f>'Market share by manufacturer'!$B$18:$P$18</c:f>
              <c:numCache>
                <c:formatCode>General</c:formatCode>
                <c:ptCount val="15"/>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numCache>
            </c:numRef>
          </c:cat>
          <c:val>
            <c:numRef>
              <c:f>'Market share by manufacturer'!$B$20:$P$20</c:f>
              <c:numCache>
                <c:formatCode>General</c:formatCode>
                <c:ptCount val="15"/>
                <c:pt idx="0">
                  <c:v>32.5</c:v>
                </c:pt>
                <c:pt idx="1">
                  <c:v>36.6</c:v>
                </c:pt>
                <c:pt idx="2">
                  <c:v>35.100000000000009</c:v>
                </c:pt>
                <c:pt idx="3">
                  <c:v>35.800000000000004</c:v>
                </c:pt>
                <c:pt idx="4">
                  <c:v>36.300000000000004</c:v>
                </c:pt>
                <c:pt idx="5">
                  <c:v>37.700000000000003</c:v>
                </c:pt>
                <c:pt idx="6">
                  <c:v>37.800000000000004</c:v>
                </c:pt>
                <c:pt idx="7">
                  <c:v>38.300000000000004</c:v>
                </c:pt>
                <c:pt idx="8">
                  <c:v>40.1</c:v>
                </c:pt>
                <c:pt idx="9">
                  <c:v>43</c:v>
                </c:pt>
                <c:pt idx="10">
                  <c:v>45.100000000000009</c:v>
                </c:pt>
                <c:pt idx="11">
                  <c:v>47</c:v>
                </c:pt>
                <c:pt idx="12">
                  <c:v>51.7</c:v>
                </c:pt>
                <c:pt idx="13">
                  <c:v>55.5</c:v>
                </c:pt>
                <c:pt idx="14">
                  <c:v>57.3</c:v>
                </c:pt>
              </c:numCache>
            </c:numRef>
          </c:val>
          <c:smooth val="0"/>
        </c:ser>
        <c:dLbls>
          <c:showLegendKey val="0"/>
          <c:showVal val="0"/>
          <c:showCatName val="0"/>
          <c:showSerName val="0"/>
          <c:showPercent val="0"/>
          <c:showBubbleSize val="0"/>
        </c:dLbls>
        <c:marker val="1"/>
        <c:smooth val="0"/>
        <c:axId val="116062080"/>
        <c:axId val="116063616"/>
      </c:lineChart>
      <c:catAx>
        <c:axId val="116062080"/>
        <c:scaling>
          <c:orientation val="minMax"/>
        </c:scaling>
        <c:delete val="0"/>
        <c:axPos val="b"/>
        <c:numFmt formatCode="General" sourceLinked="1"/>
        <c:majorTickMark val="out"/>
        <c:minorTickMark val="none"/>
        <c:tickLblPos val="nextTo"/>
        <c:crossAx val="116063616"/>
        <c:crosses val="autoZero"/>
        <c:auto val="1"/>
        <c:lblAlgn val="ctr"/>
        <c:lblOffset val="100"/>
        <c:noMultiLvlLbl val="0"/>
      </c:catAx>
      <c:valAx>
        <c:axId val="116063616"/>
        <c:scaling>
          <c:orientation val="minMax"/>
        </c:scaling>
        <c:delete val="0"/>
        <c:axPos val="l"/>
        <c:title>
          <c:tx>
            <c:rich>
              <a:bodyPr rot="-5400000" vert="horz"/>
              <a:lstStyle/>
              <a:p>
                <a:pPr>
                  <a:defRPr b="0"/>
                </a:pPr>
                <a:r>
                  <a:rPr lang="en-US" b="0" dirty="0"/>
                  <a:t>% of Market Share</a:t>
                </a:r>
              </a:p>
            </c:rich>
          </c:tx>
          <c:layout>
            <c:manualLayout>
              <c:xMode val="edge"/>
              <c:yMode val="edge"/>
              <c:x val="0"/>
              <c:y val="0.26859770703674302"/>
            </c:manualLayout>
          </c:layout>
          <c:overlay val="0"/>
        </c:title>
        <c:numFmt formatCode="General" sourceLinked="1"/>
        <c:majorTickMark val="out"/>
        <c:minorTickMark val="none"/>
        <c:tickLblPos val="nextTo"/>
        <c:crossAx val="116062080"/>
        <c:crosses val="autoZero"/>
        <c:crossBetween val="between"/>
      </c:valAx>
    </c:plotArea>
    <c:legend>
      <c:legendPos val="b"/>
      <c:overlay val="0"/>
    </c:legend>
    <c:plotVisOnly val="1"/>
    <c:dispBlanksAs val="gap"/>
    <c:showDLblsOverMax val="0"/>
  </c:chart>
  <c:txPr>
    <a:bodyPr/>
    <a:lstStyle/>
    <a:p>
      <a:pPr>
        <a:defRPr sz="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0"/>
    <c:plotArea>
      <c:layout/>
      <c:barChart>
        <c:barDir val="col"/>
        <c:grouping val="stacked"/>
        <c:varyColors val="0"/>
        <c:ser>
          <c:idx val="0"/>
          <c:order val="0"/>
          <c:invertIfNegative val="0"/>
          <c:dLbls>
            <c:dLbl>
              <c:idx val="0"/>
              <c:layout>
                <c:manualLayout>
                  <c:x val="-9.1771228058005229E-3"/>
                  <c:y val="-0.2119616971622903"/>
                </c:manualLayout>
              </c:layout>
              <c:showLegendKey val="0"/>
              <c:showVal val="1"/>
              <c:showCatName val="0"/>
              <c:showSerName val="0"/>
              <c:showPercent val="0"/>
              <c:showBubbleSize val="0"/>
            </c:dLbl>
            <c:dLbl>
              <c:idx val="1"/>
              <c:layout>
                <c:manualLayout>
                  <c:x val="3.0590409352668395E-3"/>
                  <c:y val="-0.11506492131667208"/>
                </c:manualLayout>
              </c:layout>
              <c:showLegendKey val="0"/>
              <c:showVal val="1"/>
              <c:showCatName val="0"/>
              <c:showSerName val="0"/>
              <c:showPercent val="0"/>
              <c:showBubbleSize val="0"/>
            </c:dLbl>
            <c:dLbl>
              <c:idx val="2"/>
              <c:layout>
                <c:manualLayout>
                  <c:x val="3.0590409352668907E-3"/>
                  <c:y val="-0.10900887282632002"/>
                </c:manualLayout>
              </c:layout>
              <c:showLegendKey val="0"/>
              <c:showVal val="1"/>
              <c:showCatName val="0"/>
              <c:showSerName val="0"/>
              <c:showPercent val="0"/>
              <c:showBubbleSize val="0"/>
            </c:dLbl>
            <c:dLbl>
              <c:idx val="3"/>
              <c:layout>
                <c:manualLayout>
                  <c:x val="6.1180818705336825E-3"/>
                  <c:y val="-0.10900887282632002"/>
                </c:manualLayout>
              </c:layout>
              <c:showLegendKey val="0"/>
              <c:showVal val="1"/>
              <c:showCatName val="0"/>
              <c:showSerName val="0"/>
              <c:showPercent val="0"/>
              <c:showBubbleSize val="0"/>
            </c:dLbl>
            <c:dLbl>
              <c:idx val="4"/>
              <c:layout>
                <c:manualLayout>
                  <c:x val="0"/>
                  <c:y val="-9.0840727355266507E-2"/>
                </c:manualLayout>
              </c:layout>
              <c:showLegendKey val="0"/>
              <c:showVal val="1"/>
              <c:showCatName val="0"/>
              <c:showSerName val="0"/>
              <c:showPercent val="0"/>
              <c:showBubbleSize val="0"/>
            </c:dLbl>
            <c:dLbl>
              <c:idx val="5"/>
              <c:layout>
                <c:manualLayout>
                  <c:x val="6.1180818705336825E-3"/>
                  <c:y val="-4.8448387922808804E-2"/>
                </c:manualLayout>
              </c:layout>
              <c:showLegendKey val="0"/>
              <c:showVal val="1"/>
              <c:showCatName val="0"/>
              <c:showSerName val="0"/>
              <c:showPercent val="0"/>
              <c:showBubbleSize val="0"/>
            </c:dLbl>
            <c:dLbl>
              <c:idx val="6"/>
              <c:layout>
                <c:manualLayout>
                  <c:x val="1.223616374106741E-2"/>
                  <c:y val="-5.4504436413159912E-2"/>
                </c:manualLayout>
              </c:layout>
              <c:showLegendKey val="0"/>
              <c:showVal val="1"/>
              <c:showCatName val="0"/>
              <c:showSerName val="0"/>
              <c:showPercent val="0"/>
              <c:showBubbleSize val="0"/>
            </c:dLbl>
            <c:txPr>
              <a:bodyPr/>
              <a:lstStyle/>
              <a:p>
                <a:pPr>
                  <a:defRPr sz="800"/>
                </a:pPr>
                <a:endParaRPr lang="en-US"/>
              </a:p>
            </c:txPr>
            <c:showLegendKey val="0"/>
            <c:showVal val="1"/>
            <c:showCatName val="0"/>
            <c:showSerName val="0"/>
            <c:showPercent val="0"/>
            <c:showBubbleSize val="0"/>
            <c:showLeaderLines val="0"/>
          </c:dLbls>
          <c:cat>
            <c:strRef>
              <c:f>Tariffs!$E$39:$E$45</c:f>
              <c:strCache>
                <c:ptCount val="7"/>
                <c:pt idx="0">
                  <c:v>India-Auto duty</c:v>
                </c:pt>
                <c:pt idx="1">
                  <c:v>Brazil</c:v>
                </c:pt>
                <c:pt idx="2">
                  <c:v>China-Auto tarrifs</c:v>
                </c:pt>
                <c:pt idx="3">
                  <c:v>Russia-Auto tariff</c:v>
                </c:pt>
                <c:pt idx="4">
                  <c:v>EU/UK-Passenger care</c:v>
                </c:pt>
                <c:pt idx="5">
                  <c:v>Korea-Passenger vehicles</c:v>
                </c:pt>
                <c:pt idx="6">
                  <c:v>Australia</c:v>
                </c:pt>
              </c:strCache>
            </c:strRef>
          </c:cat>
          <c:val>
            <c:numRef>
              <c:f>Tariffs!$D$39:$D$45</c:f>
              <c:numCache>
                <c:formatCode>0%</c:formatCode>
                <c:ptCount val="7"/>
                <c:pt idx="0">
                  <c:v>1</c:v>
                </c:pt>
                <c:pt idx="1">
                  <c:v>0.3500000000000002</c:v>
                </c:pt>
                <c:pt idx="2">
                  <c:v>0.25</c:v>
                </c:pt>
                <c:pt idx="3">
                  <c:v>0.25</c:v>
                </c:pt>
                <c:pt idx="4">
                  <c:v>0.1</c:v>
                </c:pt>
                <c:pt idx="5">
                  <c:v>8.0000000000000043E-2</c:v>
                </c:pt>
                <c:pt idx="6">
                  <c:v>0.05</c:v>
                </c:pt>
              </c:numCache>
            </c:numRef>
          </c:val>
        </c:ser>
        <c:dLbls>
          <c:showLegendKey val="0"/>
          <c:showVal val="0"/>
          <c:showCatName val="0"/>
          <c:showSerName val="0"/>
          <c:showPercent val="0"/>
          <c:showBubbleSize val="0"/>
        </c:dLbls>
        <c:gapWidth val="150"/>
        <c:overlap val="100"/>
        <c:axId val="140534912"/>
        <c:axId val="140536448"/>
      </c:barChart>
      <c:catAx>
        <c:axId val="140534912"/>
        <c:scaling>
          <c:orientation val="minMax"/>
        </c:scaling>
        <c:delete val="0"/>
        <c:axPos val="b"/>
        <c:numFmt formatCode="General" sourceLinked="1"/>
        <c:majorTickMark val="out"/>
        <c:minorTickMark val="none"/>
        <c:tickLblPos val="nextTo"/>
        <c:txPr>
          <a:bodyPr/>
          <a:lstStyle/>
          <a:p>
            <a:pPr>
              <a:defRPr sz="800">
                <a:latin typeface="+mn-lt"/>
              </a:defRPr>
            </a:pPr>
            <a:endParaRPr lang="en-US"/>
          </a:p>
        </c:txPr>
        <c:crossAx val="140536448"/>
        <c:crosses val="autoZero"/>
        <c:auto val="1"/>
        <c:lblAlgn val="ctr"/>
        <c:lblOffset val="100"/>
        <c:noMultiLvlLbl val="0"/>
      </c:catAx>
      <c:valAx>
        <c:axId val="140536448"/>
        <c:scaling>
          <c:orientation val="minMax"/>
        </c:scaling>
        <c:delete val="0"/>
        <c:axPos val="l"/>
        <c:title>
          <c:tx>
            <c:rich>
              <a:bodyPr rot="-5400000" vert="horz"/>
              <a:lstStyle/>
              <a:p>
                <a:pPr>
                  <a:defRPr sz="800" b="0"/>
                </a:pPr>
                <a:r>
                  <a:rPr lang="en-AU" dirty="0" smtClean="0"/>
                  <a:t>Tariff</a:t>
                </a:r>
                <a:endParaRPr lang="en-AU" dirty="0"/>
              </a:p>
            </c:rich>
          </c:tx>
          <c:layout>
            <c:manualLayout>
              <c:xMode val="edge"/>
              <c:yMode val="edge"/>
              <c:x val="2.4472327482134938E-2"/>
              <c:y val="0.2279334521336131"/>
            </c:manualLayout>
          </c:layout>
          <c:overlay val="0"/>
        </c:title>
        <c:numFmt formatCode="0%" sourceLinked="1"/>
        <c:majorTickMark val="out"/>
        <c:minorTickMark val="none"/>
        <c:tickLblPos val="nextTo"/>
        <c:txPr>
          <a:bodyPr/>
          <a:lstStyle/>
          <a:p>
            <a:pPr>
              <a:defRPr sz="800"/>
            </a:pPr>
            <a:endParaRPr lang="en-US"/>
          </a:p>
        </c:txPr>
        <c:crossAx val="140534912"/>
        <c:crosses val="autoZero"/>
        <c:crossBetween val="between"/>
      </c:valAx>
      <c:spPr>
        <a:noFill/>
      </c:spPr>
    </c:plotArea>
    <c:plotVisOnly val="1"/>
    <c:dispBlanksAs val="gap"/>
    <c:showDLblsOverMax val="0"/>
  </c:chart>
  <c:spPr>
    <a:noFill/>
    <a:ln>
      <a:no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00831685499058"/>
          <c:y val="6.011490251445531E-2"/>
          <c:w val="0.76628225047081444"/>
          <c:h val="0.71381347511901505"/>
        </c:manualLayout>
      </c:layout>
      <c:barChart>
        <c:barDir val="col"/>
        <c:grouping val="stacked"/>
        <c:varyColors val="0"/>
        <c:ser>
          <c:idx val="0"/>
          <c:order val="0"/>
          <c:tx>
            <c:strRef>
              <c:f>Sales!$B$25</c:f>
              <c:strCache>
                <c:ptCount val="1"/>
                <c:pt idx="0">
                  <c:v>Passenger</c:v>
                </c:pt>
              </c:strCache>
            </c:strRef>
          </c:tx>
          <c:spPr>
            <a:solidFill>
              <a:srgbClr val="A32020"/>
            </a:solidFill>
            <a:ln>
              <a:noFill/>
            </a:ln>
          </c:spPr>
          <c:invertIfNegative val="0"/>
          <c:cat>
            <c:strRef>
              <c:f>Sales!$A$30:$A$40</c:f>
              <c:strCache>
                <c:ptCount val="11"/>
                <c:pt idx="0">
                  <c:v>00</c:v>
                </c:pt>
                <c:pt idx="1">
                  <c:v>01</c:v>
                </c:pt>
                <c:pt idx="2">
                  <c:v>02</c:v>
                </c:pt>
                <c:pt idx="3">
                  <c:v>03</c:v>
                </c:pt>
                <c:pt idx="4">
                  <c:v>04</c:v>
                </c:pt>
                <c:pt idx="5">
                  <c:v>05</c:v>
                </c:pt>
                <c:pt idx="6">
                  <c:v>06</c:v>
                </c:pt>
                <c:pt idx="7">
                  <c:v>07</c:v>
                </c:pt>
                <c:pt idx="8">
                  <c:v>08</c:v>
                </c:pt>
                <c:pt idx="9">
                  <c:v>09</c:v>
                </c:pt>
                <c:pt idx="10">
                  <c:v>10</c:v>
                </c:pt>
              </c:strCache>
            </c:strRef>
          </c:cat>
          <c:val>
            <c:numRef>
              <c:f>Sales!$B$30:$B$40</c:f>
              <c:numCache>
                <c:formatCode>#,##0</c:formatCode>
                <c:ptCount val="11"/>
                <c:pt idx="0">
                  <c:v>553673</c:v>
                </c:pt>
                <c:pt idx="1">
                  <c:v>529452</c:v>
                </c:pt>
                <c:pt idx="2">
                  <c:v>540240</c:v>
                </c:pt>
                <c:pt idx="3">
                  <c:v>588511</c:v>
                </c:pt>
                <c:pt idx="4">
                  <c:v>589985</c:v>
                </c:pt>
                <c:pt idx="5">
                  <c:v>608804</c:v>
                </c:pt>
                <c:pt idx="6">
                  <c:v>598394</c:v>
                </c:pt>
                <c:pt idx="7">
                  <c:v>637019</c:v>
                </c:pt>
                <c:pt idx="8">
                  <c:v>596545</c:v>
                </c:pt>
                <c:pt idx="9">
                  <c:v>540562</c:v>
                </c:pt>
                <c:pt idx="10">
                  <c:v>592122</c:v>
                </c:pt>
              </c:numCache>
            </c:numRef>
          </c:val>
        </c:ser>
        <c:ser>
          <c:idx val="1"/>
          <c:order val="1"/>
          <c:tx>
            <c:strRef>
              <c:f>Sales!$C$25</c:f>
              <c:strCache>
                <c:ptCount val="1"/>
                <c:pt idx="0">
                  <c:v>Light Trucks/ SUVs</c:v>
                </c:pt>
              </c:strCache>
            </c:strRef>
          </c:tx>
          <c:spPr>
            <a:solidFill>
              <a:srgbClr val="E0301E"/>
            </a:solidFill>
            <a:ln>
              <a:noFill/>
            </a:ln>
          </c:spPr>
          <c:invertIfNegative val="0"/>
          <c:cat>
            <c:strRef>
              <c:f>Sales!$A$30:$A$40</c:f>
              <c:strCache>
                <c:ptCount val="11"/>
                <c:pt idx="0">
                  <c:v>00</c:v>
                </c:pt>
                <c:pt idx="1">
                  <c:v>01</c:v>
                </c:pt>
                <c:pt idx="2">
                  <c:v>02</c:v>
                </c:pt>
                <c:pt idx="3">
                  <c:v>03</c:v>
                </c:pt>
                <c:pt idx="4">
                  <c:v>04</c:v>
                </c:pt>
                <c:pt idx="5">
                  <c:v>05</c:v>
                </c:pt>
                <c:pt idx="6">
                  <c:v>06</c:v>
                </c:pt>
                <c:pt idx="7">
                  <c:v>07</c:v>
                </c:pt>
                <c:pt idx="8">
                  <c:v>08</c:v>
                </c:pt>
                <c:pt idx="9">
                  <c:v>09</c:v>
                </c:pt>
                <c:pt idx="10">
                  <c:v>10</c:v>
                </c:pt>
              </c:strCache>
            </c:strRef>
          </c:cat>
          <c:val>
            <c:numRef>
              <c:f>Sales!$C$30:$C$40</c:f>
              <c:numCache>
                <c:formatCode>#,##0</c:formatCode>
                <c:ptCount val="11"/>
                <c:pt idx="0">
                  <c:v>213571</c:v>
                </c:pt>
                <c:pt idx="1">
                  <c:v>224270</c:v>
                </c:pt>
                <c:pt idx="2">
                  <c:v>262937</c:v>
                </c:pt>
                <c:pt idx="3">
                  <c:v>297167</c:v>
                </c:pt>
                <c:pt idx="4">
                  <c:v>336763</c:v>
                </c:pt>
                <c:pt idx="5">
                  <c:v>348170</c:v>
                </c:pt>
                <c:pt idx="6">
                  <c:v>332638</c:v>
                </c:pt>
                <c:pt idx="7">
                  <c:v>375732</c:v>
                </c:pt>
                <c:pt idx="8">
                  <c:v>379694</c:v>
                </c:pt>
                <c:pt idx="9">
                  <c:v>369211</c:v>
                </c:pt>
                <c:pt idx="10">
                  <c:v>414838</c:v>
                </c:pt>
              </c:numCache>
            </c:numRef>
          </c:val>
        </c:ser>
        <c:ser>
          <c:idx val="2"/>
          <c:order val="2"/>
          <c:tx>
            <c:strRef>
              <c:f>Sales!$D$25</c:f>
              <c:strCache>
                <c:ptCount val="1"/>
                <c:pt idx="0">
                  <c:v>Heavy Trucks</c:v>
                </c:pt>
              </c:strCache>
            </c:strRef>
          </c:tx>
          <c:spPr>
            <a:solidFill>
              <a:srgbClr val="602320"/>
            </a:solidFill>
            <a:ln>
              <a:noFill/>
            </a:ln>
          </c:spPr>
          <c:invertIfNegative val="0"/>
          <c:cat>
            <c:strRef>
              <c:f>Sales!$A$30:$A$40</c:f>
              <c:strCache>
                <c:ptCount val="11"/>
                <c:pt idx="0">
                  <c:v>00</c:v>
                </c:pt>
                <c:pt idx="1">
                  <c:v>01</c:v>
                </c:pt>
                <c:pt idx="2">
                  <c:v>02</c:v>
                </c:pt>
                <c:pt idx="3">
                  <c:v>03</c:v>
                </c:pt>
                <c:pt idx="4">
                  <c:v>04</c:v>
                </c:pt>
                <c:pt idx="5">
                  <c:v>05</c:v>
                </c:pt>
                <c:pt idx="6">
                  <c:v>06</c:v>
                </c:pt>
                <c:pt idx="7">
                  <c:v>07</c:v>
                </c:pt>
                <c:pt idx="8">
                  <c:v>08</c:v>
                </c:pt>
                <c:pt idx="9">
                  <c:v>09</c:v>
                </c:pt>
                <c:pt idx="10">
                  <c:v>10</c:v>
                </c:pt>
              </c:strCache>
            </c:strRef>
          </c:cat>
          <c:val>
            <c:numRef>
              <c:f>Sales!$D$30:$D$40</c:f>
              <c:numCache>
                <c:formatCode>#,##0</c:formatCode>
                <c:ptCount val="11"/>
                <c:pt idx="0">
                  <c:v>19856</c:v>
                </c:pt>
                <c:pt idx="1">
                  <c:v>18959</c:v>
                </c:pt>
                <c:pt idx="2">
                  <c:v>21132</c:v>
                </c:pt>
                <c:pt idx="3">
                  <c:v>24133</c:v>
                </c:pt>
                <c:pt idx="4">
                  <c:v>28481</c:v>
                </c:pt>
                <c:pt idx="5">
                  <c:v>31295</c:v>
                </c:pt>
                <c:pt idx="6">
                  <c:v>31634</c:v>
                </c:pt>
                <c:pt idx="7">
                  <c:v>37231</c:v>
                </c:pt>
                <c:pt idx="8">
                  <c:v>35925</c:v>
                </c:pt>
                <c:pt idx="9">
                  <c:v>27555</c:v>
                </c:pt>
                <c:pt idx="10">
                  <c:v>28614</c:v>
                </c:pt>
              </c:numCache>
            </c:numRef>
          </c:val>
        </c:ser>
        <c:dLbls>
          <c:showLegendKey val="0"/>
          <c:showVal val="0"/>
          <c:showCatName val="0"/>
          <c:showSerName val="0"/>
          <c:showPercent val="0"/>
          <c:showBubbleSize val="0"/>
        </c:dLbls>
        <c:gapWidth val="50"/>
        <c:overlap val="100"/>
        <c:axId val="115997696"/>
        <c:axId val="116077312"/>
      </c:barChart>
      <c:catAx>
        <c:axId val="115997696"/>
        <c:scaling>
          <c:orientation val="minMax"/>
        </c:scaling>
        <c:delete val="0"/>
        <c:axPos val="b"/>
        <c:numFmt formatCode="yy" sourceLinked="0"/>
        <c:majorTickMark val="out"/>
        <c:minorTickMark val="none"/>
        <c:tickLblPos val="nextTo"/>
        <c:txPr>
          <a:bodyPr/>
          <a:lstStyle/>
          <a:p>
            <a:pPr>
              <a:defRPr sz="800"/>
            </a:pPr>
            <a:endParaRPr lang="en-US"/>
          </a:p>
        </c:txPr>
        <c:crossAx val="116077312"/>
        <c:crosses val="autoZero"/>
        <c:auto val="1"/>
        <c:lblAlgn val="ctr"/>
        <c:lblOffset val="100"/>
        <c:noMultiLvlLbl val="0"/>
      </c:catAx>
      <c:valAx>
        <c:axId val="116077312"/>
        <c:scaling>
          <c:orientation val="minMax"/>
        </c:scaling>
        <c:delete val="0"/>
        <c:axPos val="l"/>
        <c:title>
          <c:tx>
            <c:rich>
              <a:bodyPr rot="-5400000" vert="horz"/>
              <a:lstStyle/>
              <a:p>
                <a:pPr>
                  <a:defRPr sz="800" b="1"/>
                </a:pPr>
                <a:r>
                  <a:rPr lang="en-AU" b="1" dirty="0" smtClean="0"/>
                  <a:t>Sales</a:t>
                </a:r>
                <a:r>
                  <a:rPr lang="en-AU" b="1" baseline="0" dirty="0" smtClean="0"/>
                  <a:t> (units) </a:t>
                </a:r>
                <a:endParaRPr lang="en-AU" b="1" dirty="0"/>
              </a:p>
            </c:rich>
          </c:tx>
          <c:layout>
            <c:manualLayout>
              <c:xMode val="edge"/>
              <c:yMode val="edge"/>
              <c:x val="2.6906779661017011E-2"/>
              <c:y val="0.36389998980155236"/>
            </c:manualLayout>
          </c:layout>
          <c:overlay val="0"/>
        </c:title>
        <c:numFmt formatCode="#,##0" sourceLinked="1"/>
        <c:majorTickMark val="out"/>
        <c:minorTickMark val="none"/>
        <c:tickLblPos val="nextTo"/>
        <c:txPr>
          <a:bodyPr/>
          <a:lstStyle/>
          <a:p>
            <a:pPr>
              <a:defRPr sz="800"/>
            </a:pPr>
            <a:endParaRPr lang="en-US"/>
          </a:p>
        </c:txPr>
        <c:crossAx val="115997696"/>
        <c:crosses val="autoZero"/>
        <c:crossBetween val="between"/>
      </c:valAx>
      <c:spPr>
        <a:noFill/>
      </c:spPr>
    </c:plotArea>
    <c:legend>
      <c:legendPos val="b"/>
      <c:layout/>
      <c:overlay val="0"/>
      <c:txPr>
        <a:bodyPr/>
        <a:lstStyle/>
        <a:p>
          <a:pPr>
            <a:defRPr sz="800"/>
          </a:pPr>
          <a:endParaRPr lang="en-US"/>
        </a:p>
      </c:txPr>
    </c:legend>
    <c:plotVisOnly val="1"/>
    <c:dispBlanksAs val="gap"/>
    <c:showDLblsOverMax val="0"/>
  </c:chart>
  <c:spPr>
    <a:noFill/>
    <a:ln>
      <a:noFill/>
    </a:ln>
  </c:sp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3"/>
    </mc:Choice>
    <mc:Fallback>
      <c:style val="3"/>
    </mc:Fallback>
  </mc:AlternateContent>
  <c:clrMapOvr bg1="lt1" tx1="dk1" bg2="lt2" tx2="dk2" accent1="accent1" accent2="accent2" accent3="accent3" accent4="accent4" accent5="accent5" accent6="accent6" hlink="hlink" folHlink="folHlink"/>
  <c:chart>
    <c:autoTitleDeleted val="1"/>
    <c:plotArea>
      <c:layout/>
      <c:barChart>
        <c:barDir val="col"/>
        <c:grouping val="stacked"/>
        <c:varyColors val="0"/>
        <c:ser>
          <c:idx val="0"/>
          <c:order val="0"/>
          <c:tx>
            <c:strRef>
              <c:f>Production!$A$56</c:f>
              <c:strCache>
                <c:ptCount val="1"/>
                <c:pt idx="0">
                  <c:v>Domestic market</c:v>
                </c:pt>
              </c:strCache>
            </c:strRef>
          </c:tx>
          <c:spPr>
            <a:ln>
              <a:noFill/>
            </a:ln>
          </c:spPr>
          <c:invertIfNegative val="0"/>
          <c:cat>
            <c:numRef>
              <c:f>Production!$B$54:$K$54</c:f>
              <c:numCache>
                <c:formatCode>General</c:formatCode>
                <c:ptCount val="10"/>
                <c:pt idx="0">
                  <c:v>2001</c:v>
                </c:pt>
                <c:pt idx="1">
                  <c:v>2002</c:v>
                </c:pt>
                <c:pt idx="2">
                  <c:v>2003</c:v>
                </c:pt>
                <c:pt idx="3">
                  <c:v>2004</c:v>
                </c:pt>
                <c:pt idx="4">
                  <c:v>2005</c:v>
                </c:pt>
                <c:pt idx="5">
                  <c:v>2006</c:v>
                </c:pt>
                <c:pt idx="6">
                  <c:v>2007</c:v>
                </c:pt>
                <c:pt idx="7">
                  <c:v>2008</c:v>
                </c:pt>
                <c:pt idx="8">
                  <c:v>2009</c:v>
                </c:pt>
                <c:pt idx="9">
                  <c:v>2010</c:v>
                </c:pt>
              </c:numCache>
            </c:numRef>
          </c:cat>
          <c:val>
            <c:numRef>
              <c:f>Production!$B$56:$K$56</c:f>
              <c:numCache>
                <c:formatCode>#,##0</c:formatCode>
                <c:ptCount val="10"/>
                <c:pt idx="0">
                  <c:v>229513</c:v>
                </c:pt>
                <c:pt idx="1">
                  <c:v>247663</c:v>
                </c:pt>
                <c:pt idx="2">
                  <c:v>286490</c:v>
                </c:pt>
                <c:pt idx="3">
                  <c:v>276063</c:v>
                </c:pt>
                <c:pt idx="4">
                  <c:v>245799</c:v>
                </c:pt>
                <c:pt idx="5">
                  <c:v>196686</c:v>
                </c:pt>
                <c:pt idx="6">
                  <c:v>195392</c:v>
                </c:pt>
                <c:pt idx="7">
                  <c:v>162728</c:v>
                </c:pt>
                <c:pt idx="8">
                  <c:v>145343</c:v>
                </c:pt>
                <c:pt idx="9">
                  <c:v>148846</c:v>
                </c:pt>
              </c:numCache>
            </c:numRef>
          </c:val>
        </c:ser>
        <c:ser>
          <c:idx val="1"/>
          <c:order val="1"/>
          <c:tx>
            <c:strRef>
              <c:f>Production!$A$57</c:f>
              <c:strCache>
                <c:ptCount val="1"/>
                <c:pt idx="0">
                  <c:v>Export market</c:v>
                </c:pt>
              </c:strCache>
            </c:strRef>
          </c:tx>
          <c:spPr>
            <a:solidFill>
              <a:srgbClr val="E0301E"/>
            </a:solidFill>
            <a:ln>
              <a:noFill/>
            </a:ln>
          </c:spPr>
          <c:invertIfNegative val="0"/>
          <c:cat>
            <c:numRef>
              <c:f>Production!$B$54:$K$54</c:f>
              <c:numCache>
                <c:formatCode>General</c:formatCode>
                <c:ptCount val="10"/>
                <c:pt idx="0">
                  <c:v>2001</c:v>
                </c:pt>
                <c:pt idx="1">
                  <c:v>2002</c:v>
                </c:pt>
                <c:pt idx="2">
                  <c:v>2003</c:v>
                </c:pt>
                <c:pt idx="3">
                  <c:v>2004</c:v>
                </c:pt>
                <c:pt idx="4">
                  <c:v>2005</c:v>
                </c:pt>
                <c:pt idx="5">
                  <c:v>2006</c:v>
                </c:pt>
                <c:pt idx="6">
                  <c:v>2007</c:v>
                </c:pt>
                <c:pt idx="7">
                  <c:v>2008</c:v>
                </c:pt>
                <c:pt idx="8">
                  <c:v>2009</c:v>
                </c:pt>
                <c:pt idx="9">
                  <c:v>2010</c:v>
                </c:pt>
              </c:numCache>
            </c:numRef>
          </c:cat>
          <c:val>
            <c:numRef>
              <c:f>Production!$B$57:$K$57</c:f>
              <c:numCache>
                <c:formatCode>#,##0</c:formatCode>
                <c:ptCount val="10"/>
                <c:pt idx="0">
                  <c:v>117661</c:v>
                </c:pt>
                <c:pt idx="1">
                  <c:v>112088</c:v>
                </c:pt>
                <c:pt idx="2">
                  <c:v>120178</c:v>
                </c:pt>
                <c:pt idx="3">
                  <c:v>131474</c:v>
                </c:pt>
                <c:pt idx="4">
                  <c:v>142022</c:v>
                </c:pt>
                <c:pt idx="5">
                  <c:v>132742</c:v>
                </c:pt>
                <c:pt idx="6">
                  <c:v>140233</c:v>
                </c:pt>
                <c:pt idx="7">
                  <c:v>161956</c:v>
                </c:pt>
                <c:pt idx="8">
                  <c:v>72915</c:v>
                </c:pt>
                <c:pt idx="9">
                  <c:v>94095</c:v>
                </c:pt>
              </c:numCache>
            </c:numRef>
          </c:val>
        </c:ser>
        <c:dLbls>
          <c:showLegendKey val="0"/>
          <c:showVal val="0"/>
          <c:showCatName val="0"/>
          <c:showSerName val="0"/>
          <c:showPercent val="0"/>
          <c:showBubbleSize val="0"/>
        </c:dLbls>
        <c:gapWidth val="53"/>
        <c:overlap val="100"/>
        <c:axId val="116114944"/>
        <c:axId val="116116480"/>
      </c:barChart>
      <c:catAx>
        <c:axId val="116114944"/>
        <c:scaling>
          <c:orientation val="minMax"/>
        </c:scaling>
        <c:delete val="0"/>
        <c:axPos val="b"/>
        <c:numFmt formatCode="General" sourceLinked="1"/>
        <c:majorTickMark val="out"/>
        <c:minorTickMark val="none"/>
        <c:tickLblPos val="nextTo"/>
        <c:txPr>
          <a:bodyPr/>
          <a:lstStyle/>
          <a:p>
            <a:pPr>
              <a:defRPr sz="800"/>
            </a:pPr>
            <a:endParaRPr lang="en-US"/>
          </a:p>
        </c:txPr>
        <c:crossAx val="116116480"/>
        <c:crosses val="autoZero"/>
        <c:auto val="1"/>
        <c:lblAlgn val="ctr"/>
        <c:lblOffset val="100"/>
        <c:noMultiLvlLbl val="0"/>
      </c:catAx>
      <c:valAx>
        <c:axId val="116116480"/>
        <c:scaling>
          <c:orientation val="minMax"/>
        </c:scaling>
        <c:delete val="0"/>
        <c:axPos val="l"/>
        <c:title>
          <c:tx>
            <c:rich>
              <a:bodyPr rot="-5400000" vert="horz"/>
              <a:lstStyle/>
              <a:p>
                <a:pPr>
                  <a:defRPr sz="800" b="1"/>
                </a:pPr>
                <a:r>
                  <a:rPr lang="en-AU" b="1" dirty="0" smtClean="0"/>
                  <a:t>Production</a:t>
                </a:r>
                <a:r>
                  <a:rPr lang="en-AU" b="1" baseline="0" dirty="0" smtClean="0"/>
                  <a:t> (units)</a:t>
                </a:r>
                <a:endParaRPr lang="en-AU" b="1" dirty="0"/>
              </a:p>
            </c:rich>
          </c:tx>
          <c:layout>
            <c:manualLayout>
              <c:xMode val="edge"/>
              <c:yMode val="edge"/>
              <c:x val="2.3925337874751811E-2"/>
              <c:y val="0.20278677217123611"/>
            </c:manualLayout>
          </c:layout>
          <c:overlay val="0"/>
        </c:title>
        <c:numFmt formatCode="#,##0" sourceLinked="1"/>
        <c:majorTickMark val="out"/>
        <c:minorTickMark val="none"/>
        <c:tickLblPos val="nextTo"/>
        <c:txPr>
          <a:bodyPr/>
          <a:lstStyle/>
          <a:p>
            <a:pPr>
              <a:defRPr sz="900"/>
            </a:pPr>
            <a:endParaRPr lang="en-US"/>
          </a:p>
        </c:txPr>
        <c:crossAx val="116114944"/>
        <c:crosses val="autoZero"/>
        <c:crossBetween val="between"/>
      </c:valAx>
    </c:plotArea>
    <c:legend>
      <c:legendPos val="b"/>
      <c:layout/>
      <c:overlay val="0"/>
      <c:txPr>
        <a:bodyPr/>
        <a:lstStyle/>
        <a:p>
          <a:pPr>
            <a:defRPr sz="800"/>
          </a:pPr>
          <a:endParaRPr lang="en-US"/>
        </a:p>
      </c:txPr>
    </c:legend>
    <c:plotVisOnly val="1"/>
    <c:dispBlanksAs val="gap"/>
    <c:showDLblsOverMax val="0"/>
  </c:chart>
  <c:txPr>
    <a:bodyPr/>
    <a:lstStyle/>
    <a:p>
      <a:pPr>
        <a:defRPr sz="1800"/>
      </a:pPr>
      <a:endParaRPr lang="en-US"/>
    </a:p>
  </c:txPr>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stacked"/>
        <c:varyColors val="0"/>
        <c:ser>
          <c:idx val="0"/>
          <c:order val="0"/>
          <c:tx>
            <c:strRef>
              <c:f>'Merchandise Exports'!$B$20</c:f>
              <c:strCache>
                <c:ptCount val="1"/>
                <c:pt idx="0">
                  <c:v>Vehicle</c:v>
                </c:pt>
              </c:strCache>
            </c:strRef>
          </c:tx>
          <c:spPr>
            <a:solidFill>
              <a:schemeClr val="tx2"/>
            </a:solidFill>
            <a:ln>
              <a:noFill/>
            </a:ln>
          </c:spPr>
          <c:invertIfNegative val="0"/>
          <c:cat>
            <c:numRef>
              <c:f>'Merchandise Exports'!$A$21:$A$32</c:f>
              <c:numCache>
                <c:formatCode>General</c:formatCode>
                <c:ptCount val="12"/>
                <c:pt idx="0">
                  <c:v>1999</c:v>
                </c:pt>
                <c:pt idx="1">
                  <c:v>2000</c:v>
                </c:pt>
                <c:pt idx="2">
                  <c:v>2001</c:v>
                </c:pt>
                <c:pt idx="3">
                  <c:v>2002</c:v>
                </c:pt>
                <c:pt idx="4">
                  <c:v>2003</c:v>
                </c:pt>
                <c:pt idx="5">
                  <c:v>2004</c:v>
                </c:pt>
                <c:pt idx="6">
                  <c:v>2005</c:v>
                </c:pt>
                <c:pt idx="7">
                  <c:v>2006</c:v>
                </c:pt>
                <c:pt idx="8">
                  <c:v>2007</c:v>
                </c:pt>
                <c:pt idx="9">
                  <c:v>2008</c:v>
                </c:pt>
                <c:pt idx="10">
                  <c:v>2009</c:v>
                </c:pt>
                <c:pt idx="11">
                  <c:v>2010</c:v>
                </c:pt>
              </c:numCache>
            </c:numRef>
          </c:cat>
          <c:val>
            <c:numRef>
              <c:f>'Merchandise Exports'!$B$21:$B$32</c:f>
              <c:numCache>
                <c:formatCode>General</c:formatCode>
                <c:ptCount val="12"/>
                <c:pt idx="0">
                  <c:v>1.76</c:v>
                </c:pt>
                <c:pt idx="1">
                  <c:v>2.42</c:v>
                </c:pt>
                <c:pt idx="2">
                  <c:v>3.2600000000000002</c:v>
                </c:pt>
                <c:pt idx="3">
                  <c:v>3.08</c:v>
                </c:pt>
                <c:pt idx="4">
                  <c:v>2.98</c:v>
                </c:pt>
                <c:pt idx="5">
                  <c:v>3.03</c:v>
                </c:pt>
                <c:pt idx="6">
                  <c:v>3.4699999999999998</c:v>
                </c:pt>
                <c:pt idx="7">
                  <c:v>3.06</c:v>
                </c:pt>
                <c:pt idx="8">
                  <c:v>3.25</c:v>
                </c:pt>
                <c:pt idx="9">
                  <c:v>4.03</c:v>
                </c:pt>
                <c:pt idx="10">
                  <c:v>1.84</c:v>
                </c:pt>
                <c:pt idx="11">
                  <c:v>2.09</c:v>
                </c:pt>
              </c:numCache>
            </c:numRef>
          </c:val>
        </c:ser>
        <c:ser>
          <c:idx val="1"/>
          <c:order val="1"/>
          <c:tx>
            <c:strRef>
              <c:f>'Merchandise Exports'!$C$20</c:f>
              <c:strCache>
                <c:ptCount val="1"/>
                <c:pt idx="0">
                  <c:v>Components</c:v>
                </c:pt>
              </c:strCache>
            </c:strRef>
          </c:tx>
          <c:spPr>
            <a:solidFill>
              <a:schemeClr val="accent2"/>
            </a:solidFill>
            <a:ln>
              <a:noFill/>
            </a:ln>
          </c:spPr>
          <c:invertIfNegative val="0"/>
          <c:cat>
            <c:numRef>
              <c:f>'Merchandise Exports'!$A$21:$A$32</c:f>
              <c:numCache>
                <c:formatCode>General</c:formatCode>
                <c:ptCount val="12"/>
                <c:pt idx="0">
                  <c:v>1999</c:v>
                </c:pt>
                <c:pt idx="1">
                  <c:v>2000</c:v>
                </c:pt>
                <c:pt idx="2">
                  <c:v>2001</c:v>
                </c:pt>
                <c:pt idx="3">
                  <c:v>2002</c:v>
                </c:pt>
                <c:pt idx="4">
                  <c:v>2003</c:v>
                </c:pt>
                <c:pt idx="5">
                  <c:v>2004</c:v>
                </c:pt>
                <c:pt idx="6">
                  <c:v>2005</c:v>
                </c:pt>
                <c:pt idx="7">
                  <c:v>2006</c:v>
                </c:pt>
                <c:pt idx="8">
                  <c:v>2007</c:v>
                </c:pt>
                <c:pt idx="9">
                  <c:v>2008</c:v>
                </c:pt>
                <c:pt idx="10">
                  <c:v>2009</c:v>
                </c:pt>
                <c:pt idx="11">
                  <c:v>2010</c:v>
                </c:pt>
              </c:numCache>
            </c:numRef>
          </c:cat>
          <c:val>
            <c:numRef>
              <c:f>'Merchandise Exports'!$C$21:$C$32</c:f>
              <c:numCache>
                <c:formatCode>General</c:formatCode>
                <c:ptCount val="12"/>
                <c:pt idx="0">
                  <c:v>1.52</c:v>
                </c:pt>
                <c:pt idx="1">
                  <c:v>1.82</c:v>
                </c:pt>
                <c:pt idx="2">
                  <c:v>1.7</c:v>
                </c:pt>
                <c:pt idx="3">
                  <c:v>1.77</c:v>
                </c:pt>
                <c:pt idx="4">
                  <c:v>1.77</c:v>
                </c:pt>
                <c:pt idx="5">
                  <c:v>1.6800000000000108</c:v>
                </c:pt>
                <c:pt idx="6">
                  <c:v>1.71</c:v>
                </c:pt>
                <c:pt idx="7">
                  <c:v>1.82</c:v>
                </c:pt>
                <c:pt idx="8">
                  <c:v>1.87</c:v>
                </c:pt>
                <c:pt idx="9">
                  <c:v>1.76</c:v>
                </c:pt>
                <c:pt idx="10">
                  <c:v>1.28</c:v>
                </c:pt>
                <c:pt idx="11">
                  <c:v>1.51</c:v>
                </c:pt>
              </c:numCache>
            </c:numRef>
          </c:val>
        </c:ser>
        <c:dLbls>
          <c:showLegendKey val="0"/>
          <c:showVal val="0"/>
          <c:showCatName val="0"/>
          <c:showSerName val="0"/>
          <c:showPercent val="0"/>
          <c:showBubbleSize val="0"/>
        </c:dLbls>
        <c:gapWidth val="50"/>
        <c:overlap val="100"/>
        <c:axId val="117822208"/>
        <c:axId val="117823744"/>
      </c:barChart>
      <c:catAx>
        <c:axId val="117822208"/>
        <c:scaling>
          <c:orientation val="minMax"/>
        </c:scaling>
        <c:delete val="0"/>
        <c:axPos val="b"/>
        <c:numFmt formatCode="General" sourceLinked="1"/>
        <c:majorTickMark val="out"/>
        <c:minorTickMark val="none"/>
        <c:tickLblPos val="nextTo"/>
        <c:txPr>
          <a:bodyPr/>
          <a:lstStyle/>
          <a:p>
            <a:pPr>
              <a:defRPr sz="800"/>
            </a:pPr>
            <a:endParaRPr lang="en-US"/>
          </a:p>
        </c:txPr>
        <c:crossAx val="117823744"/>
        <c:crosses val="autoZero"/>
        <c:auto val="1"/>
        <c:lblAlgn val="ctr"/>
        <c:lblOffset val="100"/>
        <c:noMultiLvlLbl val="0"/>
      </c:catAx>
      <c:valAx>
        <c:axId val="117823744"/>
        <c:scaling>
          <c:orientation val="minMax"/>
        </c:scaling>
        <c:delete val="0"/>
        <c:axPos val="l"/>
        <c:title>
          <c:tx>
            <c:rich>
              <a:bodyPr rot="-5400000" vert="horz"/>
              <a:lstStyle/>
              <a:p>
                <a:pPr>
                  <a:defRPr sz="800" b="0"/>
                </a:pPr>
                <a:r>
                  <a:rPr lang="en-AU" sz="800" b="0" dirty="0"/>
                  <a:t>Export Value ($ billion)</a:t>
                </a:r>
              </a:p>
            </c:rich>
          </c:tx>
          <c:layout>
            <c:manualLayout>
              <c:xMode val="edge"/>
              <c:yMode val="edge"/>
              <c:x val="1.1754633593261904E-2"/>
              <c:y val="0.26856067077232021"/>
            </c:manualLayout>
          </c:layout>
          <c:overlay val="0"/>
        </c:title>
        <c:numFmt formatCode="General" sourceLinked="1"/>
        <c:majorTickMark val="out"/>
        <c:minorTickMark val="none"/>
        <c:tickLblPos val="nextTo"/>
        <c:txPr>
          <a:bodyPr/>
          <a:lstStyle/>
          <a:p>
            <a:pPr>
              <a:defRPr sz="900"/>
            </a:pPr>
            <a:endParaRPr lang="en-US"/>
          </a:p>
        </c:txPr>
        <c:crossAx val="117822208"/>
        <c:crosses val="autoZero"/>
        <c:crossBetween val="between"/>
      </c:valAx>
    </c:plotArea>
    <c:legend>
      <c:legendPos val="b"/>
      <c:layout/>
      <c:overlay val="0"/>
      <c:txPr>
        <a:bodyPr/>
        <a:lstStyle/>
        <a:p>
          <a:pPr>
            <a:defRPr sz="8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manualLayout>
          <c:layoutTarget val="inner"/>
          <c:xMode val="edge"/>
          <c:yMode val="edge"/>
          <c:x val="0.16785323709536418"/>
          <c:y val="5.8886733034024343E-2"/>
          <c:w val="0.80159120734908473"/>
          <c:h val="0.41670604392014521"/>
        </c:manualLayout>
      </c:layout>
      <c:barChart>
        <c:barDir val="col"/>
        <c:grouping val="clustered"/>
        <c:varyColors val="0"/>
        <c:ser>
          <c:idx val="0"/>
          <c:order val="0"/>
          <c:invertIfNegative val="0"/>
          <c:cat>
            <c:strRef>
              <c:f>Employment!$F$8:$F$27</c:f>
              <c:strCache>
                <c:ptCount val="20"/>
                <c:pt idx="0">
                  <c:v>Health Care and Social Assistance</c:v>
                </c:pt>
                <c:pt idx="1">
                  <c:v>Retail Trade</c:v>
                </c:pt>
                <c:pt idx="2">
                  <c:v>Construction</c:v>
                </c:pt>
                <c:pt idx="3">
                  <c:v>Manufacturing</c:v>
                </c:pt>
                <c:pt idx="4">
                  <c:v>Professional, Scientific and Technical Services</c:v>
                </c:pt>
                <c:pt idx="5">
                  <c:v>Education and Training</c:v>
                </c:pt>
                <c:pt idx="6">
                  <c:v>Accommodation and Food Services</c:v>
                </c:pt>
                <c:pt idx="7">
                  <c:v>Public Administration and Safety</c:v>
                </c:pt>
                <c:pt idx="8">
                  <c:v>Transport, Postal and Warehousing</c:v>
                </c:pt>
                <c:pt idx="9">
                  <c:v>Other Services</c:v>
                </c:pt>
                <c:pt idx="10">
                  <c:v>Financial and Insurance Services</c:v>
                </c:pt>
                <c:pt idx="11">
                  <c:v>Wholesale Trade</c:v>
                </c:pt>
                <c:pt idx="12">
                  <c:v>Administrative and Support Services</c:v>
                </c:pt>
                <c:pt idx="13">
                  <c:v>Automotive Industry</c:v>
                </c:pt>
                <c:pt idx="14">
                  <c:v>Agriculture, Forestry and Fishing</c:v>
                </c:pt>
                <c:pt idx="15">
                  <c:v>Information Media and Telecommunications</c:v>
                </c:pt>
                <c:pt idx="16">
                  <c:v>Mining</c:v>
                </c:pt>
                <c:pt idx="17">
                  <c:v>Arts and Recreation Services</c:v>
                </c:pt>
                <c:pt idx="18">
                  <c:v>Rental, Hiring and Real Estate Services</c:v>
                </c:pt>
                <c:pt idx="19">
                  <c:v>Electricity, Gas, Water and Waste Services</c:v>
                </c:pt>
              </c:strCache>
            </c:strRef>
          </c:cat>
          <c:val>
            <c:numRef>
              <c:f>Employment!$G$8:$G$27</c:f>
              <c:numCache>
                <c:formatCode>General</c:formatCode>
                <c:ptCount val="20"/>
                <c:pt idx="0">
                  <c:v>1303498</c:v>
                </c:pt>
                <c:pt idx="1">
                  <c:v>1238386</c:v>
                </c:pt>
                <c:pt idx="2">
                  <c:v>1041677</c:v>
                </c:pt>
                <c:pt idx="3">
                  <c:v>978526</c:v>
                </c:pt>
                <c:pt idx="4">
                  <c:v>866484</c:v>
                </c:pt>
                <c:pt idx="5">
                  <c:v>861645</c:v>
                </c:pt>
                <c:pt idx="6">
                  <c:v>786676</c:v>
                </c:pt>
                <c:pt idx="7">
                  <c:v>713826</c:v>
                </c:pt>
                <c:pt idx="8">
                  <c:v>586565</c:v>
                </c:pt>
                <c:pt idx="9">
                  <c:v>458343</c:v>
                </c:pt>
                <c:pt idx="10">
                  <c:v>414473</c:v>
                </c:pt>
                <c:pt idx="11">
                  <c:v>409513</c:v>
                </c:pt>
                <c:pt idx="12">
                  <c:v>406497</c:v>
                </c:pt>
                <c:pt idx="13" formatCode="_-* #,##0_-;\-* #,##0_-;_-* &quot;-&quot;??_-;_-@_-">
                  <c:v>376492</c:v>
                </c:pt>
                <c:pt idx="14">
                  <c:v>335588</c:v>
                </c:pt>
                <c:pt idx="15">
                  <c:v>213894</c:v>
                </c:pt>
                <c:pt idx="16">
                  <c:v>212284</c:v>
                </c:pt>
                <c:pt idx="17">
                  <c:v>207753</c:v>
                </c:pt>
                <c:pt idx="18">
                  <c:v>203485</c:v>
                </c:pt>
                <c:pt idx="19">
                  <c:v>149485</c:v>
                </c:pt>
              </c:numCache>
            </c:numRef>
          </c:val>
        </c:ser>
        <c:dLbls>
          <c:showLegendKey val="0"/>
          <c:showVal val="0"/>
          <c:showCatName val="0"/>
          <c:showSerName val="0"/>
          <c:showPercent val="0"/>
          <c:showBubbleSize val="0"/>
        </c:dLbls>
        <c:gapWidth val="150"/>
        <c:axId val="126138240"/>
        <c:axId val="126139776"/>
      </c:barChart>
      <c:catAx>
        <c:axId val="126138240"/>
        <c:scaling>
          <c:orientation val="minMax"/>
        </c:scaling>
        <c:delete val="0"/>
        <c:axPos val="b"/>
        <c:majorTickMark val="out"/>
        <c:minorTickMark val="none"/>
        <c:tickLblPos val="nextTo"/>
        <c:txPr>
          <a:bodyPr/>
          <a:lstStyle/>
          <a:p>
            <a:pPr>
              <a:defRPr sz="600"/>
            </a:pPr>
            <a:endParaRPr lang="en-US"/>
          </a:p>
        </c:txPr>
        <c:crossAx val="126139776"/>
        <c:crosses val="autoZero"/>
        <c:auto val="1"/>
        <c:lblAlgn val="ctr"/>
        <c:lblOffset val="100"/>
        <c:noMultiLvlLbl val="0"/>
      </c:catAx>
      <c:valAx>
        <c:axId val="126139776"/>
        <c:scaling>
          <c:orientation val="minMax"/>
        </c:scaling>
        <c:delete val="0"/>
        <c:axPos val="l"/>
        <c:numFmt formatCode="General" sourceLinked="1"/>
        <c:majorTickMark val="out"/>
        <c:minorTickMark val="none"/>
        <c:tickLblPos val="nextTo"/>
        <c:crossAx val="126138240"/>
        <c:crosses val="autoZero"/>
        <c:crossBetween val="between"/>
      </c:valAx>
    </c:plotArea>
    <c:plotVisOnly val="1"/>
    <c:dispBlanksAs val="gap"/>
    <c:showDLblsOverMax val="0"/>
  </c:chart>
  <c:txPr>
    <a:bodyPr/>
    <a:lstStyle/>
    <a:p>
      <a:pPr>
        <a:defRPr sz="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Employment!$U$50</c:f>
              <c:strCache>
                <c:ptCount val="1"/>
                <c:pt idx="0">
                  <c:v>Manufacturing</c:v>
                </c:pt>
              </c:strCache>
            </c:strRef>
          </c:tx>
          <c:invertIfNegative val="0"/>
          <c:dLbls>
            <c:numFmt formatCode="##," sourceLinked="0"/>
            <c:txPr>
              <a:bodyPr/>
              <a:lstStyle/>
              <a:p>
                <a:pPr>
                  <a:defRPr>
                    <a:solidFill>
                      <a:schemeClr val="bg1"/>
                    </a:solidFill>
                  </a:defRPr>
                </a:pPr>
                <a:endParaRPr lang="en-US"/>
              </a:p>
            </c:txPr>
            <c:showLegendKey val="0"/>
            <c:showVal val="1"/>
            <c:showCatName val="0"/>
            <c:showSerName val="0"/>
            <c:showPercent val="0"/>
            <c:showBubbleSize val="0"/>
            <c:showLeaderLines val="0"/>
          </c:dLbls>
          <c:cat>
            <c:strRef>
              <c:f>Employment!$B$53:$B$61</c:f>
              <c:strCache>
                <c:ptCount val="9"/>
                <c:pt idx="0">
                  <c:v>FY03</c:v>
                </c:pt>
                <c:pt idx="1">
                  <c:v>FY04</c:v>
                </c:pt>
                <c:pt idx="2">
                  <c:v>FY05</c:v>
                </c:pt>
                <c:pt idx="3">
                  <c:v>FY06</c:v>
                </c:pt>
                <c:pt idx="4">
                  <c:v>FY07</c:v>
                </c:pt>
                <c:pt idx="5">
                  <c:v>FY08</c:v>
                </c:pt>
                <c:pt idx="6">
                  <c:v>FY09</c:v>
                </c:pt>
                <c:pt idx="7">
                  <c:v>FY10</c:v>
                </c:pt>
                <c:pt idx="8">
                  <c:v>FY11</c:v>
                </c:pt>
              </c:strCache>
            </c:strRef>
          </c:cat>
          <c:val>
            <c:numRef>
              <c:f>Employment!$U$53:$U$61</c:f>
              <c:numCache>
                <c:formatCode>_-* #,##0_-;\-* #,##0_-;_-* "-"??_-;_-@_-</c:formatCode>
                <c:ptCount val="9"/>
                <c:pt idx="0">
                  <c:v>65095</c:v>
                </c:pt>
                <c:pt idx="1">
                  <c:v>70132</c:v>
                </c:pt>
                <c:pt idx="2">
                  <c:v>68247</c:v>
                </c:pt>
                <c:pt idx="3">
                  <c:v>67094</c:v>
                </c:pt>
                <c:pt idx="4">
                  <c:v>65126</c:v>
                </c:pt>
                <c:pt idx="5">
                  <c:v>63647</c:v>
                </c:pt>
                <c:pt idx="6">
                  <c:v>57619</c:v>
                </c:pt>
                <c:pt idx="7">
                  <c:v>54068</c:v>
                </c:pt>
                <c:pt idx="8" formatCode="General">
                  <c:v>52172</c:v>
                </c:pt>
              </c:numCache>
            </c:numRef>
          </c:val>
        </c:ser>
        <c:ser>
          <c:idx val="1"/>
          <c:order val="1"/>
          <c:tx>
            <c:strRef>
              <c:f>Employment!$V$50</c:f>
              <c:strCache>
                <c:ptCount val="1"/>
                <c:pt idx="0">
                  <c:v>Servicing</c:v>
                </c:pt>
              </c:strCache>
            </c:strRef>
          </c:tx>
          <c:invertIfNegative val="0"/>
          <c:dLbls>
            <c:numFmt formatCode="##," sourceLinked="0"/>
            <c:txPr>
              <a:bodyPr/>
              <a:lstStyle/>
              <a:p>
                <a:pPr>
                  <a:defRPr>
                    <a:solidFill>
                      <a:schemeClr val="bg1"/>
                    </a:solidFill>
                  </a:defRPr>
                </a:pPr>
                <a:endParaRPr lang="en-US"/>
              </a:p>
            </c:txPr>
            <c:showLegendKey val="0"/>
            <c:showVal val="1"/>
            <c:showCatName val="0"/>
            <c:showSerName val="0"/>
            <c:showPercent val="0"/>
            <c:showBubbleSize val="0"/>
            <c:showLeaderLines val="0"/>
          </c:dLbls>
          <c:cat>
            <c:strRef>
              <c:f>Employment!$B$53:$B$61</c:f>
              <c:strCache>
                <c:ptCount val="9"/>
                <c:pt idx="0">
                  <c:v>FY03</c:v>
                </c:pt>
                <c:pt idx="1">
                  <c:v>FY04</c:v>
                </c:pt>
                <c:pt idx="2">
                  <c:v>FY05</c:v>
                </c:pt>
                <c:pt idx="3">
                  <c:v>FY06</c:v>
                </c:pt>
                <c:pt idx="4">
                  <c:v>FY07</c:v>
                </c:pt>
                <c:pt idx="5">
                  <c:v>FY08</c:v>
                </c:pt>
                <c:pt idx="6">
                  <c:v>FY09</c:v>
                </c:pt>
                <c:pt idx="7">
                  <c:v>FY10</c:v>
                </c:pt>
                <c:pt idx="8">
                  <c:v>FY11</c:v>
                </c:pt>
              </c:strCache>
            </c:strRef>
          </c:cat>
          <c:val>
            <c:numRef>
              <c:f>Employment!$V$53:$V$61</c:f>
              <c:numCache>
                <c:formatCode>_-* #,##0_-;\-* #,##0_-;_-* "-"??_-;_-@_-</c:formatCode>
                <c:ptCount val="9"/>
                <c:pt idx="0">
                  <c:v>113740</c:v>
                </c:pt>
                <c:pt idx="1">
                  <c:v>115660</c:v>
                </c:pt>
                <c:pt idx="2">
                  <c:v>120157</c:v>
                </c:pt>
                <c:pt idx="3">
                  <c:v>124016</c:v>
                </c:pt>
                <c:pt idx="4">
                  <c:v>129717</c:v>
                </c:pt>
                <c:pt idx="5">
                  <c:v>134574</c:v>
                </c:pt>
                <c:pt idx="6">
                  <c:v>137168</c:v>
                </c:pt>
                <c:pt idx="7">
                  <c:v>139715</c:v>
                </c:pt>
                <c:pt idx="8" formatCode="General">
                  <c:v>146545</c:v>
                </c:pt>
              </c:numCache>
            </c:numRef>
          </c:val>
        </c:ser>
        <c:ser>
          <c:idx val="2"/>
          <c:order val="2"/>
          <c:tx>
            <c:strRef>
              <c:f>Employment!$W$50</c:f>
              <c:strCache>
                <c:ptCount val="1"/>
                <c:pt idx="0">
                  <c:v>Retail / wholesale</c:v>
                </c:pt>
              </c:strCache>
            </c:strRef>
          </c:tx>
          <c:invertIfNegative val="0"/>
          <c:dLbls>
            <c:numFmt formatCode="##," sourceLinked="0"/>
            <c:txPr>
              <a:bodyPr/>
              <a:lstStyle/>
              <a:p>
                <a:pPr>
                  <a:defRPr>
                    <a:solidFill>
                      <a:schemeClr val="bg1"/>
                    </a:solidFill>
                  </a:defRPr>
                </a:pPr>
                <a:endParaRPr lang="en-US"/>
              </a:p>
            </c:txPr>
            <c:showLegendKey val="0"/>
            <c:showVal val="1"/>
            <c:showCatName val="0"/>
            <c:showSerName val="0"/>
            <c:showPercent val="0"/>
            <c:showBubbleSize val="0"/>
            <c:showLeaderLines val="0"/>
          </c:dLbls>
          <c:cat>
            <c:strRef>
              <c:f>Employment!$B$53:$B$61</c:f>
              <c:strCache>
                <c:ptCount val="9"/>
                <c:pt idx="0">
                  <c:v>FY03</c:v>
                </c:pt>
                <c:pt idx="1">
                  <c:v>FY04</c:v>
                </c:pt>
                <c:pt idx="2">
                  <c:v>FY05</c:v>
                </c:pt>
                <c:pt idx="3">
                  <c:v>FY06</c:v>
                </c:pt>
                <c:pt idx="4">
                  <c:v>FY07</c:v>
                </c:pt>
                <c:pt idx="5">
                  <c:v>FY08</c:v>
                </c:pt>
                <c:pt idx="6">
                  <c:v>FY09</c:v>
                </c:pt>
                <c:pt idx="7">
                  <c:v>FY10</c:v>
                </c:pt>
                <c:pt idx="8">
                  <c:v>FY11</c:v>
                </c:pt>
              </c:strCache>
            </c:strRef>
          </c:cat>
          <c:val>
            <c:numRef>
              <c:f>Employment!$W$53:$W$61</c:f>
              <c:numCache>
                <c:formatCode>_-* #,##0_-;\-* #,##0_-;_-* "-"??_-;_-@_-</c:formatCode>
                <c:ptCount val="9"/>
                <c:pt idx="0">
                  <c:v>171718</c:v>
                </c:pt>
                <c:pt idx="1">
                  <c:v>168236</c:v>
                </c:pt>
                <c:pt idx="2">
                  <c:v>180568</c:v>
                </c:pt>
                <c:pt idx="3">
                  <c:v>176324</c:v>
                </c:pt>
                <c:pt idx="4">
                  <c:v>177931</c:v>
                </c:pt>
                <c:pt idx="5">
                  <c:v>177395</c:v>
                </c:pt>
                <c:pt idx="6">
                  <c:v>172043</c:v>
                </c:pt>
                <c:pt idx="7">
                  <c:v>171159</c:v>
                </c:pt>
                <c:pt idx="8">
                  <c:v>172938</c:v>
                </c:pt>
              </c:numCache>
            </c:numRef>
          </c:val>
        </c:ser>
        <c:dLbls>
          <c:showLegendKey val="0"/>
          <c:showVal val="0"/>
          <c:showCatName val="0"/>
          <c:showSerName val="0"/>
          <c:showPercent val="0"/>
          <c:showBubbleSize val="0"/>
        </c:dLbls>
        <c:gapWidth val="82"/>
        <c:overlap val="100"/>
        <c:axId val="126436864"/>
        <c:axId val="126438400"/>
      </c:barChart>
      <c:catAx>
        <c:axId val="126436864"/>
        <c:scaling>
          <c:orientation val="minMax"/>
        </c:scaling>
        <c:delete val="0"/>
        <c:axPos val="b"/>
        <c:majorTickMark val="out"/>
        <c:minorTickMark val="none"/>
        <c:tickLblPos val="nextTo"/>
        <c:crossAx val="126438400"/>
        <c:crosses val="autoZero"/>
        <c:auto val="1"/>
        <c:lblAlgn val="ctr"/>
        <c:lblOffset val="100"/>
        <c:noMultiLvlLbl val="0"/>
      </c:catAx>
      <c:valAx>
        <c:axId val="126438400"/>
        <c:scaling>
          <c:orientation val="minMax"/>
        </c:scaling>
        <c:delete val="0"/>
        <c:axPos val="l"/>
        <c:title>
          <c:tx>
            <c:rich>
              <a:bodyPr rot="-5400000" vert="horz"/>
              <a:lstStyle/>
              <a:p>
                <a:pPr>
                  <a:defRPr/>
                </a:pPr>
                <a:r>
                  <a:rPr lang="en-US" dirty="0"/>
                  <a:t>Employment ('000)</a:t>
                </a:r>
              </a:p>
            </c:rich>
          </c:tx>
          <c:layout>
            <c:manualLayout>
              <c:xMode val="edge"/>
              <c:yMode val="edge"/>
              <c:x val="1.6768498988278611E-2"/>
              <c:y val="0.21123603472714425"/>
            </c:manualLayout>
          </c:layout>
          <c:overlay val="0"/>
        </c:title>
        <c:numFmt formatCode="##0," sourceLinked="0"/>
        <c:majorTickMark val="out"/>
        <c:minorTickMark val="none"/>
        <c:tickLblPos val="nextTo"/>
        <c:crossAx val="126436864"/>
        <c:crosses val="autoZero"/>
        <c:crossBetween val="between"/>
      </c:valAx>
    </c:plotArea>
    <c:legend>
      <c:legendPos val="b"/>
      <c:layout/>
      <c:overlay val="0"/>
    </c:legend>
    <c:plotVisOnly val="1"/>
    <c:dispBlanksAs val="gap"/>
    <c:showDLblsOverMax val="0"/>
  </c:chart>
  <c:spPr>
    <a:noFill/>
    <a:ln>
      <a:noFill/>
    </a:ln>
  </c:spPr>
  <c:txPr>
    <a:bodyPr/>
    <a:lstStyle/>
    <a:p>
      <a:pPr>
        <a:defRPr sz="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'Industry investment'!$B$17</c:f>
              <c:strCache>
                <c:ptCount val="1"/>
                <c:pt idx="0">
                  <c:v>R&amp;D expenditure ($m)</c:v>
                </c:pt>
              </c:strCache>
            </c:strRef>
          </c:tx>
          <c:marker>
            <c:symbol val="none"/>
          </c:marker>
          <c:cat>
            <c:strRef>
              <c:f>'Industry investment'!$A$18:$A$27</c:f>
              <c:strCache>
                <c:ptCount val="10"/>
                <c:pt idx="0">
                  <c:v>FY00</c:v>
                </c:pt>
                <c:pt idx="1">
                  <c:v>FY01</c:v>
                </c:pt>
                <c:pt idx="2">
                  <c:v>FY02</c:v>
                </c:pt>
                <c:pt idx="3">
                  <c:v>FY03</c:v>
                </c:pt>
                <c:pt idx="4">
                  <c:v>FY04</c:v>
                </c:pt>
                <c:pt idx="5">
                  <c:v>FY05</c:v>
                </c:pt>
                <c:pt idx="6">
                  <c:v>FY06</c:v>
                </c:pt>
                <c:pt idx="7">
                  <c:v>FY07</c:v>
                </c:pt>
                <c:pt idx="8">
                  <c:v>FY08</c:v>
                </c:pt>
                <c:pt idx="9">
                  <c:v>FY09</c:v>
                </c:pt>
              </c:strCache>
            </c:strRef>
          </c:cat>
          <c:val>
            <c:numRef>
              <c:f>'Industry investment'!$B$18:$B$27</c:f>
              <c:numCache>
                <c:formatCode>General</c:formatCode>
                <c:ptCount val="10"/>
                <c:pt idx="0">
                  <c:v>348</c:v>
                </c:pt>
                <c:pt idx="1">
                  <c:v>381</c:v>
                </c:pt>
                <c:pt idx="2">
                  <c:v>490</c:v>
                </c:pt>
                <c:pt idx="3">
                  <c:v>619</c:v>
                </c:pt>
                <c:pt idx="4">
                  <c:v>639</c:v>
                </c:pt>
                <c:pt idx="5">
                  <c:v>608</c:v>
                </c:pt>
                <c:pt idx="6">
                  <c:v>654</c:v>
                </c:pt>
                <c:pt idx="7">
                  <c:v>670</c:v>
                </c:pt>
                <c:pt idx="8">
                  <c:v>798</c:v>
                </c:pt>
                <c:pt idx="9">
                  <c:v>649</c:v>
                </c:pt>
              </c:numCache>
            </c:numRef>
          </c:val>
          <c:smooth val="0"/>
        </c:ser>
        <c:dLbls>
          <c:showLegendKey val="0"/>
          <c:showVal val="0"/>
          <c:showCatName val="0"/>
          <c:showSerName val="0"/>
          <c:showPercent val="0"/>
          <c:showBubbleSize val="0"/>
        </c:dLbls>
        <c:marker val="1"/>
        <c:smooth val="0"/>
        <c:axId val="126132224"/>
        <c:axId val="126133760"/>
      </c:lineChart>
      <c:catAx>
        <c:axId val="126132224"/>
        <c:scaling>
          <c:orientation val="minMax"/>
        </c:scaling>
        <c:delete val="0"/>
        <c:axPos val="b"/>
        <c:numFmt formatCode="General" sourceLinked="1"/>
        <c:majorTickMark val="out"/>
        <c:minorTickMark val="none"/>
        <c:tickLblPos val="nextTo"/>
        <c:txPr>
          <a:bodyPr/>
          <a:lstStyle/>
          <a:p>
            <a:pPr>
              <a:defRPr sz="800"/>
            </a:pPr>
            <a:endParaRPr lang="en-US"/>
          </a:p>
        </c:txPr>
        <c:crossAx val="126133760"/>
        <c:crosses val="autoZero"/>
        <c:auto val="1"/>
        <c:lblAlgn val="ctr"/>
        <c:lblOffset val="100"/>
        <c:noMultiLvlLbl val="0"/>
      </c:catAx>
      <c:valAx>
        <c:axId val="126133760"/>
        <c:scaling>
          <c:orientation val="minMax"/>
        </c:scaling>
        <c:delete val="0"/>
        <c:axPos val="l"/>
        <c:numFmt formatCode="&quot;$&quot;###&quot;m&quot;" sourceLinked="0"/>
        <c:majorTickMark val="out"/>
        <c:minorTickMark val="none"/>
        <c:tickLblPos val="nextTo"/>
        <c:txPr>
          <a:bodyPr/>
          <a:lstStyle/>
          <a:p>
            <a:pPr>
              <a:defRPr sz="800"/>
            </a:pPr>
            <a:endParaRPr lang="en-US"/>
          </a:p>
        </c:txPr>
        <c:crossAx val="126132224"/>
        <c:crosses val="autoZero"/>
        <c:crossBetween val="between"/>
      </c:valAx>
      <c:spPr>
        <a:noFill/>
      </c:spPr>
    </c:plotArea>
    <c:plotVisOnly val="1"/>
    <c:dispBlanksAs val="gap"/>
    <c:showDLblsOverMax val="0"/>
  </c:chart>
  <c:spPr>
    <a:noFill/>
    <a:ln>
      <a:noFill/>
    </a:ln>
  </c:sp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0"/>
    <c:plotArea>
      <c:layout/>
      <c:barChart>
        <c:barDir val="col"/>
        <c:grouping val="clustered"/>
        <c:varyColors val="0"/>
        <c:ser>
          <c:idx val="1"/>
          <c:order val="1"/>
          <c:tx>
            <c:strRef>
              <c:f>'Labour productivity'!$F$3</c:f>
              <c:strCache>
                <c:ptCount val="1"/>
                <c:pt idx="0">
                  <c:v>Average production value per employee (RHS)</c:v>
                </c:pt>
              </c:strCache>
            </c:strRef>
          </c:tx>
          <c:invertIfNegative val="0"/>
          <c:val>
            <c:numRef>
              <c:f>'Labour productivity'!$F$5:$F$18</c:f>
              <c:numCache>
                <c:formatCode>"$"#,##0_);[Red]\("$"#,##0\)</c:formatCode>
                <c:ptCount val="14"/>
                <c:pt idx="0">
                  <c:v>351996</c:v>
                </c:pt>
                <c:pt idx="1">
                  <c:v>365652</c:v>
                </c:pt>
                <c:pt idx="2">
                  <c:v>382350</c:v>
                </c:pt>
                <c:pt idx="3">
                  <c:v>379821</c:v>
                </c:pt>
                <c:pt idx="4">
                  <c:v>398999</c:v>
                </c:pt>
                <c:pt idx="5">
                  <c:v>382041</c:v>
                </c:pt>
                <c:pt idx="6">
                  <c:v>366798</c:v>
                </c:pt>
                <c:pt idx="7">
                  <c:v>395375</c:v>
                </c:pt>
                <c:pt idx="8">
                  <c:v>402238</c:v>
                </c:pt>
                <c:pt idx="9">
                  <c:v>426319</c:v>
                </c:pt>
                <c:pt idx="10">
                  <c:v>435947</c:v>
                </c:pt>
                <c:pt idx="11">
                  <c:v>508596</c:v>
                </c:pt>
                <c:pt idx="12">
                  <c:v>459216</c:v>
                </c:pt>
                <c:pt idx="13">
                  <c:v>473103</c:v>
                </c:pt>
              </c:numCache>
            </c:numRef>
          </c:val>
        </c:ser>
        <c:dLbls>
          <c:showLegendKey val="0"/>
          <c:showVal val="0"/>
          <c:showCatName val="0"/>
          <c:showSerName val="0"/>
          <c:showPercent val="0"/>
          <c:showBubbleSize val="0"/>
        </c:dLbls>
        <c:gapWidth val="150"/>
        <c:axId val="117747712"/>
        <c:axId val="117741440"/>
      </c:barChart>
      <c:lineChart>
        <c:grouping val="standard"/>
        <c:varyColors val="0"/>
        <c:ser>
          <c:idx val="0"/>
          <c:order val="0"/>
          <c:tx>
            <c:strRef>
              <c:f>'Labour productivity'!$E$3</c:f>
              <c:strCache>
                <c:ptCount val="1"/>
                <c:pt idx="0">
                  <c:v>Average vehicles produced per employee (LHS)</c:v>
                </c:pt>
              </c:strCache>
            </c:strRef>
          </c:tx>
          <c:spPr>
            <a:ln w="19050"/>
          </c:spPr>
          <c:marker>
            <c:symbol val="none"/>
          </c:marker>
          <c:cat>
            <c:numRef>
              <c:f>'Labour productivity'!$A$5:$A$18</c:f>
              <c:numCache>
                <c:formatCode>General</c:formatCode>
                <c:ptCount val="14"/>
                <c:pt idx="0">
                  <c:v>1997</c:v>
                </c:pt>
                <c:pt idx="1">
                  <c:v>1998</c:v>
                </c:pt>
                <c:pt idx="2">
                  <c:v>1999</c:v>
                </c:pt>
                <c:pt idx="3" formatCode="0">
                  <c:v>2000</c:v>
                </c:pt>
                <c:pt idx="4">
                  <c:v>2001</c:v>
                </c:pt>
                <c:pt idx="5">
                  <c:v>2002</c:v>
                </c:pt>
                <c:pt idx="6">
                  <c:v>2003</c:v>
                </c:pt>
                <c:pt idx="7">
                  <c:v>2004</c:v>
                </c:pt>
                <c:pt idx="8">
                  <c:v>2005</c:v>
                </c:pt>
                <c:pt idx="9">
                  <c:v>2006</c:v>
                </c:pt>
                <c:pt idx="10">
                  <c:v>2007</c:v>
                </c:pt>
                <c:pt idx="11">
                  <c:v>2008</c:v>
                </c:pt>
                <c:pt idx="12">
                  <c:v>2009</c:v>
                </c:pt>
                <c:pt idx="13">
                  <c:v>2010</c:v>
                </c:pt>
              </c:numCache>
            </c:numRef>
          </c:cat>
          <c:val>
            <c:numRef>
              <c:f>'Labour productivity'!$E$5:$E$18</c:f>
              <c:numCache>
                <c:formatCode>General</c:formatCode>
                <c:ptCount val="14"/>
                <c:pt idx="0">
                  <c:v>15.5</c:v>
                </c:pt>
                <c:pt idx="1">
                  <c:v>15.8</c:v>
                </c:pt>
                <c:pt idx="2">
                  <c:v>16.3</c:v>
                </c:pt>
                <c:pt idx="3">
                  <c:v>17.7</c:v>
                </c:pt>
                <c:pt idx="4">
                  <c:v>17.399999999999999</c:v>
                </c:pt>
                <c:pt idx="5">
                  <c:v>17.2</c:v>
                </c:pt>
                <c:pt idx="6">
                  <c:v>17.600000000000001</c:v>
                </c:pt>
                <c:pt idx="7">
                  <c:v>18.100000000000001</c:v>
                </c:pt>
                <c:pt idx="8">
                  <c:v>18.5</c:v>
                </c:pt>
                <c:pt idx="9">
                  <c:v>17.899999999999999</c:v>
                </c:pt>
                <c:pt idx="10">
                  <c:v>18.899999999999999</c:v>
                </c:pt>
                <c:pt idx="11">
                  <c:v>22</c:v>
                </c:pt>
                <c:pt idx="12">
                  <c:v>17.8</c:v>
                </c:pt>
                <c:pt idx="13">
                  <c:v>18.600000000000001</c:v>
                </c:pt>
              </c:numCache>
            </c:numRef>
          </c:val>
          <c:smooth val="0"/>
        </c:ser>
        <c:dLbls>
          <c:showLegendKey val="0"/>
          <c:showVal val="0"/>
          <c:showCatName val="0"/>
          <c:showSerName val="0"/>
          <c:showPercent val="0"/>
          <c:showBubbleSize val="0"/>
        </c:dLbls>
        <c:marker val="1"/>
        <c:smooth val="0"/>
        <c:axId val="117729536"/>
        <c:axId val="117739520"/>
      </c:lineChart>
      <c:catAx>
        <c:axId val="117729536"/>
        <c:scaling>
          <c:orientation val="minMax"/>
        </c:scaling>
        <c:delete val="0"/>
        <c:axPos val="b"/>
        <c:numFmt formatCode="General" sourceLinked="1"/>
        <c:majorTickMark val="out"/>
        <c:minorTickMark val="none"/>
        <c:tickLblPos val="nextTo"/>
        <c:txPr>
          <a:bodyPr rot="-2640000"/>
          <a:lstStyle/>
          <a:p>
            <a:pPr>
              <a:defRPr/>
            </a:pPr>
            <a:endParaRPr lang="en-US"/>
          </a:p>
        </c:txPr>
        <c:crossAx val="117739520"/>
        <c:crosses val="autoZero"/>
        <c:auto val="1"/>
        <c:lblAlgn val="ctr"/>
        <c:lblOffset val="100"/>
        <c:noMultiLvlLbl val="0"/>
      </c:catAx>
      <c:valAx>
        <c:axId val="117739520"/>
        <c:scaling>
          <c:orientation val="minMax"/>
          <c:max val="30"/>
        </c:scaling>
        <c:delete val="0"/>
        <c:axPos val="l"/>
        <c:title>
          <c:tx>
            <c:rich>
              <a:bodyPr rot="-5400000" vert="horz"/>
              <a:lstStyle/>
              <a:p>
                <a:pPr>
                  <a:defRPr/>
                </a:pPr>
                <a:r>
                  <a:rPr lang="en-AU" dirty="0"/>
                  <a:t>Average vehicles produced per employee</a:t>
                </a:r>
              </a:p>
            </c:rich>
          </c:tx>
          <c:layout>
            <c:manualLayout>
              <c:xMode val="edge"/>
              <c:yMode val="edge"/>
              <c:x val="8.6276744092307518E-3"/>
              <c:y val="8.7213365337151044E-2"/>
            </c:manualLayout>
          </c:layout>
          <c:overlay val="0"/>
        </c:title>
        <c:numFmt formatCode="General" sourceLinked="1"/>
        <c:majorTickMark val="out"/>
        <c:minorTickMark val="none"/>
        <c:tickLblPos val="nextTo"/>
        <c:crossAx val="117729536"/>
        <c:crosses val="autoZero"/>
        <c:crossBetween val="between"/>
      </c:valAx>
      <c:valAx>
        <c:axId val="117741440"/>
        <c:scaling>
          <c:orientation val="minMax"/>
        </c:scaling>
        <c:delete val="0"/>
        <c:axPos val="r"/>
        <c:title>
          <c:tx>
            <c:rich>
              <a:bodyPr rot="-5400000" vert="horz"/>
              <a:lstStyle/>
              <a:p>
                <a:pPr>
                  <a:defRPr/>
                </a:pPr>
                <a:r>
                  <a:rPr lang="en-AU" sz="800" dirty="0" smtClean="0"/>
                  <a:t>Average production value per employee (RHS)</a:t>
                </a:r>
                <a:endParaRPr lang="en-AU" sz="800" dirty="0"/>
              </a:p>
            </c:rich>
          </c:tx>
          <c:layout>
            <c:manualLayout>
              <c:xMode val="edge"/>
              <c:yMode val="edge"/>
              <c:x val="0.94192125854446274"/>
              <c:y val="5.6432177571097704E-2"/>
            </c:manualLayout>
          </c:layout>
          <c:overlay val="0"/>
        </c:title>
        <c:numFmt formatCode="&quot;$&quot;#,##0_);[Red]\(&quot;$&quot;#,##0\)" sourceLinked="1"/>
        <c:majorTickMark val="out"/>
        <c:minorTickMark val="none"/>
        <c:tickLblPos val="nextTo"/>
        <c:crossAx val="117747712"/>
        <c:crosses val="max"/>
        <c:crossBetween val="between"/>
      </c:valAx>
      <c:catAx>
        <c:axId val="117747712"/>
        <c:scaling>
          <c:orientation val="minMax"/>
        </c:scaling>
        <c:delete val="1"/>
        <c:axPos val="b"/>
        <c:majorTickMark val="out"/>
        <c:minorTickMark val="none"/>
        <c:tickLblPos val="none"/>
        <c:crossAx val="117741440"/>
        <c:crosses val="autoZero"/>
        <c:auto val="1"/>
        <c:lblAlgn val="ctr"/>
        <c:lblOffset val="100"/>
        <c:noMultiLvlLbl val="0"/>
      </c:catAx>
    </c:plotArea>
    <c:legend>
      <c:legendPos val="b"/>
      <c:overlay val="0"/>
    </c:legend>
    <c:plotVisOnly val="1"/>
    <c:dispBlanksAs val="gap"/>
    <c:showDLblsOverMax val="0"/>
  </c:chart>
  <c:txPr>
    <a:bodyPr/>
    <a:lstStyle/>
    <a:p>
      <a:pPr>
        <a:defRPr sz="800" b="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0"/>
    <c:plotArea>
      <c:layout>
        <c:manualLayout>
          <c:layoutTarget val="inner"/>
          <c:xMode val="edge"/>
          <c:yMode val="edge"/>
          <c:x val="0.12430715447708106"/>
          <c:y val="2.9358497759984708E-2"/>
          <c:w val="0.790092738407699"/>
          <c:h val="0.87387845920424545"/>
        </c:manualLayout>
      </c:layout>
      <c:lineChart>
        <c:grouping val="standard"/>
        <c:varyColors val="0"/>
        <c:ser>
          <c:idx val="4"/>
          <c:order val="1"/>
          <c:tx>
            <c:strRef>
              <c:f>Index!$E$12</c:f>
              <c:strCache>
                <c:ptCount val="1"/>
                <c:pt idx="0">
                  <c:v>YEN</c:v>
                </c:pt>
              </c:strCache>
            </c:strRef>
          </c:tx>
          <c:spPr>
            <a:ln w="25400"/>
          </c:spPr>
          <c:marker>
            <c:symbol val="none"/>
          </c:marker>
          <c:cat>
            <c:numRef>
              <c:f>Index!$A$869:$A$1231</c:f>
              <c:numCache>
                <c:formatCode>d/mm/yyyy</c:formatCode>
                <c:ptCount val="363"/>
                <c:pt idx="0" formatCode="mmm\-yy">
                  <c:v>40330</c:v>
                </c:pt>
                <c:pt idx="1">
                  <c:v>40331</c:v>
                </c:pt>
                <c:pt idx="2">
                  <c:v>40332</c:v>
                </c:pt>
                <c:pt idx="3">
                  <c:v>40333</c:v>
                </c:pt>
                <c:pt idx="4">
                  <c:v>40336</c:v>
                </c:pt>
                <c:pt idx="5">
                  <c:v>40337</c:v>
                </c:pt>
                <c:pt idx="6">
                  <c:v>40338</c:v>
                </c:pt>
                <c:pt idx="7">
                  <c:v>40339</c:v>
                </c:pt>
                <c:pt idx="8">
                  <c:v>40340</c:v>
                </c:pt>
                <c:pt idx="9">
                  <c:v>40344</c:v>
                </c:pt>
                <c:pt idx="10">
                  <c:v>40345</c:v>
                </c:pt>
                <c:pt idx="11">
                  <c:v>40346</c:v>
                </c:pt>
                <c:pt idx="12">
                  <c:v>40347</c:v>
                </c:pt>
                <c:pt idx="13">
                  <c:v>40350</c:v>
                </c:pt>
                <c:pt idx="14">
                  <c:v>40351</c:v>
                </c:pt>
                <c:pt idx="15">
                  <c:v>40352</c:v>
                </c:pt>
                <c:pt idx="16">
                  <c:v>40353</c:v>
                </c:pt>
                <c:pt idx="17">
                  <c:v>40354</c:v>
                </c:pt>
                <c:pt idx="18">
                  <c:v>40357</c:v>
                </c:pt>
                <c:pt idx="19">
                  <c:v>40358</c:v>
                </c:pt>
                <c:pt idx="20">
                  <c:v>40359</c:v>
                </c:pt>
                <c:pt idx="21">
                  <c:v>40360</c:v>
                </c:pt>
                <c:pt idx="22">
                  <c:v>40361</c:v>
                </c:pt>
                <c:pt idx="23">
                  <c:v>40364</c:v>
                </c:pt>
                <c:pt idx="24">
                  <c:v>40365</c:v>
                </c:pt>
                <c:pt idx="25">
                  <c:v>40366</c:v>
                </c:pt>
                <c:pt idx="26">
                  <c:v>40367</c:v>
                </c:pt>
                <c:pt idx="27">
                  <c:v>40368</c:v>
                </c:pt>
                <c:pt idx="28">
                  <c:v>40371</c:v>
                </c:pt>
                <c:pt idx="29">
                  <c:v>40372</c:v>
                </c:pt>
                <c:pt idx="30">
                  <c:v>40373</c:v>
                </c:pt>
                <c:pt idx="31">
                  <c:v>40374</c:v>
                </c:pt>
                <c:pt idx="32">
                  <c:v>40375</c:v>
                </c:pt>
                <c:pt idx="33">
                  <c:v>40378</c:v>
                </c:pt>
                <c:pt idx="34">
                  <c:v>40379</c:v>
                </c:pt>
                <c:pt idx="35">
                  <c:v>40380</c:v>
                </c:pt>
                <c:pt idx="36">
                  <c:v>40381</c:v>
                </c:pt>
                <c:pt idx="37">
                  <c:v>40382</c:v>
                </c:pt>
                <c:pt idx="38">
                  <c:v>40385</c:v>
                </c:pt>
                <c:pt idx="39">
                  <c:v>40386</c:v>
                </c:pt>
                <c:pt idx="40">
                  <c:v>40387</c:v>
                </c:pt>
                <c:pt idx="41">
                  <c:v>40388</c:v>
                </c:pt>
                <c:pt idx="42">
                  <c:v>40389</c:v>
                </c:pt>
                <c:pt idx="43">
                  <c:v>40393</c:v>
                </c:pt>
                <c:pt idx="44">
                  <c:v>40394</c:v>
                </c:pt>
                <c:pt idx="45">
                  <c:v>40395</c:v>
                </c:pt>
                <c:pt idx="46">
                  <c:v>40396</c:v>
                </c:pt>
                <c:pt idx="47">
                  <c:v>40399</c:v>
                </c:pt>
                <c:pt idx="48">
                  <c:v>40400</c:v>
                </c:pt>
                <c:pt idx="49">
                  <c:v>40401</c:v>
                </c:pt>
                <c:pt idx="50">
                  <c:v>40402</c:v>
                </c:pt>
                <c:pt idx="51">
                  <c:v>40403</c:v>
                </c:pt>
                <c:pt idx="52">
                  <c:v>40406</c:v>
                </c:pt>
                <c:pt idx="53">
                  <c:v>40407</c:v>
                </c:pt>
                <c:pt idx="54">
                  <c:v>40408</c:v>
                </c:pt>
                <c:pt idx="55">
                  <c:v>40409</c:v>
                </c:pt>
                <c:pt idx="56">
                  <c:v>40410</c:v>
                </c:pt>
                <c:pt idx="57">
                  <c:v>40413</c:v>
                </c:pt>
                <c:pt idx="58">
                  <c:v>40414</c:v>
                </c:pt>
                <c:pt idx="59">
                  <c:v>40415</c:v>
                </c:pt>
                <c:pt idx="60">
                  <c:v>40416</c:v>
                </c:pt>
                <c:pt idx="61">
                  <c:v>40417</c:v>
                </c:pt>
                <c:pt idx="62">
                  <c:v>40420</c:v>
                </c:pt>
                <c:pt idx="63">
                  <c:v>40421</c:v>
                </c:pt>
                <c:pt idx="64">
                  <c:v>40422</c:v>
                </c:pt>
                <c:pt idx="65">
                  <c:v>40423</c:v>
                </c:pt>
                <c:pt idx="66">
                  <c:v>40424</c:v>
                </c:pt>
                <c:pt idx="67">
                  <c:v>40427</c:v>
                </c:pt>
                <c:pt idx="68">
                  <c:v>40428</c:v>
                </c:pt>
                <c:pt idx="69">
                  <c:v>40429</c:v>
                </c:pt>
                <c:pt idx="70">
                  <c:v>40430</c:v>
                </c:pt>
                <c:pt idx="71">
                  <c:v>40431</c:v>
                </c:pt>
                <c:pt idx="72">
                  <c:v>40434</c:v>
                </c:pt>
                <c:pt idx="73">
                  <c:v>40435</c:v>
                </c:pt>
                <c:pt idx="74">
                  <c:v>40436</c:v>
                </c:pt>
                <c:pt idx="75">
                  <c:v>40437</c:v>
                </c:pt>
                <c:pt idx="76">
                  <c:v>40438</c:v>
                </c:pt>
                <c:pt idx="77">
                  <c:v>40441</c:v>
                </c:pt>
                <c:pt idx="78">
                  <c:v>40442</c:v>
                </c:pt>
                <c:pt idx="79">
                  <c:v>40443</c:v>
                </c:pt>
                <c:pt idx="80">
                  <c:v>40444</c:v>
                </c:pt>
                <c:pt idx="81">
                  <c:v>40445</c:v>
                </c:pt>
                <c:pt idx="82">
                  <c:v>40448</c:v>
                </c:pt>
                <c:pt idx="83">
                  <c:v>40449</c:v>
                </c:pt>
                <c:pt idx="84">
                  <c:v>40450</c:v>
                </c:pt>
                <c:pt idx="85">
                  <c:v>40451</c:v>
                </c:pt>
                <c:pt idx="86">
                  <c:v>40452</c:v>
                </c:pt>
                <c:pt idx="87">
                  <c:v>40456</c:v>
                </c:pt>
                <c:pt idx="88">
                  <c:v>40457</c:v>
                </c:pt>
                <c:pt idx="89">
                  <c:v>40458</c:v>
                </c:pt>
                <c:pt idx="90">
                  <c:v>40459</c:v>
                </c:pt>
                <c:pt idx="91">
                  <c:v>40462</c:v>
                </c:pt>
                <c:pt idx="92">
                  <c:v>40463</c:v>
                </c:pt>
                <c:pt idx="93">
                  <c:v>40464</c:v>
                </c:pt>
                <c:pt idx="94">
                  <c:v>40465</c:v>
                </c:pt>
                <c:pt idx="95">
                  <c:v>40466</c:v>
                </c:pt>
                <c:pt idx="96">
                  <c:v>40469</c:v>
                </c:pt>
                <c:pt idx="97">
                  <c:v>40470</c:v>
                </c:pt>
                <c:pt idx="98">
                  <c:v>40471</c:v>
                </c:pt>
                <c:pt idx="99">
                  <c:v>40472</c:v>
                </c:pt>
                <c:pt idx="100">
                  <c:v>40473</c:v>
                </c:pt>
                <c:pt idx="101">
                  <c:v>40476</c:v>
                </c:pt>
                <c:pt idx="102">
                  <c:v>40477</c:v>
                </c:pt>
                <c:pt idx="103">
                  <c:v>40478</c:v>
                </c:pt>
                <c:pt idx="104">
                  <c:v>40479</c:v>
                </c:pt>
                <c:pt idx="105">
                  <c:v>40480</c:v>
                </c:pt>
                <c:pt idx="106">
                  <c:v>40483</c:v>
                </c:pt>
                <c:pt idx="107">
                  <c:v>40484</c:v>
                </c:pt>
                <c:pt idx="108">
                  <c:v>40485</c:v>
                </c:pt>
                <c:pt idx="109">
                  <c:v>40486</c:v>
                </c:pt>
                <c:pt idx="110">
                  <c:v>40487</c:v>
                </c:pt>
                <c:pt idx="111">
                  <c:v>40490</c:v>
                </c:pt>
                <c:pt idx="112">
                  <c:v>40491</c:v>
                </c:pt>
                <c:pt idx="113">
                  <c:v>40492</c:v>
                </c:pt>
                <c:pt idx="114">
                  <c:v>40493</c:v>
                </c:pt>
                <c:pt idx="115">
                  <c:v>40494</c:v>
                </c:pt>
                <c:pt idx="116">
                  <c:v>40497</c:v>
                </c:pt>
                <c:pt idx="117">
                  <c:v>40498</c:v>
                </c:pt>
                <c:pt idx="118">
                  <c:v>40499</c:v>
                </c:pt>
                <c:pt idx="119">
                  <c:v>40500</c:v>
                </c:pt>
                <c:pt idx="120">
                  <c:v>40501</c:v>
                </c:pt>
                <c:pt idx="121">
                  <c:v>40504</c:v>
                </c:pt>
                <c:pt idx="122">
                  <c:v>40505</c:v>
                </c:pt>
                <c:pt idx="123">
                  <c:v>40506</c:v>
                </c:pt>
                <c:pt idx="124">
                  <c:v>40507</c:v>
                </c:pt>
                <c:pt idx="125">
                  <c:v>40508</c:v>
                </c:pt>
                <c:pt idx="126">
                  <c:v>40511</c:v>
                </c:pt>
                <c:pt idx="127">
                  <c:v>40512</c:v>
                </c:pt>
                <c:pt idx="128" formatCode="mmm\-yy">
                  <c:v>40513</c:v>
                </c:pt>
                <c:pt idx="129">
                  <c:v>40514</c:v>
                </c:pt>
                <c:pt idx="130">
                  <c:v>40515</c:v>
                </c:pt>
                <c:pt idx="131">
                  <c:v>40518</c:v>
                </c:pt>
                <c:pt idx="132">
                  <c:v>40519</c:v>
                </c:pt>
                <c:pt idx="133">
                  <c:v>40520</c:v>
                </c:pt>
                <c:pt idx="134">
                  <c:v>40521</c:v>
                </c:pt>
                <c:pt idx="135">
                  <c:v>40522</c:v>
                </c:pt>
                <c:pt idx="136">
                  <c:v>40525</c:v>
                </c:pt>
                <c:pt idx="137">
                  <c:v>40526</c:v>
                </c:pt>
                <c:pt idx="138">
                  <c:v>40527</c:v>
                </c:pt>
                <c:pt idx="139">
                  <c:v>40528</c:v>
                </c:pt>
                <c:pt idx="140">
                  <c:v>40529</c:v>
                </c:pt>
                <c:pt idx="141">
                  <c:v>40532</c:v>
                </c:pt>
                <c:pt idx="142">
                  <c:v>40533</c:v>
                </c:pt>
                <c:pt idx="143">
                  <c:v>40534</c:v>
                </c:pt>
                <c:pt idx="144">
                  <c:v>40535</c:v>
                </c:pt>
                <c:pt idx="145">
                  <c:v>40536</c:v>
                </c:pt>
                <c:pt idx="146">
                  <c:v>40541</c:v>
                </c:pt>
                <c:pt idx="147">
                  <c:v>40542</c:v>
                </c:pt>
                <c:pt idx="148">
                  <c:v>40543</c:v>
                </c:pt>
                <c:pt idx="149">
                  <c:v>40547</c:v>
                </c:pt>
                <c:pt idx="150">
                  <c:v>40548</c:v>
                </c:pt>
                <c:pt idx="151">
                  <c:v>40549</c:v>
                </c:pt>
                <c:pt idx="152">
                  <c:v>40550</c:v>
                </c:pt>
                <c:pt idx="153">
                  <c:v>40553</c:v>
                </c:pt>
                <c:pt idx="154">
                  <c:v>40554</c:v>
                </c:pt>
                <c:pt idx="155">
                  <c:v>40555</c:v>
                </c:pt>
                <c:pt idx="156">
                  <c:v>40556</c:v>
                </c:pt>
                <c:pt idx="157">
                  <c:v>40557</c:v>
                </c:pt>
                <c:pt idx="158">
                  <c:v>40560</c:v>
                </c:pt>
                <c:pt idx="159">
                  <c:v>40561</c:v>
                </c:pt>
                <c:pt idx="160">
                  <c:v>40562</c:v>
                </c:pt>
                <c:pt idx="161">
                  <c:v>40563</c:v>
                </c:pt>
                <c:pt idx="162">
                  <c:v>40564</c:v>
                </c:pt>
                <c:pt idx="163">
                  <c:v>40567</c:v>
                </c:pt>
                <c:pt idx="164">
                  <c:v>40568</c:v>
                </c:pt>
                <c:pt idx="165">
                  <c:v>40570</c:v>
                </c:pt>
                <c:pt idx="166">
                  <c:v>40571</c:v>
                </c:pt>
                <c:pt idx="167">
                  <c:v>40574</c:v>
                </c:pt>
                <c:pt idx="168">
                  <c:v>40575</c:v>
                </c:pt>
                <c:pt idx="169">
                  <c:v>40576</c:v>
                </c:pt>
                <c:pt idx="170">
                  <c:v>40577</c:v>
                </c:pt>
                <c:pt idx="171">
                  <c:v>40578</c:v>
                </c:pt>
                <c:pt idx="172">
                  <c:v>40581</c:v>
                </c:pt>
                <c:pt idx="173">
                  <c:v>40582</c:v>
                </c:pt>
                <c:pt idx="174">
                  <c:v>40583</c:v>
                </c:pt>
                <c:pt idx="175">
                  <c:v>40584</c:v>
                </c:pt>
                <c:pt idx="176">
                  <c:v>40585</c:v>
                </c:pt>
                <c:pt idx="177">
                  <c:v>40588</c:v>
                </c:pt>
                <c:pt idx="178">
                  <c:v>40589</c:v>
                </c:pt>
                <c:pt idx="179">
                  <c:v>40590</c:v>
                </c:pt>
                <c:pt idx="180">
                  <c:v>40591</c:v>
                </c:pt>
                <c:pt idx="181">
                  <c:v>40592</c:v>
                </c:pt>
                <c:pt idx="182">
                  <c:v>40595</c:v>
                </c:pt>
                <c:pt idx="183">
                  <c:v>40596</c:v>
                </c:pt>
                <c:pt idx="184">
                  <c:v>40597</c:v>
                </c:pt>
                <c:pt idx="185">
                  <c:v>40598</c:v>
                </c:pt>
                <c:pt idx="186">
                  <c:v>40599</c:v>
                </c:pt>
                <c:pt idx="187">
                  <c:v>40602</c:v>
                </c:pt>
                <c:pt idx="188">
                  <c:v>40603</c:v>
                </c:pt>
                <c:pt idx="189">
                  <c:v>40604</c:v>
                </c:pt>
                <c:pt idx="190">
                  <c:v>40605</c:v>
                </c:pt>
                <c:pt idx="191">
                  <c:v>40606</c:v>
                </c:pt>
                <c:pt idx="192">
                  <c:v>40609</c:v>
                </c:pt>
                <c:pt idx="193">
                  <c:v>40610</c:v>
                </c:pt>
                <c:pt idx="194">
                  <c:v>40611</c:v>
                </c:pt>
                <c:pt idx="195">
                  <c:v>40612</c:v>
                </c:pt>
                <c:pt idx="196">
                  <c:v>40613</c:v>
                </c:pt>
                <c:pt idx="197">
                  <c:v>40616</c:v>
                </c:pt>
                <c:pt idx="198">
                  <c:v>40617</c:v>
                </c:pt>
                <c:pt idx="199">
                  <c:v>40618</c:v>
                </c:pt>
                <c:pt idx="200">
                  <c:v>40619</c:v>
                </c:pt>
                <c:pt idx="201">
                  <c:v>40620</c:v>
                </c:pt>
                <c:pt idx="202">
                  <c:v>40623</c:v>
                </c:pt>
                <c:pt idx="203">
                  <c:v>40624</c:v>
                </c:pt>
                <c:pt idx="204">
                  <c:v>40625</c:v>
                </c:pt>
                <c:pt idx="205">
                  <c:v>40626</c:v>
                </c:pt>
                <c:pt idx="206">
                  <c:v>40627</c:v>
                </c:pt>
                <c:pt idx="207">
                  <c:v>40630</c:v>
                </c:pt>
                <c:pt idx="208">
                  <c:v>40631</c:v>
                </c:pt>
                <c:pt idx="209">
                  <c:v>40632</c:v>
                </c:pt>
                <c:pt idx="210">
                  <c:v>40633</c:v>
                </c:pt>
                <c:pt idx="211">
                  <c:v>40634</c:v>
                </c:pt>
                <c:pt idx="212">
                  <c:v>40637</c:v>
                </c:pt>
                <c:pt idx="213">
                  <c:v>40638</c:v>
                </c:pt>
                <c:pt idx="214">
                  <c:v>40639</c:v>
                </c:pt>
                <c:pt idx="215">
                  <c:v>40640</c:v>
                </c:pt>
                <c:pt idx="216">
                  <c:v>40641</c:v>
                </c:pt>
                <c:pt idx="217">
                  <c:v>40644</c:v>
                </c:pt>
                <c:pt idx="218">
                  <c:v>40645</c:v>
                </c:pt>
                <c:pt idx="219">
                  <c:v>40646</c:v>
                </c:pt>
                <c:pt idx="220">
                  <c:v>40647</c:v>
                </c:pt>
                <c:pt idx="221">
                  <c:v>40648</c:v>
                </c:pt>
                <c:pt idx="222">
                  <c:v>40651</c:v>
                </c:pt>
                <c:pt idx="223">
                  <c:v>40652</c:v>
                </c:pt>
                <c:pt idx="224">
                  <c:v>40653</c:v>
                </c:pt>
                <c:pt idx="225">
                  <c:v>40654</c:v>
                </c:pt>
                <c:pt idx="226">
                  <c:v>40660</c:v>
                </c:pt>
                <c:pt idx="227">
                  <c:v>40661</c:v>
                </c:pt>
                <c:pt idx="228">
                  <c:v>40662</c:v>
                </c:pt>
                <c:pt idx="229">
                  <c:v>40665</c:v>
                </c:pt>
                <c:pt idx="230">
                  <c:v>40666</c:v>
                </c:pt>
                <c:pt idx="231">
                  <c:v>40667</c:v>
                </c:pt>
                <c:pt idx="232">
                  <c:v>40668</c:v>
                </c:pt>
                <c:pt idx="233">
                  <c:v>40669</c:v>
                </c:pt>
                <c:pt idx="234">
                  <c:v>40672</c:v>
                </c:pt>
                <c:pt idx="235">
                  <c:v>40673</c:v>
                </c:pt>
                <c:pt idx="236">
                  <c:v>40674</c:v>
                </c:pt>
                <c:pt idx="237">
                  <c:v>40675</c:v>
                </c:pt>
                <c:pt idx="238">
                  <c:v>40676</c:v>
                </c:pt>
                <c:pt idx="239">
                  <c:v>40679</c:v>
                </c:pt>
                <c:pt idx="240">
                  <c:v>40680</c:v>
                </c:pt>
                <c:pt idx="241">
                  <c:v>40681</c:v>
                </c:pt>
                <c:pt idx="242">
                  <c:v>40682</c:v>
                </c:pt>
                <c:pt idx="243">
                  <c:v>40683</c:v>
                </c:pt>
                <c:pt idx="244">
                  <c:v>40686</c:v>
                </c:pt>
                <c:pt idx="245">
                  <c:v>40687</c:v>
                </c:pt>
                <c:pt idx="246">
                  <c:v>40688</c:v>
                </c:pt>
                <c:pt idx="247">
                  <c:v>40689</c:v>
                </c:pt>
                <c:pt idx="248">
                  <c:v>40690</c:v>
                </c:pt>
                <c:pt idx="249">
                  <c:v>40693</c:v>
                </c:pt>
                <c:pt idx="250">
                  <c:v>40694</c:v>
                </c:pt>
                <c:pt idx="251">
                  <c:v>40695</c:v>
                </c:pt>
                <c:pt idx="252">
                  <c:v>40696</c:v>
                </c:pt>
                <c:pt idx="253">
                  <c:v>40697</c:v>
                </c:pt>
                <c:pt idx="254">
                  <c:v>40700</c:v>
                </c:pt>
                <c:pt idx="255">
                  <c:v>40701</c:v>
                </c:pt>
                <c:pt idx="256">
                  <c:v>40702</c:v>
                </c:pt>
                <c:pt idx="257">
                  <c:v>40703</c:v>
                </c:pt>
                <c:pt idx="258">
                  <c:v>40704</c:v>
                </c:pt>
                <c:pt idx="259">
                  <c:v>40708</c:v>
                </c:pt>
                <c:pt idx="260">
                  <c:v>40709</c:v>
                </c:pt>
                <c:pt idx="261">
                  <c:v>40710</c:v>
                </c:pt>
                <c:pt idx="262">
                  <c:v>40711</c:v>
                </c:pt>
                <c:pt idx="263">
                  <c:v>40714</c:v>
                </c:pt>
                <c:pt idx="264">
                  <c:v>40715</c:v>
                </c:pt>
                <c:pt idx="265">
                  <c:v>40716</c:v>
                </c:pt>
                <c:pt idx="266">
                  <c:v>40717</c:v>
                </c:pt>
                <c:pt idx="267">
                  <c:v>40718</c:v>
                </c:pt>
                <c:pt idx="268">
                  <c:v>40721</c:v>
                </c:pt>
                <c:pt idx="269">
                  <c:v>40722</c:v>
                </c:pt>
                <c:pt idx="270">
                  <c:v>40723</c:v>
                </c:pt>
                <c:pt idx="271">
                  <c:v>40724</c:v>
                </c:pt>
                <c:pt idx="272">
                  <c:v>40725</c:v>
                </c:pt>
                <c:pt idx="273">
                  <c:v>40728</c:v>
                </c:pt>
                <c:pt idx="274">
                  <c:v>40729</c:v>
                </c:pt>
                <c:pt idx="275">
                  <c:v>40730</c:v>
                </c:pt>
                <c:pt idx="276">
                  <c:v>40731</c:v>
                </c:pt>
                <c:pt idx="277">
                  <c:v>40732</c:v>
                </c:pt>
                <c:pt idx="278">
                  <c:v>40735</c:v>
                </c:pt>
                <c:pt idx="279">
                  <c:v>40736</c:v>
                </c:pt>
                <c:pt idx="280">
                  <c:v>40737</c:v>
                </c:pt>
                <c:pt idx="281">
                  <c:v>40738</c:v>
                </c:pt>
                <c:pt idx="282">
                  <c:v>40739</c:v>
                </c:pt>
                <c:pt idx="283">
                  <c:v>40742</c:v>
                </c:pt>
                <c:pt idx="284">
                  <c:v>40743</c:v>
                </c:pt>
                <c:pt idx="285">
                  <c:v>40744</c:v>
                </c:pt>
                <c:pt idx="286">
                  <c:v>40745</c:v>
                </c:pt>
                <c:pt idx="287">
                  <c:v>40746</c:v>
                </c:pt>
                <c:pt idx="288">
                  <c:v>40749</c:v>
                </c:pt>
                <c:pt idx="289">
                  <c:v>40750</c:v>
                </c:pt>
                <c:pt idx="290">
                  <c:v>40751</c:v>
                </c:pt>
                <c:pt idx="291">
                  <c:v>40752</c:v>
                </c:pt>
                <c:pt idx="292">
                  <c:v>40753</c:v>
                </c:pt>
                <c:pt idx="293">
                  <c:v>40757</c:v>
                </c:pt>
                <c:pt idx="294">
                  <c:v>40758</c:v>
                </c:pt>
                <c:pt idx="295">
                  <c:v>40759</c:v>
                </c:pt>
                <c:pt idx="296">
                  <c:v>40760</c:v>
                </c:pt>
                <c:pt idx="297">
                  <c:v>40763</c:v>
                </c:pt>
                <c:pt idx="298">
                  <c:v>40764</c:v>
                </c:pt>
                <c:pt idx="299">
                  <c:v>40765</c:v>
                </c:pt>
                <c:pt idx="300">
                  <c:v>40766</c:v>
                </c:pt>
                <c:pt idx="301">
                  <c:v>40767</c:v>
                </c:pt>
                <c:pt idx="302">
                  <c:v>40770</c:v>
                </c:pt>
                <c:pt idx="303">
                  <c:v>40771</c:v>
                </c:pt>
                <c:pt idx="304">
                  <c:v>40772</c:v>
                </c:pt>
                <c:pt idx="305">
                  <c:v>40773</c:v>
                </c:pt>
                <c:pt idx="306">
                  <c:v>40774</c:v>
                </c:pt>
                <c:pt idx="307">
                  <c:v>40777</c:v>
                </c:pt>
                <c:pt idx="308">
                  <c:v>40778</c:v>
                </c:pt>
                <c:pt idx="309">
                  <c:v>40779</c:v>
                </c:pt>
                <c:pt idx="310">
                  <c:v>40780</c:v>
                </c:pt>
                <c:pt idx="311">
                  <c:v>40781</c:v>
                </c:pt>
                <c:pt idx="312">
                  <c:v>40784</c:v>
                </c:pt>
                <c:pt idx="313">
                  <c:v>40785</c:v>
                </c:pt>
                <c:pt idx="314">
                  <c:v>40786</c:v>
                </c:pt>
                <c:pt idx="315">
                  <c:v>40787</c:v>
                </c:pt>
                <c:pt idx="316">
                  <c:v>40788</c:v>
                </c:pt>
                <c:pt idx="317">
                  <c:v>40791</c:v>
                </c:pt>
                <c:pt idx="318">
                  <c:v>40792</c:v>
                </c:pt>
                <c:pt idx="319">
                  <c:v>40793</c:v>
                </c:pt>
                <c:pt idx="320">
                  <c:v>40794</c:v>
                </c:pt>
                <c:pt idx="321">
                  <c:v>40795</c:v>
                </c:pt>
                <c:pt idx="322">
                  <c:v>40798</c:v>
                </c:pt>
                <c:pt idx="323">
                  <c:v>40799</c:v>
                </c:pt>
                <c:pt idx="324">
                  <c:v>40800</c:v>
                </c:pt>
                <c:pt idx="325">
                  <c:v>40801</c:v>
                </c:pt>
                <c:pt idx="326">
                  <c:v>40802</c:v>
                </c:pt>
                <c:pt idx="327">
                  <c:v>40805</c:v>
                </c:pt>
                <c:pt idx="328">
                  <c:v>40806</c:v>
                </c:pt>
                <c:pt idx="329">
                  <c:v>40807</c:v>
                </c:pt>
                <c:pt idx="330">
                  <c:v>40808</c:v>
                </c:pt>
                <c:pt idx="331">
                  <c:v>40809</c:v>
                </c:pt>
                <c:pt idx="332">
                  <c:v>40812</c:v>
                </c:pt>
                <c:pt idx="333">
                  <c:v>40813</c:v>
                </c:pt>
                <c:pt idx="334">
                  <c:v>40814</c:v>
                </c:pt>
                <c:pt idx="335">
                  <c:v>40815</c:v>
                </c:pt>
                <c:pt idx="336">
                  <c:v>40816</c:v>
                </c:pt>
                <c:pt idx="337">
                  <c:v>40820</c:v>
                </c:pt>
                <c:pt idx="338">
                  <c:v>40821</c:v>
                </c:pt>
                <c:pt idx="339">
                  <c:v>40822</c:v>
                </c:pt>
                <c:pt idx="340">
                  <c:v>40823</c:v>
                </c:pt>
                <c:pt idx="341">
                  <c:v>40826</c:v>
                </c:pt>
                <c:pt idx="342">
                  <c:v>40827</c:v>
                </c:pt>
                <c:pt idx="343">
                  <c:v>40828</c:v>
                </c:pt>
                <c:pt idx="344">
                  <c:v>40829</c:v>
                </c:pt>
                <c:pt idx="345">
                  <c:v>40830</c:v>
                </c:pt>
                <c:pt idx="346">
                  <c:v>40833</c:v>
                </c:pt>
                <c:pt idx="347">
                  <c:v>40834</c:v>
                </c:pt>
                <c:pt idx="348">
                  <c:v>40835</c:v>
                </c:pt>
                <c:pt idx="349">
                  <c:v>40836</c:v>
                </c:pt>
                <c:pt idx="350">
                  <c:v>40837</c:v>
                </c:pt>
                <c:pt idx="351">
                  <c:v>40840</c:v>
                </c:pt>
                <c:pt idx="352">
                  <c:v>40841</c:v>
                </c:pt>
                <c:pt idx="353">
                  <c:v>40842</c:v>
                </c:pt>
                <c:pt idx="354">
                  <c:v>40843</c:v>
                </c:pt>
                <c:pt idx="355">
                  <c:v>40844</c:v>
                </c:pt>
                <c:pt idx="356">
                  <c:v>40847</c:v>
                </c:pt>
                <c:pt idx="357">
                  <c:v>40848</c:v>
                </c:pt>
                <c:pt idx="358">
                  <c:v>40849</c:v>
                </c:pt>
                <c:pt idx="359">
                  <c:v>40850</c:v>
                </c:pt>
                <c:pt idx="360">
                  <c:v>40851</c:v>
                </c:pt>
                <c:pt idx="361">
                  <c:v>40854</c:v>
                </c:pt>
                <c:pt idx="362">
                  <c:v>40855</c:v>
                </c:pt>
              </c:numCache>
            </c:numRef>
          </c:cat>
          <c:val>
            <c:numRef>
              <c:f>Index!$E$869:$E$1231</c:f>
              <c:numCache>
                <c:formatCode>0.0</c:formatCode>
                <c:ptCount val="363"/>
                <c:pt idx="0">
                  <c:v>100</c:v>
                </c:pt>
                <c:pt idx="1">
                  <c:v>99.358890488028251</c:v>
                </c:pt>
                <c:pt idx="2">
                  <c:v>102.65602512102568</c:v>
                </c:pt>
                <c:pt idx="3">
                  <c:v>102.35509616642558</c:v>
                </c:pt>
                <c:pt idx="4">
                  <c:v>97.383226481748835</c:v>
                </c:pt>
                <c:pt idx="5">
                  <c:v>98.456103624231943</c:v>
                </c:pt>
                <c:pt idx="6">
                  <c:v>98.351432683501102</c:v>
                </c:pt>
                <c:pt idx="7">
                  <c:v>100.06541933795575</c:v>
                </c:pt>
                <c:pt idx="8">
                  <c:v>101.19063195080425</c:v>
                </c:pt>
                <c:pt idx="9">
                  <c:v>102.4728509747481</c:v>
                </c:pt>
                <c:pt idx="10">
                  <c:v>103.46722491168435</c:v>
                </c:pt>
                <c:pt idx="11">
                  <c:v>102.78686379693842</c:v>
                </c:pt>
                <c:pt idx="12">
                  <c:v>103.31021850058868</c:v>
                </c:pt>
                <c:pt idx="13">
                  <c:v>104.8148632735837</c:v>
                </c:pt>
                <c:pt idx="14">
                  <c:v>104.05599895329004</c:v>
                </c:pt>
                <c:pt idx="15">
                  <c:v>102.9046186052605</c:v>
                </c:pt>
                <c:pt idx="16">
                  <c:v>102.62985738584328</c:v>
                </c:pt>
                <c:pt idx="17">
                  <c:v>101.09904487766578</c:v>
                </c:pt>
                <c:pt idx="18">
                  <c:v>102.30276069606124</c:v>
                </c:pt>
                <c:pt idx="19">
                  <c:v>100.37943216014584</c:v>
                </c:pt>
                <c:pt idx="20">
                  <c:v>98.730864843647765</c:v>
                </c:pt>
                <c:pt idx="21">
                  <c:v>96.689781499410614</c:v>
                </c:pt>
                <c:pt idx="22">
                  <c:v>97.252387805834658</c:v>
                </c:pt>
                <c:pt idx="23">
                  <c:v>97.200052335470289</c:v>
                </c:pt>
                <c:pt idx="24">
                  <c:v>96.676697631819948</c:v>
                </c:pt>
                <c:pt idx="25">
                  <c:v>97.069213659558358</c:v>
                </c:pt>
                <c:pt idx="26">
                  <c:v>100.82428365824985</c:v>
                </c:pt>
                <c:pt idx="27">
                  <c:v>101.72707052204628</c:v>
                </c:pt>
                <c:pt idx="28">
                  <c:v>101.57006411095054</c:v>
                </c:pt>
                <c:pt idx="29">
                  <c:v>101.0597932748921</c:v>
                </c:pt>
                <c:pt idx="30">
                  <c:v>102.5513541802957</c:v>
                </c:pt>
                <c:pt idx="31">
                  <c:v>101.49156090540416</c:v>
                </c:pt>
                <c:pt idx="32">
                  <c:v>99.75140651576605</c:v>
                </c:pt>
                <c:pt idx="33">
                  <c:v>98.495355227005106</c:v>
                </c:pt>
                <c:pt idx="34">
                  <c:v>99.97383226481746</c:v>
                </c:pt>
                <c:pt idx="35">
                  <c:v>100.54952243883292</c:v>
                </c:pt>
                <c:pt idx="36">
                  <c:v>99.306555017663101</c:v>
                </c:pt>
                <c:pt idx="37">
                  <c:v>101.4523093026289</c:v>
                </c:pt>
                <c:pt idx="38">
                  <c:v>102.49901870993072</c:v>
                </c:pt>
                <c:pt idx="39">
                  <c:v>102.64294125343361</c:v>
                </c:pt>
                <c:pt idx="40">
                  <c:v>102.85228313489394</c:v>
                </c:pt>
                <c:pt idx="41">
                  <c:v>102.43359937197442</c:v>
                </c:pt>
                <c:pt idx="42">
                  <c:v>101.6223995813162</c:v>
                </c:pt>
                <c:pt idx="43">
                  <c:v>102.72144445898212</c:v>
                </c:pt>
                <c:pt idx="44">
                  <c:v>101.77940599241084</c:v>
                </c:pt>
                <c:pt idx="45">
                  <c:v>103.33638623577085</c:v>
                </c:pt>
                <c:pt idx="46">
                  <c:v>103.29713463299782</c:v>
                </c:pt>
                <c:pt idx="47">
                  <c:v>102.78686379693842</c:v>
                </c:pt>
                <c:pt idx="48">
                  <c:v>102.44668323956616</c:v>
                </c:pt>
                <c:pt idx="49">
                  <c:v>100.95512233416144</c:v>
                </c:pt>
                <c:pt idx="50">
                  <c:v>100.53643857124158</c:v>
                </c:pt>
                <c:pt idx="51">
                  <c:v>101.66165118409</c:v>
                </c:pt>
                <c:pt idx="52">
                  <c:v>100.2355096166427</c:v>
                </c:pt>
                <c:pt idx="53">
                  <c:v>100.64110951197172</c:v>
                </c:pt>
                <c:pt idx="54">
                  <c:v>100.7588643202931</c:v>
                </c:pt>
                <c:pt idx="55">
                  <c:v>100.73269658511106</c:v>
                </c:pt>
                <c:pt idx="56">
                  <c:v>99.306555017663101</c:v>
                </c:pt>
                <c:pt idx="57">
                  <c:v>99.476645296349602</c:v>
                </c:pt>
                <c:pt idx="58">
                  <c:v>98.874787387150704</c:v>
                </c:pt>
                <c:pt idx="59">
                  <c:v>97.474813554886808</c:v>
                </c:pt>
                <c:pt idx="60">
                  <c:v>98.508439094595815</c:v>
                </c:pt>
                <c:pt idx="61">
                  <c:v>98.272929477953681</c:v>
                </c:pt>
                <c:pt idx="62">
                  <c:v>100.14392254350378</c:v>
                </c:pt>
                <c:pt idx="63">
                  <c:v>98.207510139997424</c:v>
                </c:pt>
                <c:pt idx="64">
                  <c:v>99.345806620437003</c:v>
                </c:pt>
                <c:pt idx="65">
                  <c:v>99.869161324087386</c:v>
                </c:pt>
                <c:pt idx="66">
                  <c:v>100.1046709407301</c:v>
                </c:pt>
                <c:pt idx="67">
                  <c:v>101.22988355357838</c:v>
                </c:pt>
                <c:pt idx="68">
                  <c:v>100.51027083605844</c:v>
                </c:pt>
                <c:pt idx="69">
                  <c:v>99.777574250948575</c:v>
                </c:pt>
                <c:pt idx="70">
                  <c:v>100.7981159230669</c:v>
                </c:pt>
                <c:pt idx="71">
                  <c:v>101.36072222949088</c:v>
                </c:pt>
                <c:pt idx="72">
                  <c:v>102.26350909328802</c:v>
                </c:pt>
                <c:pt idx="73">
                  <c:v>102.0541672118278</c:v>
                </c:pt>
                <c:pt idx="74">
                  <c:v>104.10833442365468</c:v>
                </c:pt>
                <c:pt idx="75">
                  <c:v>104.31767630511582</c:v>
                </c:pt>
                <c:pt idx="76">
                  <c:v>105.92699201884068</c:v>
                </c:pt>
                <c:pt idx="77">
                  <c:v>105.86157268088438</c:v>
                </c:pt>
                <c:pt idx="78">
                  <c:v>105.86157268088438</c:v>
                </c:pt>
                <c:pt idx="79">
                  <c:v>106.18866937066588</c:v>
                </c:pt>
                <c:pt idx="80">
                  <c:v>105.8354049457019</c:v>
                </c:pt>
                <c:pt idx="81">
                  <c:v>105.57372759387624</c:v>
                </c:pt>
                <c:pt idx="82">
                  <c:v>105.66531466701562</c:v>
                </c:pt>
                <c:pt idx="83">
                  <c:v>105.66531466701562</c:v>
                </c:pt>
                <c:pt idx="84">
                  <c:v>105.9531597540233</c:v>
                </c:pt>
                <c:pt idx="85">
                  <c:v>105.42980505037292</c:v>
                </c:pt>
                <c:pt idx="86">
                  <c:v>105.4821405207379</c:v>
                </c:pt>
                <c:pt idx="87">
                  <c:v>105.01112128745262</c:v>
                </c:pt>
                <c:pt idx="88">
                  <c:v>105.65223079942342</c:v>
                </c:pt>
                <c:pt idx="89">
                  <c:v>106.60735313358541</c:v>
                </c:pt>
                <c:pt idx="90">
                  <c:v>105.940075886432</c:v>
                </c:pt>
                <c:pt idx="91">
                  <c:v>105.90082428365832</c:v>
                </c:pt>
                <c:pt idx="92">
                  <c:v>104.93261808190566</c:v>
                </c:pt>
                <c:pt idx="93">
                  <c:v>105.59989532905928</c:v>
                </c:pt>
                <c:pt idx="94">
                  <c:v>105.74381787256264</c:v>
                </c:pt>
                <c:pt idx="95">
                  <c:v>105.44288891796364</c:v>
                </c:pt>
                <c:pt idx="96">
                  <c:v>104.7625278032186</c:v>
                </c:pt>
                <c:pt idx="97">
                  <c:v>105.14195996336598</c:v>
                </c:pt>
                <c:pt idx="98">
                  <c:v>103.89899254219505</c:v>
                </c:pt>
                <c:pt idx="99">
                  <c:v>104.31767630511582</c:v>
                </c:pt>
                <c:pt idx="100">
                  <c:v>104.48776658380262</c:v>
                </c:pt>
                <c:pt idx="101">
                  <c:v>105.31205024205104</c:v>
                </c:pt>
                <c:pt idx="102">
                  <c:v>104.7625278032186</c:v>
                </c:pt>
                <c:pt idx="103">
                  <c:v>104.05599895329004</c:v>
                </c:pt>
                <c:pt idx="104">
                  <c:v>104.14758602642884</c:v>
                </c:pt>
                <c:pt idx="105">
                  <c:v>102.9307863404422</c:v>
                </c:pt>
                <c:pt idx="106">
                  <c:v>104.21300536438572</c:v>
                </c:pt>
                <c:pt idx="107">
                  <c:v>105.12887609577304</c:v>
                </c:pt>
                <c:pt idx="108">
                  <c:v>105.25971477168648</c:v>
                </c:pt>
                <c:pt idx="109">
                  <c:v>106.38492738453478</c:v>
                </c:pt>
                <c:pt idx="110">
                  <c:v>107.3531335862881</c:v>
                </c:pt>
                <c:pt idx="111">
                  <c:v>107.62789480570405</c:v>
                </c:pt>
                <c:pt idx="112">
                  <c:v>107.1307078372357</c:v>
                </c:pt>
                <c:pt idx="113">
                  <c:v>107.40546905665308</c:v>
                </c:pt>
                <c:pt idx="114">
                  <c:v>108.07274630380638</c:v>
                </c:pt>
                <c:pt idx="115">
                  <c:v>107.14379170482788</c:v>
                </c:pt>
                <c:pt idx="116">
                  <c:v>106.65968860395074</c:v>
                </c:pt>
                <c:pt idx="117">
                  <c:v>107.23537877796581</c:v>
                </c:pt>
                <c:pt idx="118">
                  <c:v>106.5681015308125</c:v>
                </c:pt>
                <c:pt idx="119">
                  <c:v>107.2746303807405</c:v>
                </c:pt>
                <c:pt idx="120">
                  <c:v>107.6540625408871</c:v>
                </c:pt>
                <c:pt idx="121">
                  <c:v>108.3605913908151</c:v>
                </c:pt>
                <c:pt idx="122">
                  <c:v>107.48397226220068</c:v>
                </c:pt>
                <c:pt idx="123">
                  <c:v>106.60735313358541</c:v>
                </c:pt>
                <c:pt idx="124">
                  <c:v>106.93444982336835</c:v>
                </c:pt>
                <c:pt idx="125">
                  <c:v>106.67277247154155</c:v>
                </c:pt>
                <c:pt idx="126">
                  <c:v>105.97932748920636</c:v>
                </c:pt>
                <c:pt idx="127">
                  <c:v>105.82232107811068</c:v>
                </c:pt>
                <c:pt idx="128">
                  <c:v>104.6186052597148</c:v>
                </c:pt>
                <c:pt idx="129">
                  <c:v>106.0447468271621</c:v>
                </c:pt>
                <c:pt idx="130">
                  <c:v>106.82977888263653</c:v>
                </c:pt>
                <c:pt idx="131">
                  <c:v>107.22229491037552</c:v>
                </c:pt>
                <c:pt idx="132">
                  <c:v>106.8690304854115</c:v>
                </c:pt>
                <c:pt idx="133">
                  <c:v>107.4970561297919</c:v>
                </c:pt>
                <c:pt idx="134">
                  <c:v>108.1250817741719</c:v>
                </c:pt>
                <c:pt idx="135">
                  <c:v>107.87648828993848</c:v>
                </c:pt>
                <c:pt idx="136">
                  <c:v>108.3475075232239</c:v>
                </c:pt>
                <c:pt idx="137">
                  <c:v>108.6746042130054</c:v>
                </c:pt>
                <c:pt idx="138">
                  <c:v>109.21104278424799</c:v>
                </c:pt>
                <c:pt idx="139">
                  <c:v>108.74002355096172</c:v>
                </c:pt>
                <c:pt idx="140">
                  <c:v>108.76619128614422</c:v>
                </c:pt>
                <c:pt idx="141">
                  <c:v>108.4260107287714</c:v>
                </c:pt>
                <c:pt idx="142">
                  <c:v>109.01478477037865</c:v>
                </c:pt>
                <c:pt idx="143">
                  <c:v>109.2895459897946</c:v>
                </c:pt>
                <c:pt idx="144">
                  <c:v>108.97553316760384</c:v>
                </c:pt>
                <c:pt idx="145">
                  <c:v>109.01478477037865</c:v>
                </c:pt>
                <c:pt idx="146">
                  <c:v>108.80544288891798</c:v>
                </c:pt>
                <c:pt idx="147">
                  <c:v>108.3605913908151</c:v>
                </c:pt>
                <c:pt idx="148">
                  <c:v>108.37367525840574</c:v>
                </c:pt>
                <c:pt idx="149">
                  <c:v>108.51759780191072</c:v>
                </c:pt>
                <c:pt idx="150">
                  <c:v>107.3662174538794</c:v>
                </c:pt>
                <c:pt idx="151">
                  <c:v>108.56993327227532</c:v>
                </c:pt>
                <c:pt idx="152">
                  <c:v>108.47834619913594</c:v>
                </c:pt>
                <c:pt idx="153">
                  <c:v>108.26900431767628</c:v>
                </c:pt>
                <c:pt idx="154">
                  <c:v>106.94753369095967</c:v>
                </c:pt>
                <c:pt idx="155">
                  <c:v>107.1307078372357</c:v>
                </c:pt>
                <c:pt idx="156">
                  <c:v>108.0334947010336</c:v>
                </c:pt>
                <c:pt idx="157">
                  <c:v>107.62789480570405</c:v>
                </c:pt>
                <c:pt idx="158">
                  <c:v>107.1307078372357</c:v>
                </c:pt>
                <c:pt idx="159">
                  <c:v>107.30079811592211</c:v>
                </c:pt>
                <c:pt idx="160">
                  <c:v>107.9157398927123</c:v>
                </c:pt>
                <c:pt idx="161">
                  <c:v>107.0914562344629</c:v>
                </c:pt>
                <c:pt idx="162">
                  <c:v>107.02603689650559</c:v>
                </c:pt>
                <c:pt idx="163">
                  <c:v>107.01295302891606</c:v>
                </c:pt>
                <c:pt idx="164">
                  <c:v>107.40546905665308</c:v>
                </c:pt>
                <c:pt idx="165">
                  <c:v>107.0914562344629</c:v>
                </c:pt>
                <c:pt idx="166">
                  <c:v>107.03912076409836</c:v>
                </c:pt>
                <c:pt idx="167">
                  <c:v>106.54193379563056</c:v>
                </c:pt>
                <c:pt idx="168">
                  <c:v>107.5624754677482</c:v>
                </c:pt>
                <c:pt idx="169">
                  <c:v>107.92882376030406</c:v>
                </c:pt>
                <c:pt idx="170">
                  <c:v>107.94190762789482</c:v>
                </c:pt>
                <c:pt idx="171">
                  <c:v>108.74002355096172</c:v>
                </c:pt>
                <c:pt idx="172">
                  <c:v>109.0409525055606</c:v>
                </c:pt>
                <c:pt idx="173">
                  <c:v>109.2372105194295</c:v>
                </c:pt>
                <c:pt idx="174">
                  <c:v>109.35496532775078</c:v>
                </c:pt>
                <c:pt idx="175">
                  <c:v>108.7923590213267</c:v>
                </c:pt>
                <c:pt idx="176">
                  <c:v>109.0932879759257</c:v>
                </c:pt>
                <c:pt idx="177">
                  <c:v>109.32879759256718</c:v>
                </c:pt>
                <c:pt idx="178">
                  <c:v>109.6035588119838</c:v>
                </c:pt>
                <c:pt idx="179">
                  <c:v>109.52505560643718</c:v>
                </c:pt>
                <c:pt idx="180">
                  <c:v>109.72131362030676</c:v>
                </c:pt>
                <c:pt idx="181">
                  <c:v>110.3624231322779</c:v>
                </c:pt>
                <c:pt idx="182">
                  <c:v>110.02224257490508</c:v>
                </c:pt>
                <c:pt idx="183">
                  <c:v>109.45963626848088</c:v>
                </c:pt>
                <c:pt idx="184">
                  <c:v>108.24283658249324</c:v>
                </c:pt>
                <c:pt idx="185">
                  <c:v>108.2820881852676</c:v>
                </c:pt>
                <c:pt idx="186">
                  <c:v>108.6746042130054</c:v>
                </c:pt>
                <c:pt idx="187">
                  <c:v>108.59610100745778</c:v>
                </c:pt>
                <c:pt idx="188">
                  <c:v>109.17179118147274</c:v>
                </c:pt>
                <c:pt idx="189">
                  <c:v>108.16433337694608</c:v>
                </c:pt>
                <c:pt idx="190">
                  <c:v>108.7138558157791</c:v>
                </c:pt>
                <c:pt idx="191">
                  <c:v>109.22412665183886</c:v>
                </c:pt>
                <c:pt idx="192">
                  <c:v>108.97553316760384</c:v>
                </c:pt>
                <c:pt idx="193">
                  <c:v>108.91011382964898</c:v>
                </c:pt>
                <c:pt idx="194">
                  <c:v>109.13253957869884</c:v>
                </c:pt>
                <c:pt idx="195">
                  <c:v>108.9231976972393</c:v>
                </c:pt>
                <c:pt idx="196">
                  <c:v>108.6746042130054</c:v>
                </c:pt>
                <c:pt idx="197">
                  <c:v>108.29517205285792</c:v>
                </c:pt>
                <c:pt idx="198">
                  <c:v>106.35875964935242</c:v>
                </c:pt>
                <c:pt idx="199">
                  <c:v>104.84103100876618</c:v>
                </c:pt>
                <c:pt idx="200">
                  <c:v>101.29530289153382</c:v>
                </c:pt>
                <c:pt idx="201">
                  <c:v>106.3064241789873</c:v>
                </c:pt>
                <c:pt idx="202">
                  <c:v>106.0709145623446</c:v>
                </c:pt>
                <c:pt idx="203">
                  <c:v>106.59426926599622</c:v>
                </c:pt>
                <c:pt idx="204">
                  <c:v>106.9082820881853</c:v>
                </c:pt>
                <c:pt idx="205">
                  <c:v>107.3662174538794</c:v>
                </c:pt>
                <c:pt idx="206">
                  <c:v>108.17741724453748</c:v>
                </c:pt>
                <c:pt idx="207">
                  <c:v>109.74748135548855</c:v>
                </c:pt>
                <c:pt idx="208">
                  <c:v>109.59047494439362</c:v>
                </c:pt>
                <c:pt idx="209">
                  <c:v>112.0894936543242</c:v>
                </c:pt>
                <c:pt idx="210">
                  <c:v>111.99790658118606</c:v>
                </c:pt>
                <c:pt idx="211">
                  <c:v>113.13620306162512</c:v>
                </c:pt>
                <c:pt idx="212">
                  <c:v>114.37917048279394</c:v>
                </c:pt>
                <c:pt idx="213">
                  <c:v>113.99973832264764</c:v>
                </c:pt>
                <c:pt idx="214">
                  <c:v>115.55671856600775</c:v>
                </c:pt>
                <c:pt idx="215">
                  <c:v>116.65576344367388</c:v>
                </c:pt>
                <c:pt idx="216">
                  <c:v>117.1660342797331</c:v>
                </c:pt>
                <c:pt idx="217">
                  <c:v>117.17911814732342</c:v>
                </c:pt>
                <c:pt idx="218">
                  <c:v>114.65393170221064</c:v>
                </c:pt>
                <c:pt idx="219">
                  <c:v>115.46513149286928</c:v>
                </c:pt>
                <c:pt idx="220">
                  <c:v>115.08569933272224</c:v>
                </c:pt>
                <c:pt idx="221">
                  <c:v>114.56234462907285</c:v>
                </c:pt>
                <c:pt idx="222">
                  <c:v>114.58851236425434</c:v>
                </c:pt>
                <c:pt idx="223">
                  <c:v>112.86144184220848</c:v>
                </c:pt>
                <c:pt idx="224">
                  <c:v>114.77168651053248</c:v>
                </c:pt>
                <c:pt idx="225">
                  <c:v>115.50438309564312</c:v>
                </c:pt>
                <c:pt idx="226">
                  <c:v>115.79222818265065</c:v>
                </c:pt>
                <c:pt idx="227">
                  <c:v>116.81276985476875</c:v>
                </c:pt>
                <c:pt idx="228">
                  <c:v>116.32866675389238</c:v>
                </c:pt>
                <c:pt idx="229">
                  <c:v>116.7473505168128</c:v>
                </c:pt>
                <c:pt idx="230">
                  <c:v>115.6090540363731</c:v>
                </c:pt>
                <c:pt idx="231">
                  <c:v>114.58851236425434</c:v>
                </c:pt>
                <c:pt idx="232">
                  <c:v>113.09695145885118</c:v>
                </c:pt>
                <c:pt idx="233">
                  <c:v>112.6782676959309</c:v>
                </c:pt>
                <c:pt idx="234">
                  <c:v>113.5679706921366</c:v>
                </c:pt>
                <c:pt idx="235">
                  <c:v>113.2016223995813</c:v>
                </c:pt>
                <c:pt idx="236">
                  <c:v>115.0333638623577</c:v>
                </c:pt>
                <c:pt idx="237">
                  <c:v>112.6520999607484</c:v>
                </c:pt>
                <c:pt idx="238">
                  <c:v>112.54742902001929</c:v>
                </c:pt>
                <c:pt idx="239">
                  <c:v>111.80164856731652</c:v>
                </c:pt>
                <c:pt idx="240">
                  <c:v>112.97919665052935</c:v>
                </c:pt>
                <c:pt idx="241">
                  <c:v>112.83527410702544</c:v>
                </c:pt>
                <c:pt idx="242">
                  <c:v>113.72497710323114</c:v>
                </c:pt>
                <c:pt idx="243">
                  <c:v>114.09132539578702</c:v>
                </c:pt>
                <c:pt idx="244">
                  <c:v>113.2539578699464</c:v>
                </c:pt>
                <c:pt idx="245">
                  <c:v>112.95302891534796</c:v>
                </c:pt>
                <c:pt idx="246">
                  <c:v>112.01099044877672</c:v>
                </c:pt>
                <c:pt idx="247">
                  <c:v>113.5156352217716</c:v>
                </c:pt>
                <c:pt idx="248">
                  <c:v>113.3455449430852</c:v>
                </c:pt>
                <c:pt idx="249">
                  <c:v>112.92686118016478</c:v>
                </c:pt>
                <c:pt idx="250">
                  <c:v>114.02590605783014</c:v>
                </c:pt>
                <c:pt idx="251">
                  <c:v>114.33991888002078</c:v>
                </c:pt>
                <c:pt idx="252">
                  <c:v>112.50817741724404</c:v>
                </c:pt>
                <c:pt idx="253">
                  <c:v>112.5866806227921</c:v>
                </c:pt>
                <c:pt idx="254">
                  <c:v>112.8745257097998</c:v>
                </c:pt>
                <c:pt idx="255">
                  <c:v>112.23341619782808</c:v>
                </c:pt>
                <c:pt idx="256">
                  <c:v>111.7493130969514</c:v>
                </c:pt>
                <c:pt idx="257">
                  <c:v>110.8596101007458</c:v>
                </c:pt>
                <c:pt idx="258">
                  <c:v>111.10820358497972</c:v>
                </c:pt>
                <c:pt idx="259">
                  <c:v>111.7493130969514</c:v>
                </c:pt>
                <c:pt idx="260">
                  <c:v>112.75677090147848</c:v>
                </c:pt>
                <c:pt idx="261">
                  <c:v>111.25212612848304</c:v>
                </c:pt>
                <c:pt idx="262">
                  <c:v>110.99044877665784</c:v>
                </c:pt>
                <c:pt idx="263">
                  <c:v>110.66335208687634</c:v>
                </c:pt>
                <c:pt idx="264">
                  <c:v>110.83344236556285</c:v>
                </c:pt>
                <c:pt idx="265">
                  <c:v>111.25212612848304</c:v>
                </c:pt>
                <c:pt idx="266">
                  <c:v>110.95119717388404</c:v>
                </c:pt>
                <c:pt idx="267">
                  <c:v>111.01661651184092</c:v>
                </c:pt>
                <c:pt idx="268">
                  <c:v>110.08766191286138</c:v>
                </c:pt>
                <c:pt idx="269">
                  <c:v>110.38859086745958</c:v>
                </c:pt>
                <c:pt idx="270">
                  <c:v>112.03715818395908</c:v>
                </c:pt>
                <c:pt idx="271">
                  <c:v>112.95302891534796</c:v>
                </c:pt>
                <c:pt idx="272">
                  <c:v>113.14928692921676</c:v>
                </c:pt>
                <c:pt idx="273">
                  <c:v>113.31937720790258</c:v>
                </c:pt>
                <c:pt idx="274">
                  <c:v>113.1754546643988</c:v>
                </c:pt>
                <c:pt idx="275">
                  <c:v>113.60722229491085</c:v>
                </c:pt>
                <c:pt idx="276">
                  <c:v>113.68572550045714</c:v>
                </c:pt>
                <c:pt idx="277">
                  <c:v>114.56234462907285</c:v>
                </c:pt>
                <c:pt idx="278">
                  <c:v>113.2670417375376</c:v>
                </c:pt>
                <c:pt idx="279">
                  <c:v>111.21287452570978</c:v>
                </c:pt>
                <c:pt idx="280">
                  <c:v>110.8072746303807</c:v>
                </c:pt>
                <c:pt idx="281">
                  <c:v>110.87269396833756</c:v>
                </c:pt>
                <c:pt idx="282">
                  <c:v>110.84652623315448</c:v>
                </c:pt>
                <c:pt idx="283">
                  <c:v>109.6166426795761</c:v>
                </c:pt>
                <c:pt idx="284">
                  <c:v>109.74748135548855</c:v>
                </c:pt>
                <c:pt idx="285">
                  <c:v>110.84652623315448</c:v>
                </c:pt>
                <c:pt idx="286">
                  <c:v>110.74185529242438</c:v>
                </c:pt>
                <c:pt idx="287">
                  <c:v>111.56613895067368</c:v>
                </c:pt>
                <c:pt idx="288">
                  <c:v>111.12128745257044</c:v>
                </c:pt>
                <c:pt idx="289">
                  <c:v>111.5530550830826</c:v>
                </c:pt>
                <c:pt idx="290">
                  <c:v>112.4427580792882</c:v>
                </c:pt>
                <c:pt idx="291">
                  <c:v>112.46892581447068</c:v>
                </c:pt>
                <c:pt idx="292">
                  <c:v>111.10820358497972</c:v>
                </c:pt>
                <c:pt idx="293">
                  <c:v>110.65026821928558</c:v>
                </c:pt>
                <c:pt idx="294">
                  <c:v>108.4914300667277</c:v>
                </c:pt>
                <c:pt idx="295">
                  <c:v>110.71568755724188</c:v>
                </c:pt>
                <c:pt idx="296">
                  <c:v>107.5886432029308</c:v>
                </c:pt>
                <c:pt idx="297">
                  <c:v>104.93261808190566</c:v>
                </c:pt>
                <c:pt idx="298">
                  <c:v>103.0092895459898</c:v>
                </c:pt>
                <c:pt idx="299">
                  <c:v>104.06908282088102</c:v>
                </c:pt>
                <c:pt idx="300">
                  <c:v>102.95695407562478</c:v>
                </c:pt>
                <c:pt idx="301">
                  <c:v>103.41488944132001</c:v>
                </c:pt>
                <c:pt idx="302">
                  <c:v>104.95878581708645</c:v>
                </c:pt>
                <c:pt idx="303">
                  <c:v>105.2727986392777</c:v>
                </c:pt>
                <c:pt idx="304">
                  <c:v>105.22046316891326</c:v>
                </c:pt>
                <c:pt idx="305">
                  <c:v>105.3513018448246</c:v>
                </c:pt>
                <c:pt idx="306">
                  <c:v>103.50647651445665</c:v>
                </c:pt>
                <c:pt idx="307">
                  <c:v>104.34384404029832</c:v>
                </c:pt>
                <c:pt idx="308">
                  <c:v>105.10270836059028</c:v>
                </c:pt>
                <c:pt idx="309">
                  <c:v>105.08962449300066</c:v>
                </c:pt>
                <c:pt idx="310">
                  <c:v>105.1942954337302</c:v>
                </c:pt>
                <c:pt idx="311">
                  <c:v>105.92699201884068</c:v>
                </c:pt>
                <c:pt idx="312">
                  <c:v>106.55501766322118</c:v>
                </c:pt>
                <c:pt idx="313">
                  <c:v>107.2746303807405</c:v>
                </c:pt>
                <c:pt idx="314">
                  <c:v>107.0914562344629</c:v>
                </c:pt>
                <c:pt idx="315">
                  <c:v>107.51013999738322</c:v>
                </c:pt>
                <c:pt idx="316">
                  <c:v>107.5886432029308</c:v>
                </c:pt>
                <c:pt idx="317">
                  <c:v>106.3064241789873</c:v>
                </c:pt>
                <c:pt idx="318">
                  <c:v>105.639146931833</c:v>
                </c:pt>
                <c:pt idx="319">
                  <c:v>107.02603689650559</c:v>
                </c:pt>
                <c:pt idx="320">
                  <c:v>107.20921104278418</c:v>
                </c:pt>
                <c:pt idx="321">
                  <c:v>107.61481093811332</c:v>
                </c:pt>
                <c:pt idx="322">
                  <c:v>104.27842470234202</c:v>
                </c:pt>
                <c:pt idx="323">
                  <c:v>104.27842470234202</c:v>
                </c:pt>
                <c:pt idx="324">
                  <c:v>102.78686379693842</c:v>
                </c:pt>
                <c:pt idx="325">
                  <c:v>102.5775219154782</c:v>
                </c:pt>
                <c:pt idx="326">
                  <c:v>103.9513280125599</c:v>
                </c:pt>
                <c:pt idx="327">
                  <c:v>102.85228313489394</c:v>
                </c:pt>
                <c:pt idx="328">
                  <c:v>102.04108334423672</c:v>
                </c:pt>
                <c:pt idx="329">
                  <c:v>102.68219285620742</c:v>
                </c:pt>
                <c:pt idx="330">
                  <c:v>100.6934449823368</c:v>
                </c:pt>
                <c:pt idx="331">
                  <c:v>97.409394216930508</c:v>
                </c:pt>
                <c:pt idx="332">
                  <c:v>96.5327750883161</c:v>
                </c:pt>
                <c:pt idx="333">
                  <c:v>98.743948711239028</c:v>
                </c:pt>
                <c:pt idx="334">
                  <c:v>98.730864843647765</c:v>
                </c:pt>
                <c:pt idx="335">
                  <c:v>98.220594007588559</c:v>
                </c:pt>
                <c:pt idx="336">
                  <c:v>97.972000523353927</c:v>
                </c:pt>
                <c:pt idx="337">
                  <c:v>95.342143137511201</c:v>
                </c:pt>
                <c:pt idx="338">
                  <c:v>95.760826900431752</c:v>
                </c:pt>
                <c:pt idx="339">
                  <c:v>96.807536307732548</c:v>
                </c:pt>
                <c:pt idx="340">
                  <c:v>98.050503728902427</c:v>
                </c:pt>
                <c:pt idx="341">
                  <c:v>98.770116446420943</c:v>
                </c:pt>
                <c:pt idx="342">
                  <c:v>100.0261677351825</c:v>
                </c:pt>
                <c:pt idx="343">
                  <c:v>99.515896899123348</c:v>
                </c:pt>
                <c:pt idx="344">
                  <c:v>102.85228313489394</c:v>
                </c:pt>
                <c:pt idx="345">
                  <c:v>102.5382703127034</c:v>
                </c:pt>
                <c:pt idx="346">
                  <c:v>104.04291508569932</c:v>
                </c:pt>
                <c:pt idx="347">
                  <c:v>102.5513541802957</c:v>
                </c:pt>
                <c:pt idx="348">
                  <c:v>103.54572811723064</c:v>
                </c:pt>
                <c:pt idx="349">
                  <c:v>102.13267041737538</c:v>
                </c:pt>
                <c:pt idx="350">
                  <c:v>102.61677351825112</c:v>
                </c:pt>
                <c:pt idx="351">
                  <c:v>103.67656679314398</c:v>
                </c:pt>
                <c:pt idx="352">
                  <c:v>104.27842470234202</c:v>
                </c:pt>
                <c:pt idx="353">
                  <c:v>103.21863142744988</c:v>
                </c:pt>
                <c:pt idx="354">
                  <c:v>104.37001177548004</c:v>
                </c:pt>
                <c:pt idx="355">
                  <c:v>105.8746565484757</c:v>
                </c:pt>
                <c:pt idx="356">
                  <c:v>108.89702996205682</c:v>
                </c:pt>
                <c:pt idx="357">
                  <c:v>106.92136595577652</c:v>
                </c:pt>
                <c:pt idx="358">
                  <c:v>105.8354049457019</c:v>
                </c:pt>
                <c:pt idx="359">
                  <c:v>104.64477299489728</c:v>
                </c:pt>
                <c:pt idx="360">
                  <c:v>105.96624362161552</c:v>
                </c:pt>
                <c:pt idx="361">
                  <c:v>105.99241135679692</c:v>
                </c:pt>
                <c:pt idx="362">
                  <c:v>105.44288891796364</c:v>
                </c:pt>
              </c:numCache>
            </c:numRef>
          </c:val>
          <c:smooth val="0"/>
        </c:ser>
        <c:ser>
          <c:idx val="5"/>
          <c:order val="2"/>
          <c:tx>
            <c:strRef>
              <c:f>Index!$F$12</c:f>
              <c:strCache>
                <c:ptCount val="1"/>
                <c:pt idx="0">
                  <c:v>EUR</c:v>
                </c:pt>
              </c:strCache>
            </c:strRef>
          </c:tx>
          <c:spPr>
            <a:ln w="25400"/>
          </c:spPr>
          <c:marker>
            <c:symbol val="none"/>
          </c:marker>
          <c:cat>
            <c:numRef>
              <c:f>Index!$A$869:$A$1121</c:f>
              <c:numCache>
                <c:formatCode>d/mm/yyyy</c:formatCode>
                <c:ptCount val="253"/>
                <c:pt idx="0" formatCode="mmm\-yy">
                  <c:v>40330</c:v>
                </c:pt>
                <c:pt idx="1">
                  <c:v>40331</c:v>
                </c:pt>
                <c:pt idx="2">
                  <c:v>40332</c:v>
                </c:pt>
                <c:pt idx="3">
                  <c:v>40333</c:v>
                </c:pt>
                <c:pt idx="4">
                  <c:v>40336</c:v>
                </c:pt>
                <c:pt idx="5">
                  <c:v>40337</c:v>
                </c:pt>
                <c:pt idx="6">
                  <c:v>40338</c:v>
                </c:pt>
                <c:pt idx="7">
                  <c:v>40339</c:v>
                </c:pt>
                <c:pt idx="8">
                  <c:v>40340</c:v>
                </c:pt>
                <c:pt idx="9">
                  <c:v>40344</c:v>
                </c:pt>
                <c:pt idx="10">
                  <c:v>40345</c:v>
                </c:pt>
                <c:pt idx="11">
                  <c:v>40346</c:v>
                </c:pt>
                <c:pt idx="12">
                  <c:v>40347</c:v>
                </c:pt>
                <c:pt idx="13">
                  <c:v>40350</c:v>
                </c:pt>
                <c:pt idx="14">
                  <c:v>40351</c:v>
                </c:pt>
                <c:pt idx="15">
                  <c:v>40352</c:v>
                </c:pt>
                <c:pt idx="16">
                  <c:v>40353</c:v>
                </c:pt>
                <c:pt idx="17">
                  <c:v>40354</c:v>
                </c:pt>
                <c:pt idx="18">
                  <c:v>40357</c:v>
                </c:pt>
                <c:pt idx="19">
                  <c:v>40358</c:v>
                </c:pt>
                <c:pt idx="20">
                  <c:v>40359</c:v>
                </c:pt>
                <c:pt idx="21">
                  <c:v>40360</c:v>
                </c:pt>
                <c:pt idx="22">
                  <c:v>40361</c:v>
                </c:pt>
                <c:pt idx="23">
                  <c:v>40364</c:v>
                </c:pt>
                <c:pt idx="24">
                  <c:v>40365</c:v>
                </c:pt>
                <c:pt idx="25">
                  <c:v>40366</c:v>
                </c:pt>
                <c:pt idx="26">
                  <c:v>40367</c:v>
                </c:pt>
                <c:pt idx="27">
                  <c:v>40368</c:v>
                </c:pt>
                <c:pt idx="28">
                  <c:v>40371</c:v>
                </c:pt>
                <c:pt idx="29">
                  <c:v>40372</c:v>
                </c:pt>
                <c:pt idx="30">
                  <c:v>40373</c:v>
                </c:pt>
                <c:pt idx="31">
                  <c:v>40374</c:v>
                </c:pt>
                <c:pt idx="32">
                  <c:v>40375</c:v>
                </c:pt>
                <c:pt idx="33">
                  <c:v>40378</c:v>
                </c:pt>
                <c:pt idx="34">
                  <c:v>40379</c:v>
                </c:pt>
                <c:pt idx="35">
                  <c:v>40380</c:v>
                </c:pt>
                <c:pt idx="36">
                  <c:v>40381</c:v>
                </c:pt>
                <c:pt idx="37">
                  <c:v>40382</c:v>
                </c:pt>
                <c:pt idx="38">
                  <c:v>40385</c:v>
                </c:pt>
                <c:pt idx="39">
                  <c:v>40386</c:v>
                </c:pt>
                <c:pt idx="40">
                  <c:v>40387</c:v>
                </c:pt>
                <c:pt idx="41">
                  <c:v>40388</c:v>
                </c:pt>
                <c:pt idx="42">
                  <c:v>40389</c:v>
                </c:pt>
                <c:pt idx="43">
                  <c:v>40393</c:v>
                </c:pt>
                <c:pt idx="44">
                  <c:v>40394</c:v>
                </c:pt>
                <c:pt idx="45">
                  <c:v>40395</c:v>
                </c:pt>
                <c:pt idx="46">
                  <c:v>40396</c:v>
                </c:pt>
                <c:pt idx="47">
                  <c:v>40399</c:v>
                </c:pt>
                <c:pt idx="48">
                  <c:v>40400</c:v>
                </c:pt>
                <c:pt idx="49">
                  <c:v>40401</c:v>
                </c:pt>
                <c:pt idx="50">
                  <c:v>40402</c:v>
                </c:pt>
                <c:pt idx="51">
                  <c:v>40403</c:v>
                </c:pt>
                <c:pt idx="52">
                  <c:v>40406</c:v>
                </c:pt>
                <c:pt idx="53">
                  <c:v>40407</c:v>
                </c:pt>
                <c:pt idx="54">
                  <c:v>40408</c:v>
                </c:pt>
                <c:pt idx="55">
                  <c:v>40409</c:v>
                </c:pt>
                <c:pt idx="56">
                  <c:v>40410</c:v>
                </c:pt>
                <c:pt idx="57">
                  <c:v>40413</c:v>
                </c:pt>
                <c:pt idx="58">
                  <c:v>40414</c:v>
                </c:pt>
                <c:pt idx="59">
                  <c:v>40415</c:v>
                </c:pt>
                <c:pt idx="60">
                  <c:v>40416</c:v>
                </c:pt>
                <c:pt idx="61">
                  <c:v>40417</c:v>
                </c:pt>
                <c:pt idx="62">
                  <c:v>40420</c:v>
                </c:pt>
                <c:pt idx="63">
                  <c:v>40421</c:v>
                </c:pt>
                <c:pt idx="64">
                  <c:v>40422</c:v>
                </c:pt>
                <c:pt idx="65">
                  <c:v>40423</c:v>
                </c:pt>
                <c:pt idx="66">
                  <c:v>40424</c:v>
                </c:pt>
                <c:pt idx="67">
                  <c:v>40427</c:v>
                </c:pt>
                <c:pt idx="68">
                  <c:v>40428</c:v>
                </c:pt>
                <c:pt idx="69">
                  <c:v>40429</c:v>
                </c:pt>
                <c:pt idx="70">
                  <c:v>40430</c:v>
                </c:pt>
                <c:pt idx="71">
                  <c:v>40431</c:v>
                </c:pt>
                <c:pt idx="72">
                  <c:v>40434</c:v>
                </c:pt>
                <c:pt idx="73">
                  <c:v>40435</c:v>
                </c:pt>
                <c:pt idx="74">
                  <c:v>40436</c:v>
                </c:pt>
                <c:pt idx="75">
                  <c:v>40437</c:v>
                </c:pt>
                <c:pt idx="76">
                  <c:v>40438</c:v>
                </c:pt>
                <c:pt idx="77">
                  <c:v>40441</c:v>
                </c:pt>
                <c:pt idx="78">
                  <c:v>40442</c:v>
                </c:pt>
                <c:pt idx="79">
                  <c:v>40443</c:v>
                </c:pt>
                <c:pt idx="80">
                  <c:v>40444</c:v>
                </c:pt>
                <c:pt idx="81">
                  <c:v>40445</c:v>
                </c:pt>
                <c:pt idx="82">
                  <c:v>40448</c:v>
                </c:pt>
                <c:pt idx="83">
                  <c:v>40449</c:v>
                </c:pt>
                <c:pt idx="84">
                  <c:v>40450</c:v>
                </c:pt>
                <c:pt idx="85">
                  <c:v>40451</c:v>
                </c:pt>
                <c:pt idx="86">
                  <c:v>40452</c:v>
                </c:pt>
                <c:pt idx="87">
                  <c:v>40456</c:v>
                </c:pt>
                <c:pt idx="88">
                  <c:v>40457</c:v>
                </c:pt>
                <c:pt idx="89">
                  <c:v>40458</c:v>
                </c:pt>
                <c:pt idx="90">
                  <c:v>40459</c:v>
                </c:pt>
                <c:pt idx="91">
                  <c:v>40462</c:v>
                </c:pt>
                <c:pt idx="92">
                  <c:v>40463</c:v>
                </c:pt>
                <c:pt idx="93">
                  <c:v>40464</c:v>
                </c:pt>
                <c:pt idx="94">
                  <c:v>40465</c:v>
                </c:pt>
                <c:pt idx="95">
                  <c:v>40466</c:v>
                </c:pt>
                <c:pt idx="96">
                  <c:v>40469</c:v>
                </c:pt>
                <c:pt idx="97">
                  <c:v>40470</c:v>
                </c:pt>
                <c:pt idx="98">
                  <c:v>40471</c:v>
                </c:pt>
                <c:pt idx="99">
                  <c:v>40472</c:v>
                </c:pt>
                <c:pt idx="100">
                  <c:v>40473</c:v>
                </c:pt>
                <c:pt idx="101">
                  <c:v>40476</c:v>
                </c:pt>
                <c:pt idx="102">
                  <c:v>40477</c:v>
                </c:pt>
                <c:pt idx="103">
                  <c:v>40478</c:v>
                </c:pt>
                <c:pt idx="104">
                  <c:v>40479</c:v>
                </c:pt>
                <c:pt idx="105">
                  <c:v>40480</c:v>
                </c:pt>
                <c:pt idx="106">
                  <c:v>40483</c:v>
                </c:pt>
                <c:pt idx="107">
                  <c:v>40484</c:v>
                </c:pt>
                <c:pt idx="108">
                  <c:v>40485</c:v>
                </c:pt>
                <c:pt idx="109">
                  <c:v>40486</c:v>
                </c:pt>
                <c:pt idx="110">
                  <c:v>40487</c:v>
                </c:pt>
                <c:pt idx="111">
                  <c:v>40490</c:v>
                </c:pt>
                <c:pt idx="112">
                  <c:v>40491</c:v>
                </c:pt>
                <c:pt idx="113">
                  <c:v>40492</c:v>
                </c:pt>
                <c:pt idx="114">
                  <c:v>40493</c:v>
                </c:pt>
                <c:pt idx="115">
                  <c:v>40494</c:v>
                </c:pt>
                <c:pt idx="116">
                  <c:v>40497</c:v>
                </c:pt>
                <c:pt idx="117">
                  <c:v>40498</c:v>
                </c:pt>
                <c:pt idx="118">
                  <c:v>40499</c:v>
                </c:pt>
                <c:pt idx="119">
                  <c:v>40500</c:v>
                </c:pt>
                <c:pt idx="120">
                  <c:v>40501</c:v>
                </c:pt>
                <c:pt idx="121">
                  <c:v>40504</c:v>
                </c:pt>
                <c:pt idx="122">
                  <c:v>40505</c:v>
                </c:pt>
                <c:pt idx="123">
                  <c:v>40506</c:v>
                </c:pt>
                <c:pt idx="124">
                  <c:v>40507</c:v>
                </c:pt>
                <c:pt idx="125">
                  <c:v>40508</c:v>
                </c:pt>
                <c:pt idx="126">
                  <c:v>40511</c:v>
                </c:pt>
                <c:pt idx="127">
                  <c:v>40512</c:v>
                </c:pt>
                <c:pt idx="128" formatCode="mmm\-yy">
                  <c:v>40513</c:v>
                </c:pt>
                <c:pt idx="129">
                  <c:v>40514</c:v>
                </c:pt>
                <c:pt idx="130">
                  <c:v>40515</c:v>
                </c:pt>
                <c:pt idx="131">
                  <c:v>40518</c:v>
                </c:pt>
                <c:pt idx="132">
                  <c:v>40519</c:v>
                </c:pt>
                <c:pt idx="133">
                  <c:v>40520</c:v>
                </c:pt>
                <c:pt idx="134">
                  <c:v>40521</c:v>
                </c:pt>
                <c:pt idx="135">
                  <c:v>40522</c:v>
                </c:pt>
                <c:pt idx="136">
                  <c:v>40525</c:v>
                </c:pt>
                <c:pt idx="137">
                  <c:v>40526</c:v>
                </c:pt>
                <c:pt idx="138">
                  <c:v>40527</c:v>
                </c:pt>
                <c:pt idx="139">
                  <c:v>40528</c:v>
                </c:pt>
                <c:pt idx="140">
                  <c:v>40529</c:v>
                </c:pt>
                <c:pt idx="141">
                  <c:v>40532</c:v>
                </c:pt>
                <c:pt idx="142">
                  <c:v>40533</c:v>
                </c:pt>
                <c:pt idx="143">
                  <c:v>40534</c:v>
                </c:pt>
                <c:pt idx="144">
                  <c:v>40535</c:v>
                </c:pt>
                <c:pt idx="145">
                  <c:v>40536</c:v>
                </c:pt>
                <c:pt idx="146">
                  <c:v>40541</c:v>
                </c:pt>
                <c:pt idx="147">
                  <c:v>40542</c:v>
                </c:pt>
                <c:pt idx="148">
                  <c:v>40543</c:v>
                </c:pt>
                <c:pt idx="149">
                  <c:v>40547</c:v>
                </c:pt>
                <c:pt idx="150">
                  <c:v>40548</c:v>
                </c:pt>
                <c:pt idx="151">
                  <c:v>40549</c:v>
                </c:pt>
                <c:pt idx="152">
                  <c:v>40550</c:v>
                </c:pt>
                <c:pt idx="153">
                  <c:v>40553</c:v>
                </c:pt>
                <c:pt idx="154">
                  <c:v>40554</c:v>
                </c:pt>
                <c:pt idx="155">
                  <c:v>40555</c:v>
                </c:pt>
                <c:pt idx="156">
                  <c:v>40556</c:v>
                </c:pt>
                <c:pt idx="157">
                  <c:v>40557</c:v>
                </c:pt>
                <c:pt idx="158">
                  <c:v>40560</c:v>
                </c:pt>
                <c:pt idx="159">
                  <c:v>40561</c:v>
                </c:pt>
                <c:pt idx="160">
                  <c:v>40562</c:v>
                </c:pt>
                <c:pt idx="161">
                  <c:v>40563</c:v>
                </c:pt>
                <c:pt idx="162">
                  <c:v>40564</c:v>
                </c:pt>
                <c:pt idx="163">
                  <c:v>40567</c:v>
                </c:pt>
                <c:pt idx="164">
                  <c:v>40568</c:v>
                </c:pt>
                <c:pt idx="165">
                  <c:v>40570</c:v>
                </c:pt>
                <c:pt idx="166">
                  <c:v>40571</c:v>
                </c:pt>
                <c:pt idx="167">
                  <c:v>40574</c:v>
                </c:pt>
                <c:pt idx="168">
                  <c:v>40575</c:v>
                </c:pt>
                <c:pt idx="169">
                  <c:v>40576</c:v>
                </c:pt>
                <c:pt idx="170">
                  <c:v>40577</c:v>
                </c:pt>
                <c:pt idx="171">
                  <c:v>40578</c:v>
                </c:pt>
                <c:pt idx="172">
                  <c:v>40581</c:v>
                </c:pt>
                <c:pt idx="173">
                  <c:v>40582</c:v>
                </c:pt>
                <c:pt idx="174">
                  <c:v>40583</c:v>
                </c:pt>
                <c:pt idx="175">
                  <c:v>40584</c:v>
                </c:pt>
                <c:pt idx="176">
                  <c:v>40585</c:v>
                </c:pt>
                <c:pt idx="177">
                  <c:v>40588</c:v>
                </c:pt>
                <c:pt idx="178">
                  <c:v>40589</c:v>
                </c:pt>
                <c:pt idx="179">
                  <c:v>40590</c:v>
                </c:pt>
                <c:pt idx="180">
                  <c:v>40591</c:v>
                </c:pt>
                <c:pt idx="181">
                  <c:v>40592</c:v>
                </c:pt>
                <c:pt idx="182">
                  <c:v>40595</c:v>
                </c:pt>
                <c:pt idx="183">
                  <c:v>40596</c:v>
                </c:pt>
                <c:pt idx="184">
                  <c:v>40597</c:v>
                </c:pt>
                <c:pt idx="185">
                  <c:v>40598</c:v>
                </c:pt>
                <c:pt idx="186">
                  <c:v>40599</c:v>
                </c:pt>
                <c:pt idx="187">
                  <c:v>40602</c:v>
                </c:pt>
                <c:pt idx="188">
                  <c:v>40603</c:v>
                </c:pt>
                <c:pt idx="189">
                  <c:v>40604</c:v>
                </c:pt>
                <c:pt idx="190">
                  <c:v>40605</c:v>
                </c:pt>
                <c:pt idx="191">
                  <c:v>40606</c:v>
                </c:pt>
                <c:pt idx="192">
                  <c:v>40609</c:v>
                </c:pt>
                <c:pt idx="193">
                  <c:v>40610</c:v>
                </c:pt>
                <c:pt idx="194">
                  <c:v>40611</c:v>
                </c:pt>
                <c:pt idx="195">
                  <c:v>40612</c:v>
                </c:pt>
                <c:pt idx="196">
                  <c:v>40613</c:v>
                </c:pt>
                <c:pt idx="197">
                  <c:v>40616</c:v>
                </c:pt>
                <c:pt idx="198">
                  <c:v>40617</c:v>
                </c:pt>
                <c:pt idx="199">
                  <c:v>40618</c:v>
                </c:pt>
                <c:pt idx="200">
                  <c:v>40619</c:v>
                </c:pt>
                <c:pt idx="201">
                  <c:v>40620</c:v>
                </c:pt>
                <c:pt idx="202">
                  <c:v>40623</c:v>
                </c:pt>
                <c:pt idx="203">
                  <c:v>40624</c:v>
                </c:pt>
                <c:pt idx="204">
                  <c:v>40625</c:v>
                </c:pt>
                <c:pt idx="205">
                  <c:v>40626</c:v>
                </c:pt>
                <c:pt idx="206">
                  <c:v>40627</c:v>
                </c:pt>
                <c:pt idx="207">
                  <c:v>40630</c:v>
                </c:pt>
                <c:pt idx="208">
                  <c:v>40631</c:v>
                </c:pt>
                <c:pt idx="209">
                  <c:v>40632</c:v>
                </c:pt>
                <c:pt idx="210">
                  <c:v>40633</c:v>
                </c:pt>
                <c:pt idx="211">
                  <c:v>40634</c:v>
                </c:pt>
                <c:pt idx="212">
                  <c:v>40637</c:v>
                </c:pt>
                <c:pt idx="213">
                  <c:v>40638</c:v>
                </c:pt>
                <c:pt idx="214">
                  <c:v>40639</c:v>
                </c:pt>
                <c:pt idx="215">
                  <c:v>40640</c:v>
                </c:pt>
                <c:pt idx="216">
                  <c:v>40641</c:v>
                </c:pt>
                <c:pt idx="217">
                  <c:v>40644</c:v>
                </c:pt>
                <c:pt idx="218">
                  <c:v>40645</c:v>
                </c:pt>
                <c:pt idx="219">
                  <c:v>40646</c:v>
                </c:pt>
                <c:pt idx="220">
                  <c:v>40647</c:v>
                </c:pt>
                <c:pt idx="221">
                  <c:v>40648</c:v>
                </c:pt>
                <c:pt idx="222">
                  <c:v>40651</c:v>
                </c:pt>
                <c:pt idx="223">
                  <c:v>40652</c:v>
                </c:pt>
                <c:pt idx="224">
                  <c:v>40653</c:v>
                </c:pt>
                <c:pt idx="225">
                  <c:v>40654</c:v>
                </c:pt>
                <c:pt idx="226">
                  <c:v>40660</c:v>
                </c:pt>
                <c:pt idx="227">
                  <c:v>40661</c:v>
                </c:pt>
                <c:pt idx="228">
                  <c:v>40662</c:v>
                </c:pt>
                <c:pt idx="229">
                  <c:v>40665</c:v>
                </c:pt>
                <c:pt idx="230">
                  <c:v>40666</c:v>
                </c:pt>
                <c:pt idx="231">
                  <c:v>40667</c:v>
                </c:pt>
                <c:pt idx="232">
                  <c:v>40668</c:v>
                </c:pt>
                <c:pt idx="233">
                  <c:v>40669</c:v>
                </c:pt>
                <c:pt idx="234">
                  <c:v>40672</c:v>
                </c:pt>
                <c:pt idx="235">
                  <c:v>40673</c:v>
                </c:pt>
                <c:pt idx="236">
                  <c:v>40674</c:v>
                </c:pt>
                <c:pt idx="237">
                  <c:v>40675</c:v>
                </c:pt>
                <c:pt idx="238">
                  <c:v>40676</c:v>
                </c:pt>
                <c:pt idx="239">
                  <c:v>40679</c:v>
                </c:pt>
                <c:pt idx="240">
                  <c:v>40680</c:v>
                </c:pt>
                <c:pt idx="241">
                  <c:v>40681</c:v>
                </c:pt>
                <c:pt idx="242">
                  <c:v>40682</c:v>
                </c:pt>
                <c:pt idx="243">
                  <c:v>40683</c:v>
                </c:pt>
                <c:pt idx="244">
                  <c:v>40686</c:v>
                </c:pt>
                <c:pt idx="245">
                  <c:v>40687</c:v>
                </c:pt>
                <c:pt idx="246">
                  <c:v>40688</c:v>
                </c:pt>
                <c:pt idx="247">
                  <c:v>40689</c:v>
                </c:pt>
                <c:pt idx="248">
                  <c:v>40690</c:v>
                </c:pt>
                <c:pt idx="249">
                  <c:v>40693</c:v>
                </c:pt>
                <c:pt idx="250">
                  <c:v>40694</c:v>
                </c:pt>
                <c:pt idx="251">
                  <c:v>40695</c:v>
                </c:pt>
                <c:pt idx="252">
                  <c:v>40696</c:v>
                </c:pt>
              </c:numCache>
            </c:numRef>
          </c:cat>
          <c:val>
            <c:numRef>
              <c:f>Index!$F$869:$F$1231</c:f>
              <c:numCache>
                <c:formatCode>0.0</c:formatCode>
                <c:ptCount val="363"/>
                <c:pt idx="0">
                  <c:v>100</c:v>
                </c:pt>
                <c:pt idx="1">
                  <c:v>99.590043923865323</c:v>
                </c:pt>
                <c:pt idx="2">
                  <c:v>101.02489019033668</c:v>
                </c:pt>
                <c:pt idx="3">
                  <c:v>101.47877013177059</c:v>
                </c:pt>
                <c:pt idx="4">
                  <c:v>100.1756954612006</c:v>
                </c:pt>
                <c:pt idx="5">
                  <c:v>100.21961932650072</c:v>
                </c:pt>
                <c:pt idx="6">
                  <c:v>100.87847730600173</c:v>
                </c:pt>
                <c:pt idx="7">
                  <c:v>101.77159590043928</c:v>
                </c:pt>
                <c:pt idx="8">
                  <c:v>102.09370424597392</c:v>
                </c:pt>
                <c:pt idx="9">
                  <c:v>102.65007320644141</c:v>
                </c:pt>
                <c:pt idx="10">
                  <c:v>102.65007320644141</c:v>
                </c:pt>
                <c:pt idx="11">
                  <c:v>102.63543191800794</c:v>
                </c:pt>
                <c:pt idx="12">
                  <c:v>102.60614934114255</c:v>
                </c:pt>
                <c:pt idx="13">
                  <c:v>103.76281112737918</c:v>
                </c:pt>
                <c:pt idx="14">
                  <c:v>104.33382137628044</c:v>
                </c:pt>
                <c:pt idx="15">
                  <c:v>103.86530014641214</c:v>
                </c:pt>
                <c:pt idx="16">
                  <c:v>103.68960468521331</c:v>
                </c:pt>
                <c:pt idx="17">
                  <c:v>102.4743777452416</c:v>
                </c:pt>
                <c:pt idx="18">
                  <c:v>103.4699853587115</c:v>
                </c:pt>
                <c:pt idx="19">
                  <c:v>103.22108345534456</c:v>
                </c:pt>
                <c:pt idx="20">
                  <c:v>102.18155197657345</c:v>
                </c:pt>
                <c:pt idx="21">
                  <c:v>100.24890190336752</c:v>
                </c:pt>
                <c:pt idx="22">
                  <c:v>98.989751098096562</c:v>
                </c:pt>
                <c:pt idx="23">
                  <c:v>98.623718887262001</c:v>
                </c:pt>
                <c:pt idx="24">
                  <c:v>98.286969253294302</c:v>
                </c:pt>
                <c:pt idx="25">
                  <c:v>98.667642752562159</c:v>
                </c:pt>
                <c:pt idx="26">
                  <c:v>100.92240117130308</c:v>
                </c:pt>
                <c:pt idx="27">
                  <c:v>101.24450951683752</c:v>
                </c:pt>
                <c:pt idx="28">
                  <c:v>101.46412884333876</c:v>
                </c:pt>
                <c:pt idx="29">
                  <c:v>101.44948755490478</c:v>
                </c:pt>
                <c:pt idx="30">
                  <c:v>101.5666178623719</c:v>
                </c:pt>
                <c:pt idx="31">
                  <c:v>101.17130307467048</c:v>
                </c:pt>
                <c:pt idx="32">
                  <c:v>99.341142020497799</c:v>
                </c:pt>
                <c:pt idx="33">
                  <c:v>98.550512445095166</c:v>
                </c:pt>
                <c:pt idx="34">
                  <c:v>98.975109809663252</c:v>
                </c:pt>
                <c:pt idx="35">
                  <c:v>100.21961932650072</c:v>
                </c:pt>
                <c:pt idx="36">
                  <c:v>100.54172767203522</c:v>
                </c:pt>
                <c:pt idx="37">
                  <c:v>101.40556368960551</c:v>
                </c:pt>
                <c:pt idx="38">
                  <c:v>101.55197657393848</c:v>
                </c:pt>
                <c:pt idx="39">
                  <c:v>101.49341142020508</c:v>
                </c:pt>
                <c:pt idx="40">
                  <c:v>100.7467057101025</c:v>
                </c:pt>
                <c:pt idx="41">
                  <c:v>100.9809663250366</c:v>
                </c:pt>
                <c:pt idx="42">
                  <c:v>100.70278184480215</c:v>
                </c:pt>
                <c:pt idx="43">
                  <c:v>101.11273792093692</c:v>
                </c:pt>
                <c:pt idx="44">
                  <c:v>100.9809663250366</c:v>
                </c:pt>
                <c:pt idx="45">
                  <c:v>101.87408491947288</c:v>
                </c:pt>
                <c:pt idx="46">
                  <c:v>101.72767203513908</c:v>
                </c:pt>
                <c:pt idx="47">
                  <c:v>101.20058565153742</c:v>
                </c:pt>
                <c:pt idx="48">
                  <c:v>101.47877013177059</c:v>
                </c:pt>
                <c:pt idx="49">
                  <c:v>101.20058565153742</c:v>
                </c:pt>
                <c:pt idx="50">
                  <c:v>101.94729136164059</c:v>
                </c:pt>
                <c:pt idx="51">
                  <c:v>102.60614934114255</c:v>
                </c:pt>
                <c:pt idx="52">
                  <c:v>102.18155197657345</c:v>
                </c:pt>
                <c:pt idx="53">
                  <c:v>102.65007320644141</c:v>
                </c:pt>
                <c:pt idx="54">
                  <c:v>102.796486090776</c:v>
                </c:pt>
                <c:pt idx="55">
                  <c:v>102.59150805270858</c:v>
                </c:pt>
                <c:pt idx="56">
                  <c:v>101.81551976573942</c:v>
                </c:pt>
                <c:pt idx="57">
                  <c:v>102.57686676427532</c:v>
                </c:pt>
                <c:pt idx="58">
                  <c:v>103.01610541727672</c:v>
                </c:pt>
                <c:pt idx="59">
                  <c:v>102.35724743777448</c:v>
                </c:pt>
                <c:pt idx="60">
                  <c:v>102.28404099560782</c:v>
                </c:pt>
                <c:pt idx="61">
                  <c:v>102.09370424597392</c:v>
                </c:pt>
                <c:pt idx="62">
                  <c:v>103.27964860907782</c:v>
                </c:pt>
                <c:pt idx="63">
                  <c:v>103.26500732064395</c:v>
                </c:pt>
                <c:pt idx="64">
                  <c:v>103.6603221083455</c:v>
                </c:pt>
                <c:pt idx="65">
                  <c:v>103.7774524158126</c:v>
                </c:pt>
                <c:pt idx="66">
                  <c:v>103.63103953147868</c:v>
                </c:pt>
                <c:pt idx="67">
                  <c:v>104.05563689604614</c:v>
                </c:pt>
                <c:pt idx="68">
                  <c:v>104.45095168374866</c:v>
                </c:pt>
                <c:pt idx="69">
                  <c:v>105.19765739385058</c:v>
                </c:pt>
                <c:pt idx="70">
                  <c:v>106.2225475841874</c:v>
                </c:pt>
                <c:pt idx="71">
                  <c:v>106.58857979502145</c:v>
                </c:pt>
                <c:pt idx="72">
                  <c:v>106.38360175695374</c:v>
                </c:pt>
                <c:pt idx="73">
                  <c:v>106.14934114201964</c:v>
                </c:pt>
                <c:pt idx="74">
                  <c:v>105.66617862371888</c:v>
                </c:pt>
                <c:pt idx="75">
                  <c:v>105.30014641288342</c:v>
                </c:pt>
                <c:pt idx="76">
                  <c:v>105.34407027818438</c:v>
                </c:pt>
                <c:pt idx="77">
                  <c:v>105.72474377745228</c:v>
                </c:pt>
                <c:pt idx="78">
                  <c:v>105.75402635431922</c:v>
                </c:pt>
                <c:pt idx="79">
                  <c:v>105.28550512445024</c:v>
                </c:pt>
                <c:pt idx="80">
                  <c:v>104.52415812591512</c:v>
                </c:pt>
                <c:pt idx="81">
                  <c:v>104.3484626647145</c:v>
                </c:pt>
                <c:pt idx="82">
                  <c:v>104.15812591508048</c:v>
                </c:pt>
                <c:pt idx="83">
                  <c:v>104.36310395314835</c:v>
                </c:pt>
                <c:pt idx="84">
                  <c:v>104.30453879941425</c:v>
                </c:pt>
                <c:pt idx="85">
                  <c:v>104.26061493411466</c:v>
                </c:pt>
                <c:pt idx="86">
                  <c:v>103.6603221083455</c:v>
                </c:pt>
                <c:pt idx="87">
                  <c:v>102.56222547584269</c:v>
                </c:pt>
                <c:pt idx="88">
                  <c:v>102.73792093704296</c:v>
                </c:pt>
                <c:pt idx="89">
                  <c:v>103.4260614934114</c:v>
                </c:pt>
                <c:pt idx="90">
                  <c:v>103.22108345534456</c:v>
                </c:pt>
                <c:pt idx="91">
                  <c:v>103.3674963396779</c:v>
                </c:pt>
                <c:pt idx="92">
                  <c:v>103.33821376281112</c:v>
                </c:pt>
                <c:pt idx="93">
                  <c:v>103.38213762811128</c:v>
                </c:pt>
                <c:pt idx="94">
                  <c:v>103.52855051244399</c:v>
                </c:pt>
                <c:pt idx="95">
                  <c:v>103.3674963396779</c:v>
                </c:pt>
                <c:pt idx="96">
                  <c:v>103.85065885797904</c:v>
                </c:pt>
                <c:pt idx="97">
                  <c:v>103.79209370424645</c:v>
                </c:pt>
                <c:pt idx="98">
                  <c:v>103.68960468521331</c:v>
                </c:pt>
                <c:pt idx="99">
                  <c:v>103.38213762811128</c:v>
                </c:pt>
                <c:pt idx="100">
                  <c:v>103.1332357247438</c:v>
                </c:pt>
                <c:pt idx="101">
                  <c:v>103.63103953147868</c:v>
                </c:pt>
                <c:pt idx="102">
                  <c:v>103.95314787701318</c:v>
                </c:pt>
                <c:pt idx="103">
                  <c:v>103.1771595900439</c:v>
                </c:pt>
                <c:pt idx="104">
                  <c:v>103.3674963396779</c:v>
                </c:pt>
                <c:pt idx="105">
                  <c:v>102.91361639824387</c:v>
                </c:pt>
                <c:pt idx="106">
                  <c:v>103.4553440702782</c:v>
                </c:pt>
                <c:pt idx="107">
                  <c:v>104.8755490483162</c:v>
                </c:pt>
                <c:pt idx="108">
                  <c:v>104.1727672035129</c:v>
                </c:pt>
                <c:pt idx="109">
                  <c:v>104.18740849194732</c:v>
                </c:pt>
                <c:pt idx="110">
                  <c:v>104.69985358711592</c:v>
                </c:pt>
                <c:pt idx="111">
                  <c:v>106.31039531478714</c:v>
                </c:pt>
                <c:pt idx="112">
                  <c:v>106.77891654465544</c:v>
                </c:pt>
                <c:pt idx="113">
                  <c:v>106.79355783308874</c:v>
                </c:pt>
                <c:pt idx="114">
                  <c:v>106.66178623718814</c:v>
                </c:pt>
                <c:pt idx="115">
                  <c:v>106.82284040995565</c:v>
                </c:pt>
                <c:pt idx="116">
                  <c:v>105.44655929721911</c:v>
                </c:pt>
                <c:pt idx="117">
                  <c:v>106.04685212298604</c:v>
                </c:pt>
                <c:pt idx="118">
                  <c:v>105.84187408491952</c:v>
                </c:pt>
                <c:pt idx="119">
                  <c:v>106.0614934114202</c:v>
                </c:pt>
                <c:pt idx="120">
                  <c:v>105.88579795021904</c:v>
                </c:pt>
                <c:pt idx="121">
                  <c:v>105.6515373352849</c:v>
                </c:pt>
                <c:pt idx="122">
                  <c:v>106.25183016105385</c:v>
                </c:pt>
                <c:pt idx="123">
                  <c:v>106.93997071742254</c:v>
                </c:pt>
                <c:pt idx="124">
                  <c:v>107.52562225475828</c:v>
                </c:pt>
                <c:pt idx="125">
                  <c:v>107.0131771595892</c:v>
                </c:pt>
                <c:pt idx="126">
                  <c:v>106.64714494875552</c:v>
                </c:pt>
                <c:pt idx="127">
                  <c:v>107.58418740849145</c:v>
                </c:pt>
                <c:pt idx="128">
                  <c:v>107.71595900439296</c:v>
                </c:pt>
                <c:pt idx="129">
                  <c:v>107.67203513909105</c:v>
                </c:pt>
                <c:pt idx="130">
                  <c:v>108.19912152269345</c:v>
                </c:pt>
                <c:pt idx="131">
                  <c:v>108.2869692532943</c:v>
                </c:pt>
                <c:pt idx="132">
                  <c:v>108.7262079062957</c:v>
                </c:pt>
                <c:pt idx="133">
                  <c:v>108.40409956076142</c:v>
                </c:pt>
                <c:pt idx="134">
                  <c:v>108.52122986822896</c:v>
                </c:pt>
                <c:pt idx="135">
                  <c:v>108.84333821376204</c:v>
                </c:pt>
                <c:pt idx="136">
                  <c:v>109.29721815519792</c:v>
                </c:pt>
                <c:pt idx="137">
                  <c:v>108.7994143484627</c:v>
                </c:pt>
                <c:pt idx="138">
                  <c:v>109.19472913616345</c:v>
                </c:pt>
                <c:pt idx="139">
                  <c:v>109.29721815519792</c:v>
                </c:pt>
                <c:pt idx="140">
                  <c:v>109.16544655929718</c:v>
                </c:pt>
                <c:pt idx="141">
                  <c:v>109.98535871156574</c:v>
                </c:pt>
                <c:pt idx="142">
                  <c:v>110.79062957540326</c:v>
                </c:pt>
                <c:pt idx="143">
                  <c:v>111.17130307467048</c:v>
                </c:pt>
                <c:pt idx="144">
                  <c:v>111.81551976573942</c:v>
                </c:pt>
                <c:pt idx="145">
                  <c:v>111.94729136164059</c:v>
                </c:pt>
                <c:pt idx="146">
                  <c:v>112.72327964860912</c:v>
                </c:pt>
                <c:pt idx="147">
                  <c:v>112.5036603221083</c:v>
                </c:pt>
                <c:pt idx="148">
                  <c:v>111.96193265007322</c:v>
                </c:pt>
                <c:pt idx="149">
                  <c:v>110.7467057101025</c:v>
                </c:pt>
                <c:pt idx="150">
                  <c:v>110.4831625183016</c:v>
                </c:pt>
                <c:pt idx="151">
                  <c:v>111.0541727672035</c:v>
                </c:pt>
                <c:pt idx="152">
                  <c:v>111.97657393850658</c:v>
                </c:pt>
                <c:pt idx="153">
                  <c:v>112.97218155197658</c:v>
                </c:pt>
                <c:pt idx="154">
                  <c:v>111.376281112737</c:v>
                </c:pt>
                <c:pt idx="155">
                  <c:v>110.99560761346945</c:v>
                </c:pt>
                <c:pt idx="156">
                  <c:v>111.1273792093704</c:v>
                </c:pt>
                <c:pt idx="157">
                  <c:v>109.29721815519792</c:v>
                </c:pt>
                <c:pt idx="158">
                  <c:v>108.43338213762721</c:v>
                </c:pt>
                <c:pt idx="159">
                  <c:v>109.28257686676341</c:v>
                </c:pt>
                <c:pt idx="160">
                  <c:v>109.25329428989838</c:v>
                </c:pt>
                <c:pt idx="161">
                  <c:v>108.43338213762721</c:v>
                </c:pt>
                <c:pt idx="162">
                  <c:v>106.96925329429079</c:v>
                </c:pt>
                <c:pt idx="163">
                  <c:v>106.42752562225482</c:v>
                </c:pt>
                <c:pt idx="164">
                  <c:v>106.74963396778922</c:v>
                </c:pt>
                <c:pt idx="165">
                  <c:v>106.4421669106881</c:v>
                </c:pt>
                <c:pt idx="166">
                  <c:v>105.71010248901977</c:v>
                </c:pt>
                <c:pt idx="167">
                  <c:v>106.79355783308874</c:v>
                </c:pt>
                <c:pt idx="168">
                  <c:v>107.04245973645604</c:v>
                </c:pt>
                <c:pt idx="169">
                  <c:v>107.0131771595892</c:v>
                </c:pt>
                <c:pt idx="170">
                  <c:v>107.24743777452385</c:v>
                </c:pt>
                <c:pt idx="171">
                  <c:v>109.41434846266468</c:v>
                </c:pt>
                <c:pt idx="172">
                  <c:v>109.03367496339682</c:v>
                </c:pt>
                <c:pt idx="173">
                  <c:v>109.10688140556314</c:v>
                </c:pt>
                <c:pt idx="174">
                  <c:v>108.7554904831625</c:v>
                </c:pt>
                <c:pt idx="175">
                  <c:v>107.6427525622249</c:v>
                </c:pt>
                <c:pt idx="176">
                  <c:v>107.71595900439296</c:v>
                </c:pt>
                <c:pt idx="177">
                  <c:v>108.62371888726121</c:v>
                </c:pt>
                <c:pt idx="178">
                  <c:v>108.84333821376204</c:v>
                </c:pt>
                <c:pt idx="179">
                  <c:v>108.19912152269345</c:v>
                </c:pt>
                <c:pt idx="180">
                  <c:v>108.18448023426058</c:v>
                </c:pt>
                <c:pt idx="181">
                  <c:v>108.9604685212298</c:v>
                </c:pt>
                <c:pt idx="182">
                  <c:v>108.31625183016108</c:v>
                </c:pt>
                <c:pt idx="183">
                  <c:v>108.1112737920937</c:v>
                </c:pt>
                <c:pt idx="184">
                  <c:v>107.11566617862324</c:v>
                </c:pt>
                <c:pt idx="185">
                  <c:v>107.0717423133225</c:v>
                </c:pt>
                <c:pt idx="186">
                  <c:v>107.32064421669044</c:v>
                </c:pt>
                <c:pt idx="187">
                  <c:v>108.16983894582718</c:v>
                </c:pt>
                <c:pt idx="188">
                  <c:v>107.70131771595898</c:v>
                </c:pt>
                <c:pt idx="189">
                  <c:v>107.45241581259049</c:v>
                </c:pt>
                <c:pt idx="190">
                  <c:v>107.27672035139088</c:v>
                </c:pt>
                <c:pt idx="191">
                  <c:v>106.36896046852118</c:v>
                </c:pt>
                <c:pt idx="192">
                  <c:v>106.10541727671942</c:v>
                </c:pt>
                <c:pt idx="193">
                  <c:v>105.94436310395322</c:v>
                </c:pt>
                <c:pt idx="194">
                  <c:v>106.13469985358708</c:v>
                </c:pt>
                <c:pt idx="195">
                  <c:v>106.09077598828688</c:v>
                </c:pt>
                <c:pt idx="196">
                  <c:v>106.25183016105385</c:v>
                </c:pt>
                <c:pt idx="197">
                  <c:v>105.94436310395322</c:v>
                </c:pt>
                <c:pt idx="198">
                  <c:v>104.78770131771545</c:v>
                </c:pt>
                <c:pt idx="199">
                  <c:v>103.86530014641214</c:v>
                </c:pt>
                <c:pt idx="200">
                  <c:v>102.97218155197648</c:v>
                </c:pt>
                <c:pt idx="201">
                  <c:v>103.38213762811128</c:v>
                </c:pt>
                <c:pt idx="202">
                  <c:v>103.48462664714611</c:v>
                </c:pt>
                <c:pt idx="203">
                  <c:v>103.601756954612</c:v>
                </c:pt>
                <c:pt idx="204">
                  <c:v>104.31918008784812</c:v>
                </c:pt>
                <c:pt idx="205">
                  <c:v>105.28550512445024</c:v>
                </c:pt>
                <c:pt idx="206">
                  <c:v>105.46120058565162</c:v>
                </c:pt>
                <c:pt idx="207">
                  <c:v>106.85212298682278</c:v>
                </c:pt>
                <c:pt idx="208">
                  <c:v>106.53001464128896</c:v>
                </c:pt>
                <c:pt idx="209">
                  <c:v>107.393850658858</c:v>
                </c:pt>
                <c:pt idx="210">
                  <c:v>107.0131771595892</c:v>
                </c:pt>
                <c:pt idx="211">
                  <c:v>106.88140556368904</c:v>
                </c:pt>
                <c:pt idx="212">
                  <c:v>106.8374816983895</c:v>
                </c:pt>
                <c:pt idx="213">
                  <c:v>106.47144948755488</c:v>
                </c:pt>
                <c:pt idx="214">
                  <c:v>106.28111273792088</c:v>
                </c:pt>
                <c:pt idx="215">
                  <c:v>107.1010248901903</c:v>
                </c:pt>
                <c:pt idx="216">
                  <c:v>107.0717423133225</c:v>
                </c:pt>
                <c:pt idx="217">
                  <c:v>107.0131771595892</c:v>
                </c:pt>
                <c:pt idx="218">
                  <c:v>106.10541727671942</c:v>
                </c:pt>
                <c:pt idx="219">
                  <c:v>105.94436310395322</c:v>
                </c:pt>
                <c:pt idx="220">
                  <c:v>106.32503660322044</c:v>
                </c:pt>
                <c:pt idx="221">
                  <c:v>106.4860907759883</c:v>
                </c:pt>
                <c:pt idx="222">
                  <c:v>107.61346998535936</c:v>
                </c:pt>
                <c:pt idx="223">
                  <c:v>107.71595900439296</c:v>
                </c:pt>
                <c:pt idx="224">
                  <c:v>107.65739385065814</c:v>
                </c:pt>
                <c:pt idx="225">
                  <c:v>107.89165446559377</c:v>
                </c:pt>
                <c:pt idx="226">
                  <c:v>108.03806734992678</c:v>
                </c:pt>
                <c:pt idx="227">
                  <c:v>107.75988286969248</c:v>
                </c:pt>
                <c:pt idx="228">
                  <c:v>107.52562225475828</c:v>
                </c:pt>
                <c:pt idx="229">
                  <c:v>108.27232796486088</c:v>
                </c:pt>
                <c:pt idx="230">
                  <c:v>107.75988286969248</c:v>
                </c:pt>
                <c:pt idx="231">
                  <c:v>107.0571010248902</c:v>
                </c:pt>
                <c:pt idx="232">
                  <c:v>105.75402635431922</c:v>
                </c:pt>
                <c:pt idx="233">
                  <c:v>107.58418740849145</c:v>
                </c:pt>
                <c:pt idx="234">
                  <c:v>109.60468521229868</c:v>
                </c:pt>
                <c:pt idx="235">
                  <c:v>110.1464128843338</c:v>
                </c:pt>
                <c:pt idx="236">
                  <c:v>110.46852122986876</c:v>
                </c:pt>
                <c:pt idx="237">
                  <c:v>109.48755490483182</c:v>
                </c:pt>
                <c:pt idx="238">
                  <c:v>109.73645680819908</c:v>
                </c:pt>
                <c:pt idx="239">
                  <c:v>109.6193265007321</c:v>
                </c:pt>
                <c:pt idx="240">
                  <c:v>109.48755490483182</c:v>
                </c:pt>
                <c:pt idx="241">
                  <c:v>109.12152269399712</c:v>
                </c:pt>
                <c:pt idx="242">
                  <c:v>109.25329428989838</c:v>
                </c:pt>
                <c:pt idx="243">
                  <c:v>108.98975109809658</c:v>
                </c:pt>
                <c:pt idx="244">
                  <c:v>109.88286969253288</c:v>
                </c:pt>
                <c:pt idx="245">
                  <c:v>109.7657393850659</c:v>
                </c:pt>
                <c:pt idx="246">
                  <c:v>109.1361639824305</c:v>
                </c:pt>
                <c:pt idx="247">
                  <c:v>109.50219619326492</c:v>
                </c:pt>
                <c:pt idx="248">
                  <c:v>109.82430453879884</c:v>
                </c:pt>
                <c:pt idx="249">
                  <c:v>109.64860907759878</c:v>
                </c:pt>
                <c:pt idx="250">
                  <c:v>109.03367496339682</c:v>
                </c:pt>
                <c:pt idx="251">
                  <c:v>108.98975109809658</c:v>
                </c:pt>
                <c:pt idx="252">
                  <c:v>108.2576866764275</c:v>
                </c:pt>
                <c:pt idx="253">
                  <c:v>107.89165446559377</c:v>
                </c:pt>
                <c:pt idx="254">
                  <c:v>107.37920937042374</c:v>
                </c:pt>
                <c:pt idx="255">
                  <c:v>107.0278184480234</c:v>
                </c:pt>
                <c:pt idx="256">
                  <c:v>106.4860907759883</c:v>
                </c:pt>
                <c:pt idx="257">
                  <c:v>105.98828696925332</c:v>
                </c:pt>
                <c:pt idx="258">
                  <c:v>107.04245973645604</c:v>
                </c:pt>
                <c:pt idx="259">
                  <c:v>107.89165446559377</c:v>
                </c:pt>
                <c:pt idx="260">
                  <c:v>108.74084919472908</c:v>
                </c:pt>
                <c:pt idx="261">
                  <c:v>109.18008784772958</c:v>
                </c:pt>
                <c:pt idx="262">
                  <c:v>108.93118594436388</c:v>
                </c:pt>
                <c:pt idx="263">
                  <c:v>108.47730600292805</c:v>
                </c:pt>
                <c:pt idx="264">
                  <c:v>107.80380673499258</c:v>
                </c:pt>
                <c:pt idx="265">
                  <c:v>107.7745241581259</c:v>
                </c:pt>
                <c:pt idx="266">
                  <c:v>108.03806734992678</c:v>
                </c:pt>
                <c:pt idx="267">
                  <c:v>108.2869692532943</c:v>
                </c:pt>
                <c:pt idx="268">
                  <c:v>107.99414348462741</c:v>
                </c:pt>
                <c:pt idx="269">
                  <c:v>107.17423133235638</c:v>
                </c:pt>
                <c:pt idx="270">
                  <c:v>107.61346998535936</c:v>
                </c:pt>
                <c:pt idx="271">
                  <c:v>108.41874084919468</c:v>
                </c:pt>
                <c:pt idx="272">
                  <c:v>108.09663250366015</c:v>
                </c:pt>
                <c:pt idx="273">
                  <c:v>108.12591508052708</c:v>
                </c:pt>
                <c:pt idx="274">
                  <c:v>107.99414348462741</c:v>
                </c:pt>
                <c:pt idx="275">
                  <c:v>108.65300146412878</c:v>
                </c:pt>
                <c:pt idx="276">
                  <c:v>109.7657393850659</c:v>
                </c:pt>
                <c:pt idx="277">
                  <c:v>110</c:v>
                </c:pt>
                <c:pt idx="278">
                  <c:v>110.52708638360124</c:v>
                </c:pt>
                <c:pt idx="279">
                  <c:v>111.22986822840365</c:v>
                </c:pt>
                <c:pt idx="280">
                  <c:v>111.24450951683752</c:v>
                </c:pt>
                <c:pt idx="281">
                  <c:v>110.6588579795019</c:v>
                </c:pt>
                <c:pt idx="282">
                  <c:v>110.58565153733528</c:v>
                </c:pt>
                <c:pt idx="283">
                  <c:v>110.30746705710098</c:v>
                </c:pt>
                <c:pt idx="284">
                  <c:v>110.38067349926845</c:v>
                </c:pt>
                <c:pt idx="285">
                  <c:v>110.89311859443615</c:v>
                </c:pt>
                <c:pt idx="286">
                  <c:v>110.21961932650072</c:v>
                </c:pt>
                <c:pt idx="287">
                  <c:v>110.21961932650072</c:v>
                </c:pt>
                <c:pt idx="288">
                  <c:v>110.24890190336752</c:v>
                </c:pt>
                <c:pt idx="289">
                  <c:v>110.32210834553352</c:v>
                </c:pt>
                <c:pt idx="290">
                  <c:v>111.40556368960551</c:v>
                </c:pt>
                <c:pt idx="291">
                  <c:v>112.66471449487562</c:v>
                </c:pt>
                <c:pt idx="292">
                  <c:v>112.19619326500818</c:v>
                </c:pt>
                <c:pt idx="293">
                  <c:v>112.24011713030752</c:v>
                </c:pt>
                <c:pt idx="294">
                  <c:v>110.6734992679356</c:v>
                </c:pt>
                <c:pt idx="295">
                  <c:v>109.3411420204978</c:v>
                </c:pt>
                <c:pt idx="296">
                  <c:v>108.6383601756949</c:v>
                </c:pt>
                <c:pt idx="297">
                  <c:v>105.25622254758385</c:v>
                </c:pt>
                <c:pt idx="298">
                  <c:v>104.68521229868215</c:v>
                </c:pt>
                <c:pt idx="299">
                  <c:v>105.66617862371888</c:v>
                </c:pt>
                <c:pt idx="300">
                  <c:v>105.71010248901977</c:v>
                </c:pt>
                <c:pt idx="301">
                  <c:v>106.10541727671942</c:v>
                </c:pt>
                <c:pt idx="302">
                  <c:v>106.7642752562226</c:v>
                </c:pt>
                <c:pt idx="303">
                  <c:v>106.4421669106881</c:v>
                </c:pt>
                <c:pt idx="304">
                  <c:v>106.63250366032256</c:v>
                </c:pt>
                <c:pt idx="305">
                  <c:v>106.72035139092225</c:v>
                </c:pt>
                <c:pt idx="306">
                  <c:v>105.8711566617862</c:v>
                </c:pt>
                <c:pt idx="307">
                  <c:v>105.90043923865298</c:v>
                </c:pt>
                <c:pt idx="308">
                  <c:v>106.53001464128896</c:v>
                </c:pt>
                <c:pt idx="309">
                  <c:v>106.54465592972259</c:v>
                </c:pt>
                <c:pt idx="310">
                  <c:v>106.0761346998536</c:v>
                </c:pt>
                <c:pt idx="311">
                  <c:v>106.4421669106881</c:v>
                </c:pt>
                <c:pt idx="312">
                  <c:v>106.98389458272328</c:v>
                </c:pt>
                <c:pt idx="313">
                  <c:v>107.56954612005848</c:v>
                </c:pt>
                <c:pt idx="314">
                  <c:v>108.46266471449478</c:v>
                </c:pt>
                <c:pt idx="315">
                  <c:v>109.0629575402635</c:v>
                </c:pt>
                <c:pt idx="316">
                  <c:v>109.9560761346989</c:v>
                </c:pt>
                <c:pt idx="317">
                  <c:v>109.575402635431</c:v>
                </c:pt>
                <c:pt idx="318">
                  <c:v>109.54612005856522</c:v>
                </c:pt>
                <c:pt idx="319">
                  <c:v>110.30746705710098</c:v>
                </c:pt>
                <c:pt idx="320">
                  <c:v>110.29282576866792</c:v>
                </c:pt>
                <c:pt idx="321">
                  <c:v>111.7862371888726</c:v>
                </c:pt>
                <c:pt idx="322">
                  <c:v>111.81551976573942</c:v>
                </c:pt>
                <c:pt idx="323">
                  <c:v>110.9077598828697</c:v>
                </c:pt>
                <c:pt idx="324">
                  <c:v>109.7218155197657</c:v>
                </c:pt>
                <c:pt idx="325">
                  <c:v>109.01903367496342</c:v>
                </c:pt>
                <c:pt idx="326">
                  <c:v>109.29721815519792</c:v>
                </c:pt>
                <c:pt idx="327">
                  <c:v>109.60468521229868</c:v>
                </c:pt>
                <c:pt idx="328">
                  <c:v>109.60468521229868</c:v>
                </c:pt>
                <c:pt idx="329">
                  <c:v>109.83894582723278</c:v>
                </c:pt>
                <c:pt idx="330">
                  <c:v>108.2430453879941</c:v>
                </c:pt>
                <c:pt idx="331">
                  <c:v>105.91508052708625</c:v>
                </c:pt>
                <c:pt idx="332">
                  <c:v>105.72474377745228</c:v>
                </c:pt>
                <c:pt idx="333">
                  <c:v>106.89604685212234</c:v>
                </c:pt>
                <c:pt idx="334">
                  <c:v>106.39824304538845</c:v>
                </c:pt>
                <c:pt idx="335">
                  <c:v>105.43191800878468</c:v>
                </c:pt>
                <c:pt idx="336">
                  <c:v>105.60761346998618</c:v>
                </c:pt>
                <c:pt idx="337">
                  <c:v>105.34407027818438</c:v>
                </c:pt>
                <c:pt idx="338">
                  <c:v>104.9633967789165</c:v>
                </c:pt>
                <c:pt idx="339">
                  <c:v>105.91508052708625</c:v>
                </c:pt>
                <c:pt idx="340">
                  <c:v>106.67642752562205</c:v>
                </c:pt>
                <c:pt idx="341">
                  <c:v>106.8667642752562</c:v>
                </c:pt>
                <c:pt idx="342">
                  <c:v>107.1010248901903</c:v>
                </c:pt>
                <c:pt idx="343">
                  <c:v>106.61786237188868</c:v>
                </c:pt>
                <c:pt idx="344">
                  <c:v>108.2137628111274</c:v>
                </c:pt>
                <c:pt idx="345">
                  <c:v>108.3455344070278</c:v>
                </c:pt>
                <c:pt idx="346">
                  <c:v>108.91654465593039</c:v>
                </c:pt>
                <c:pt idx="347">
                  <c:v>108.44802342606152</c:v>
                </c:pt>
                <c:pt idx="348">
                  <c:v>109.37042459736458</c:v>
                </c:pt>
                <c:pt idx="349">
                  <c:v>108.6383601756949</c:v>
                </c:pt>
                <c:pt idx="350">
                  <c:v>108.56515373352848</c:v>
                </c:pt>
                <c:pt idx="351">
                  <c:v>109.60468521229868</c:v>
                </c:pt>
                <c:pt idx="352">
                  <c:v>110.23426061493466</c:v>
                </c:pt>
                <c:pt idx="353">
                  <c:v>109.1361639824305</c:v>
                </c:pt>
                <c:pt idx="354">
                  <c:v>109.8682284040996</c:v>
                </c:pt>
                <c:pt idx="355">
                  <c:v>110.16105417276718</c:v>
                </c:pt>
                <c:pt idx="356">
                  <c:v>109.97071742313318</c:v>
                </c:pt>
                <c:pt idx="357">
                  <c:v>110.80527086383545</c:v>
                </c:pt>
                <c:pt idx="358">
                  <c:v>110.54172767203522</c:v>
                </c:pt>
                <c:pt idx="359">
                  <c:v>109.575402635431</c:v>
                </c:pt>
                <c:pt idx="360">
                  <c:v>110.02928257686594</c:v>
                </c:pt>
                <c:pt idx="361">
                  <c:v>110.21961932650072</c:v>
                </c:pt>
                <c:pt idx="362">
                  <c:v>109.9560761346989</c:v>
                </c:pt>
              </c:numCache>
            </c:numRef>
          </c:val>
          <c:smooth val="0"/>
        </c:ser>
        <c:dLbls>
          <c:showLegendKey val="0"/>
          <c:showVal val="0"/>
          <c:showCatName val="0"/>
          <c:showSerName val="0"/>
          <c:showPercent val="0"/>
          <c:showBubbleSize val="0"/>
        </c:dLbls>
        <c:marker val="1"/>
        <c:smooth val="0"/>
        <c:axId val="128887808"/>
        <c:axId val="128893696"/>
      </c:lineChart>
      <c:lineChart>
        <c:grouping val="standard"/>
        <c:varyColors val="0"/>
        <c:ser>
          <c:idx val="0"/>
          <c:order val="0"/>
          <c:tx>
            <c:strRef>
              <c:f>Index!$B$12</c:f>
              <c:strCache>
                <c:ptCount val="1"/>
                <c:pt idx="0">
                  <c:v>USD</c:v>
                </c:pt>
              </c:strCache>
            </c:strRef>
          </c:tx>
          <c:spPr>
            <a:ln w="25400"/>
          </c:spPr>
          <c:marker>
            <c:symbol val="none"/>
          </c:marker>
          <c:cat>
            <c:numRef>
              <c:f>Index!$A$869:$A$1231</c:f>
              <c:numCache>
                <c:formatCode>d/mm/yyyy</c:formatCode>
                <c:ptCount val="363"/>
                <c:pt idx="0" formatCode="mmm\-yy">
                  <c:v>40330</c:v>
                </c:pt>
                <c:pt idx="1">
                  <c:v>40331</c:v>
                </c:pt>
                <c:pt idx="2">
                  <c:v>40332</c:v>
                </c:pt>
                <c:pt idx="3">
                  <c:v>40333</c:v>
                </c:pt>
                <c:pt idx="4">
                  <c:v>40336</c:v>
                </c:pt>
                <c:pt idx="5">
                  <c:v>40337</c:v>
                </c:pt>
                <c:pt idx="6">
                  <c:v>40338</c:v>
                </c:pt>
                <c:pt idx="7">
                  <c:v>40339</c:v>
                </c:pt>
                <c:pt idx="8">
                  <c:v>40340</c:v>
                </c:pt>
                <c:pt idx="9">
                  <c:v>40344</c:v>
                </c:pt>
                <c:pt idx="10">
                  <c:v>40345</c:v>
                </c:pt>
                <c:pt idx="11">
                  <c:v>40346</c:v>
                </c:pt>
                <c:pt idx="12">
                  <c:v>40347</c:v>
                </c:pt>
                <c:pt idx="13">
                  <c:v>40350</c:v>
                </c:pt>
                <c:pt idx="14">
                  <c:v>40351</c:v>
                </c:pt>
                <c:pt idx="15">
                  <c:v>40352</c:v>
                </c:pt>
                <c:pt idx="16">
                  <c:v>40353</c:v>
                </c:pt>
                <c:pt idx="17">
                  <c:v>40354</c:v>
                </c:pt>
                <c:pt idx="18">
                  <c:v>40357</c:v>
                </c:pt>
                <c:pt idx="19">
                  <c:v>40358</c:v>
                </c:pt>
                <c:pt idx="20">
                  <c:v>40359</c:v>
                </c:pt>
                <c:pt idx="21">
                  <c:v>40360</c:v>
                </c:pt>
                <c:pt idx="22">
                  <c:v>40361</c:v>
                </c:pt>
                <c:pt idx="23">
                  <c:v>40364</c:v>
                </c:pt>
                <c:pt idx="24">
                  <c:v>40365</c:v>
                </c:pt>
                <c:pt idx="25">
                  <c:v>40366</c:v>
                </c:pt>
                <c:pt idx="26">
                  <c:v>40367</c:v>
                </c:pt>
                <c:pt idx="27">
                  <c:v>40368</c:v>
                </c:pt>
                <c:pt idx="28">
                  <c:v>40371</c:v>
                </c:pt>
                <c:pt idx="29">
                  <c:v>40372</c:v>
                </c:pt>
                <c:pt idx="30">
                  <c:v>40373</c:v>
                </c:pt>
                <c:pt idx="31">
                  <c:v>40374</c:v>
                </c:pt>
                <c:pt idx="32">
                  <c:v>40375</c:v>
                </c:pt>
                <c:pt idx="33">
                  <c:v>40378</c:v>
                </c:pt>
                <c:pt idx="34">
                  <c:v>40379</c:v>
                </c:pt>
                <c:pt idx="35">
                  <c:v>40380</c:v>
                </c:pt>
                <c:pt idx="36">
                  <c:v>40381</c:v>
                </c:pt>
                <c:pt idx="37">
                  <c:v>40382</c:v>
                </c:pt>
                <c:pt idx="38">
                  <c:v>40385</c:v>
                </c:pt>
                <c:pt idx="39">
                  <c:v>40386</c:v>
                </c:pt>
                <c:pt idx="40">
                  <c:v>40387</c:v>
                </c:pt>
                <c:pt idx="41">
                  <c:v>40388</c:v>
                </c:pt>
                <c:pt idx="42">
                  <c:v>40389</c:v>
                </c:pt>
                <c:pt idx="43">
                  <c:v>40393</c:v>
                </c:pt>
                <c:pt idx="44">
                  <c:v>40394</c:v>
                </c:pt>
                <c:pt idx="45">
                  <c:v>40395</c:v>
                </c:pt>
                <c:pt idx="46">
                  <c:v>40396</c:v>
                </c:pt>
                <c:pt idx="47">
                  <c:v>40399</c:v>
                </c:pt>
                <c:pt idx="48">
                  <c:v>40400</c:v>
                </c:pt>
                <c:pt idx="49">
                  <c:v>40401</c:v>
                </c:pt>
                <c:pt idx="50">
                  <c:v>40402</c:v>
                </c:pt>
                <c:pt idx="51">
                  <c:v>40403</c:v>
                </c:pt>
                <c:pt idx="52">
                  <c:v>40406</c:v>
                </c:pt>
                <c:pt idx="53">
                  <c:v>40407</c:v>
                </c:pt>
                <c:pt idx="54">
                  <c:v>40408</c:v>
                </c:pt>
                <c:pt idx="55">
                  <c:v>40409</c:v>
                </c:pt>
                <c:pt idx="56">
                  <c:v>40410</c:v>
                </c:pt>
                <c:pt idx="57">
                  <c:v>40413</c:v>
                </c:pt>
                <c:pt idx="58">
                  <c:v>40414</c:v>
                </c:pt>
                <c:pt idx="59">
                  <c:v>40415</c:v>
                </c:pt>
                <c:pt idx="60">
                  <c:v>40416</c:v>
                </c:pt>
                <c:pt idx="61">
                  <c:v>40417</c:v>
                </c:pt>
                <c:pt idx="62">
                  <c:v>40420</c:v>
                </c:pt>
                <c:pt idx="63">
                  <c:v>40421</c:v>
                </c:pt>
                <c:pt idx="64">
                  <c:v>40422</c:v>
                </c:pt>
                <c:pt idx="65">
                  <c:v>40423</c:v>
                </c:pt>
                <c:pt idx="66">
                  <c:v>40424</c:v>
                </c:pt>
                <c:pt idx="67">
                  <c:v>40427</c:v>
                </c:pt>
                <c:pt idx="68">
                  <c:v>40428</c:v>
                </c:pt>
                <c:pt idx="69">
                  <c:v>40429</c:v>
                </c:pt>
                <c:pt idx="70">
                  <c:v>40430</c:v>
                </c:pt>
                <c:pt idx="71">
                  <c:v>40431</c:v>
                </c:pt>
                <c:pt idx="72">
                  <c:v>40434</c:v>
                </c:pt>
                <c:pt idx="73">
                  <c:v>40435</c:v>
                </c:pt>
                <c:pt idx="74">
                  <c:v>40436</c:v>
                </c:pt>
                <c:pt idx="75">
                  <c:v>40437</c:v>
                </c:pt>
                <c:pt idx="76">
                  <c:v>40438</c:v>
                </c:pt>
                <c:pt idx="77">
                  <c:v>40441</c:v>
                </c:pt>
                <c:pt idx="78">
                  <c:v>40442</c:v>
                </c:pt>
                <c:pt idx="79">
                  <c:v>40443</c:v>
                </c:pt>
                <c:pt idx="80">
                  <c:v>40444</c:v>
                </c:pt>
                <c:pt idx="81">
                  <c:v>40445</c:v>
                </c:pt>
                <c:pt idx="82">
                  <c:v>40448</c:v>
                </c:pt>
                <c:pt idx="83">
                  <c:v>40449</c:v>
                </c:pt>
                <c:pt idx="84">
                  <c:v>40450</c:v>
                </c:pt>
                <c:pt idx="85">
                  <c:v>40451</c:v>
                </c:pt>
                <c:pt idx="86">
                  <c:v>40452</c:v>
                </c:pt>
                <c:pt idx="87">
                  <c:v>40456</c:v>
                </c:pt>
                <c:pt idx="88">
                  <c:v>40457</c:v>
                </c:pt>
                <c:pt idx="89">
                  <c:v>40458</c:v>
                </c:pt>
                <c:pt idx="90">
                  <c:v>40459</c:v>
                </c:pt>
                <c:pt idx="91">
                  <c:v>40462</c:v>
                </c:pt>
                <c:pt idx="92">
                  <c:v>40463</c:v>
                </c:pt>
                <c:pt idx="93">
                  <c:v>40464</c:v>
                </c:pt>
                <c:pt idx="94">
                  <c:v>40465</c:v>
                </c:pt>
                <c:pt idx="95">
                  <c:v>40466</c:v>
                </c:pt>
                <c:pt idx="96">
                  <c:v>40469</c:v>
                </c:pt>
                <c:pt idx="97">
                  <c:v>40470</c:v>
                </c:pt>
                <c:pt idx="98">
                  <c:v>40471</c:v>
                </c:pt>
                <c:pt idx="99">
                  <c:v>40472</c:v>
                </c:pt>
                <c:pt idx="100">
                  <c:v>40473</c:v>
                </c:pt>
                <c:pt idx="101">
                  <c:v>40476</c:v>
                </c:pt>
                <c:pt idx="102">
                  <c:v>40477</c:v>
                </c:pt>
                <c:pt idx="103">
                  <c:v>40478</c:v>
                </c:pt>
                <c:pt idx="104">
                  <c:v>40479</c:v>
                </c:pt>
                <c:pt idx="105">
                  <c:v>40480</c:v>
                </c:pt>
                <c:pt idx="106">
                  <c:v>40483</c:v>
                </c:pt>
                <c:pt idx="107">
                  <c:v>40484</c:v>
                </c:pt>
                <c:pt idx="108">
                  <c:v>40485</c:v>
                </c:pt>
                <c:pt idx="109">
                  <c:v>40486</c:v>
                </c:pt>
                <c:pt idx="110">
                  <c:v>40487</c:v>
                </c:pt>
                <c:pt idx="111">
                  <c:v>40490</c:v>
                </c:pt>
                <c:pt idx="112">
                  <c:v>40491</c:v>
                </c:pt>
                <c:pt idx="113">
                  <c:v>40492</c:v>
                </c:pt>
                <c:pt idx="114">
                  <c:v>40493</c:v>
                </c:pt>
                <c:pt idx="115">
                  <c:v>40494</c:v>
                </c:pt>
                <c:pt idx="116">
                  <c:v>40497</c:v>
                </c:pt>
                <c:pt idx="117">
                  <c:v>40498</c:v>
                </c:pt>
                <c:pt idx="118">
                  <c:v>40499</c:v>
                </c:pt>
                <c:pt idx="119">
                  <c:v>40500</c:v>
                </c:pt>
                <c:pt idx="120">
                  <c:v>40501</c:v>
                </c:pt>
                <c:pt idx="121">
                  <c:v>40504</c:v>
                </c:pt>
                <c:pt idx="122">
                  <c:v>40505</c:v>
                </c:pt>
                <c:pt idx="123">
                  <c:v>40506</c:v>
                </c:pt>
                <c:pt idx="124">
                  <c:v>40507</c:v>
                </c:pt>
                <c:pt idx="125">
                  <c:v>40508</c:v>
                </c:pt>
                <c:pt idx="126">
                  <c:v>40511</c:v>
                </c:pt>
                <c:pt idx="127">
                  <c:v>40512</c:v>
                </c:pt>
                <c:pt idx="128" formatCode="mmm\-yy">
                  <c:v>40513</c:v>
                </c:pt>
                <c:pt idx="129">
                  <c:v>40514</c:v>
                </c:pt>
                <c:pt idx="130">
                  <c:v>40515</c:v>
                </c:pt>
                <c:pt idx="131">
                  <c:v>40518</c:v>
                </c:pt>
                <c:pt idx="132">
                  <c:v>40519</c:v>
                </c:pt>
                <c:pt idx="133">
                  <c:v>40520</c:v>
                </c:pt>
                <c:pt idx="134">
                  <c:v>40521</c:v>
                </c:pt>
                <c:pt idx="135">
                  <c:v>40522</c:v>
                </c:pt>
                <c:pt idx="136">
                  <c:v>40525</c:v>
                </c:pt>
                <c:pt idx="137">
                  <c:v>40526</c:v>
                </c:pt>
                <c:pt idx="138">
                  <c:v>40527</c:v>
                </c:pt>
                <c:pt idx="139">
                  <c:v>40528</c:v>
                </c:pt>
                <c:pt idx="140">
                  <c:v>40529</c:v>
                </c:pt>
                <c:pt idx="141">
                  <c:v>40532</c:v>
                </c:pt>
                <c:pt idx="142">
                  <c:v>40533</c:v>
                </c:pt>
                <c:pt idx="143">
                  <c:v>40534</c:v>
                </c:pt>
                <c:pt idx="144">
                  <c:v>40535</c:v>
                </c:pt>
                <c:pt idx="145">
                  <c:v>40536</c:v>
                </c:pt>
                <c:pt idx="146">
                  <c:v>40541</c:v>
                </c:pt>
                <c:pt idx="147">
                  <c:v>40542</c:v>
                </c:pt>
                <c:pt idx="148">
                  <c:v>40543</c:v>
                </c:pt>
                <c:pt idx="149">
                  <c:v>40547</c:v>
                </c:pt>
                <c:pt idx="150">
                  <c:v>40548</c:v>
                </c:pt>
                <c:pt idx="151">
                  <c:v>40549</c:v>
                </c:pt>
                <c:pt idx="152">
                  <c:v>40550</c:v>
                </c:pt>
                <c:pt idx="153">
                  <c:v>40553</c:v>
                </c:pt>
                <c:pt idx="154">
                  <c:v>40554</c:v>
                </c:pt>
                <c:pt idx="155">
                  <c:v>40555</c:v>
                </c:pt>
                <c:pt idx="156">
                  <c:v>40556</c:v>
                </c:pt>
                <c:pt idx="157">
                  <c:v>40557</c:v>
                </c:pt>
                <c:pt idx="158">
                  <c:v>40560</c:v>
                </c:pt>
                <c:pt idx="159">
                  <c:v>40561</c:v>
                </c:pt>
                <c:pt idx="160">
                  <c:v>40562</c:v>
                </c:pt>
                <c:pt idx="161">
                  <c:v>40563</c:v>
                </c:pt>
                <c:pt idx="162">
                  <c:v>40564</c:v>
                </c:pt>
                <c:pt idx="163">
                  <c:v>40567</c:v>
                </c:pt>
                <c:pt idx="164">
                  <c:v>40568</c:v>
                </c:pt>
                <c:pt idx="165">
                  <c:v>40570</c:v>
                </c:pt>
                <c:pt idx="166">
                  <c:v>40571</c:v>
                </c:pt>
                <c:pt idx="167">
                  <c:v>40574</c:v>
                </c:pt>
                <c:pt idx="168">
                  <c:v>40575</c:v>
                </c:pt>
                <c:pt idx="169">
                  <c:v>40576</c:v>
                </c:pt>
                <c:pt idx="170">
                  <c:v>40577</c:v>
                </c:pt>
                <c:pt idx="171">
                  <c:v>40578</c:v>
                </c:pt>
                <c:pt idx="172">
                  <c:v>40581</c:v>
                </c:pt>
                <c:pt idx="173">
                  <c:v>40582</c:v>
                </c:pt>
                <c:pt idx="174">
                  <c:v>40583</c:v>
                </c:pt>
                <c:pt idx="175">
                  <c:v>40584</c:v>
                </c:pt>
                <c:pt idx="176">
                  <c:v>40585</c:v>
                </c:pt>
                <c:pt idx="177">
                  <c:v>40588</c:v>
                </c:pt>
                <c:pt idx="178">
                  <c:v>40589</c:v>
                </c:pt>
                <c:pt idx="179">
                  <c:v>40590</c:v>
                </c:pt>
                <c:pt idx="180">
                  <c:v>40591</c:v>
                </c:pt>
                <c:pt idx="181">
                  <c:v>40592</c:v>
                </c:pt>
                <c:pt idx="182">
                  <c:v>40595</c:v>
                </c:pt>
                <c:pt idx="183">
                  <c:v>40596</c:v>
                </c:pt>
                <c:pt idx="184">
                  <c:v>40597</c:v>
                </c:pt>
                <c:pt idx="185">
                  <c:v>40598</c:v>
                </c:pt>
                <c:pt idx="186">
                  <c:v>40599</c:v>
                </c:pt>
                <c:pt idx="187">
                  <c:v>40602</c:v>
                </c:pt>
                <c:pt idx="188">
                  <c:v>40603</c:v>
                </c:pt>
                <c:pt idx="189">
                  <c:v>40604</c:v>
                </c:pt>
                <c:pt idx="190">
                  <c:v>40605</c:v>
                </c:pt>
                <c:pt idx="191">
                  <c:v>40606</c:v>
                </c:pt>
                <c:pt idx="192">
                  <c:v>40609</c:v>
                </c:pt>
                <c:pt idx="193">
                  <c:v>40610</c:v>
                </c:pt>
                <c:pt idx="194">
                  <c:v>40611</c:v>
                </c:pt>
                <c:pt idx="195">
                  <c:v>40612</c:v>
                </c:pt>
                <c:pt idx="196">
                  <c:v>40613</c:v>
                </c:pt>
                <c:pt idx="197">
                  <c:v>40616</c:v>
                </c:pt>
                <c:pt idx="198">
                  <c:v>40617</c:v>
                </c:pt>
                <c:pt idx="199">
                  <c:v>40618</c:v>
                </c:pt>
                <c:pt idx="200">
                  <c:v>40619</c:v>
                </c:pt>
                <c:pt idx="201">
                  <c:v>40620</c:v>
                </c:pt>
                <c:pt idx="202">
                  <c:v>40623</c:v>
                </c:pt>
                <c:pt idx="203">
                  <c:v>40624</c:v>
                </c:pt>
                <c:pt idx="204">
                  <c:v>40625</c:v>
                </c:pt>
                <c:pt idx="205">
                  <c:v>40626</c:v>
                </c:pt>
                <c:pt idx="206">
                  <c:v>40627</c:v>
                </c:pt>
                <c:pt idx="207">
                  <c:v>40630</c:v>
                </c:pt>
                <c:pt idx="208">
                  <c:v>40631</c:v>
                </c:pt>
                <c:pt idx="209">
                  <c:v>40632</c:v>
                </c:pt>
                <c:pt idx="210">
                  <c:v>40633</c:v>
                </c:pt>
                <c:pt idx="211">
                  <c:v>40634</c:v>
                </c:pt>
                <c:pt idx="212">
                  <c:v>40637</c:v>
                </c:pt>
                <c:pt idx="213">
                  <c:v>40638</c:v>
                </c:pt>
                <c:pt idx="214">
                  <c:v>40639</c:v>
                </c:pt>
                <c:pt idx="215">
                  <c:v>40640</c:v>
                </c:pt>
                <c:pt idx="216">
                  <c:v>40641</c:v>
                </c:pt>
                <c:pt idx="217">
                  <c:v>40644</c:v>
                </c:pt>
                <c:pt idx="218">
                  <c:v>40645</c:v>
                </c:pt>
                <c:pt idx="219">
                  <c:v>40646</c:v>
                </c:pt>
                <c:pt idx="220">
                  <c:v>40647</c:v>
                </c:pt>
                <c:pt idx="221">
                  <c:v>40648</c:v>
                </c:pt>
                <c:pt idx="222">
                  <c:v>40651</c:v>
                </c:pt>
                <c:pt idx="223">
                  <c:v>40652</c:v>
                </c:pt>
                <c:pt idx="224">
                  <c:v>40653</c:v>
                </c:pt>
                <c:pt idx="225">
                  <c:v>40654</c:v>
                </c:pt>
                <c:pt idx="226">
                  <c:v>40660</c:v>
                </c:pt>
                <c:pt idx="227">
                  <c:v>40661</c:v>
                </c:pt>
                <c:pt idx="228">
                  <c:v>40662</c:v>
                </c:pt>
                <c:pt idx="229">
                  <c:v>40665</c:v>
                </c:pt>
                <c:pt idx="230">
                  <c:v>40666</c:v>
                </c:pt>
                <c:pt idx="231">
                  <c:v>40667</c:v>
                </c:pt>
                <c:pt idx="232">
                  <c:v>40668</c:v>
                </c:pt>
                <c:pt idx="233">
                  <c:v>40669</c:v>
                </c:pt>
                <c:pt idx="234">
                  <c:v>40672</c:v>
                </c:pt>
                <c:pt idx="235">
                  <c:v>40673</c:v>
                </c:pt>
                <c:pt idx="236">
                  <c:v>40674</c:v>
                </c:pt>
                <c:pt idx="237">
                  <c:v>40675</c:v>
                </c:pt>
                <c:pt idx="238">
                  <c:v>40676</c:v>
                </c:pt>
                <c:pt idx="239">
                  <c:v>40679</c:v>
                </c:pt>
                <c:pt idx="240">
                  <c:v>40680</c:v>
                </c:pt>
                <c:pt idx="241">
                  <c:v>40681</c:v>
                </c:pt>
                <c:pt idx="242">
                  <c:v>40682</c:v>
                </c:pt>
                <c:pt idx="243">
                  <c:v>40683</c:v>
                </c:pt>
                <c:pt idx="244">
                  <c:v>40686</c:v>
                </c:pt>
                <c:pt idx="245">
                  <c:v>40687</c:v>
                </c:pt>
                <c:pt idx="246">
                  <c:v>40688</c:v>
                </c:pt>
                <c:pt idx="247">
                  <c:v>40689</c:v>
                </c:pt>
                <c:pt idx="248">
                  <c:v>40690</c:v>
                </c:pt>
                <c:pt idx="249">
                  <c:v>40693</c:v>
                </c:pt>
                <c:pt idx="250">
                  <c:v>40694</c:v>
                </c:pt>
                <c:pt idx="251">
                  <c:v>40695</c:v>
                </c:pt>
                <c:pt idx="252">
                  <c:v>40696</c:v>
                </c:pt>
                <c:pt idx="253">
                  <c:v>40697</c:v>
                </c:pt>
                <c:pt idx="254">
                  <c:v>40700</c:v>
                </c:pt>
                <c:pt idx="255">
                  <c:v>40701</c:v>
                </c:pt>
                <c:pt idx="256">
                  <c:v>40702</c:v>
                </c:pt>
                <c:pt idx="257">
                  <c:v>40703</c:v>
                </c:pt>
                <c:pt idx="258">
                  <c:v>40704</c:v>
                </c:pt>
                <c:pt idx="259">
                  <c:v>40708</c:v>
                </c:pt>
                <c:pt idx="260">
                  <c:v>40709</c:v>
                </c:pt>
                <c:pt idx="261">
                  <c:v>40710</c:v>
                </c:pt>
                <c:pt idx="262">
                  <c:v>40711</c:v>
                </c:pt>
                <c:pt idx="263">
                  <c:v>40714</c:v>
                </c:pt>
                <c:pt idx="264">
                  <c:v>40715</c:v>
                </c:pt>
                <c:pt idx="265">
                  <c:v>40716</c:v>
                </c:pt>
                <c:pt idx="266">
                  <c:v>40717</c:v>
                </c:pt>
                <c:pt idx="267">
                  <c:v>40718</c:v>
                </c:pt>
                <c:pt idx="268">
                  <c:v>40721</c:v>
                </c:pt>
                <c:pt idx="269">
                  <c:v>40722</c:v>
                </c:pt>
                <c:pt idx="270">
                  <c:v>40723</c:v>
                </c:pt>
                <c:pt idx="271">
                  <c:v>40724</c:v>
                </c:pt>
                <c:pt idx="272">
                  <c:v>40725</c:v>
                </c:pt>
                <c:pt idx="273">
                  <c:v>40728</c:v>
                </c:pt>
                <c:pt idx="274">
                  <c:v>40729</c:v>
                </c:pt>
                <c:pt idx="275">
                  <c:v>40730</c:v>
                </c:pt>
                <c:pt idx="276">
                  <c:v>40731</c:v>
                </c:pt>
                <c:pt idx="277">
                  <c:v>40732</c:v>
                </c:pt>
                <c:pt idx="278">
                  <c:v>40735</c:v>
                </c:pt>
                <c:pt idx="279">
                  <c:v>40736</c:v>
                </c:pt>
                <c:pt idx="280">
                  <c:v>40737</c:v>
                </c:pt>
                <c:pt idx="281">
                  <c:v>40738</c:v>
                </c:pt>
                <c:pt idx="282">
                  <c:v>40739</c:v>
                </c:pt>
                <c:pt idx="283">
                  <c:v>40742</c:v>
                </c:pt>
                <c:pt idx="284">
                  <c:v>40743</c:v>
                </c:pt>
                <c:pt idx="285">
                  <c:v>40744</c:v>
                </c:pt>
                <c:pt idx="286">
                  <c:v>40745</c:v>
                </c:pt>
                <c:pt idx="287">
                  <c:v>40746</c:v>
                </c:pt>
                <c:pt idx="288">
                  <c:v>40749</c:v>
                </c:pt>
                <c:pt idx="289">
                  <c:v>40750</c:v>
                </c:pt>
                <c:pt idx="290">
                  <c:v>40751</c:v>
                </c:pt>
                <c:pt idx="291">
                  <c:v>40752</c:v>
                </c:pt>
                <c:pt idx="292">
                  <c:v>40753</c:v>
                </c:pt>
                <c:pt idx="293">
                  <c:v>40757</c:v>
                </c:pt>
                <c:pt idx="294">
                  <c:v>40758</c:v>
                </c:pt>
                <c:pt idx="295">
                  <c:v>40759</c:v>
                </c:pt>
                <c:pt idx="296">
                  <c:v>40760</c:v>
                </c:pt>
                <c:pt idx="297">
                  <c:v>40763</c:v>
                </c:pt>
                <c:pt idx="298">
                  <c:v>40764</c:v>
                </c:pt>
                <c:pt idx="299">
                  <c:v>40765</c:v>
                </c:pt>
                <c:pt idx="300">
                  <c:v>40766</c:v>
                </c:pt>
                <c:pt idx="301">
                  <c:v>40767</c:v>
                </c:pt>
                <c:pt idx="302">
                  <c:v>40770</c:v>
                </c:pt>
                <c:pt idx="303">
                  <c:v>40771</c:v>
                </c:pt>
                <c:pt idx="304">
                  <c:v>40772</c:v>
                </c:pt>
                <c:pt idx="305">
                  <c:v>40773</c:v>
                </c:pt>
                <c:pt idx="306">
                  <c:v>40774</c:v>
                </c:pt>
                <c:pt idx="307">
                  <c:v>40777</c:v>
                </c:pt>
                <c:pt idx="308">
                  <c:v>40778</c:v>
                </c:pt>
                <c:pt idx="309">
                  <c:v>40779</c:v>
                </c:pt>
                <c:pt idx="310">
                  <c:v>40780</c:v>
                </c:pt>
                <c:pt idx="311">
                  <c:v>40781</c:v>
                </c:pt>
                <c:pt idx="312">
                  <c:v>40784</c:v>
                </c:pt>
                <c:pt idx="313">
                  <c:v>40785</c:v>
                </c:pt>
                <c:pt idx="314">
                  <c:v>40786</c:v>
                </c:pt>
                <c:pt idx="315">
                  <c:v>40787</c:v>
                </c:pt>
                <c:pt idx="316">
                  <c:v>40788</c:v>
                </c:pt>
                <c:pt idx="317">
                  <c:v>40791</c:v>
                </c:pt>
                <c:pt idx="318">
                  <c:v>40792</c:v>
                </c:pt>
                <c:pt idx="319">
                  <c:v>40793</c:v>
                </c:pt>
                <c:pt idx="320">
                  <c:v>40794</c:v>
                </c:pt>
                <c:pt idx="321">
                  <c:v>40795</c:v>
                </c:pt>
                <c:pt idx="322">
                  <c:v>40798</c:v>
                </c:pt>
                <c:pt idx="323">
                  <c:v>40799</c:v>
                </c:pt>
                <c:pt idx="324">
                  <c:v>40800</c:v>
                </c:pt>
                <c:pt idx="325">
                  <c:v>40801</c:v>
                </c:pt>
                <c:pt idx="326">
                  <c:v>40802</c:v>
                </c:pt>
                <c:pt idx="327">
                  <c:v>40805</c:v>
                </c:pt>
                <c:pt idx="328">
                  <c:v>40806</c:v>
                </c:pt>
                <c:pt idx="329">
                  <c:v>40807</c:v>
                </c:pt>
                <c:pt idx="330">
                  <c:v>40808</c:v>
                </c:pt>
                <c:pt idx="331">
                  <c:v>40809</c:v>
                </c:pt>
                <c:pt idx="332">
                  <c:v>40812</c:v>
                </c:pt>
                <c:pt idx="333">
                  <c:v>40813</c:v>
                </c:pt>
                <c:pt idx="334">
                  <c:v>40814</c:v>
                </c:pt>
                <c:pt idx="335">
                  <c:v>40815</c:v>
                </c:pt>
                <c:pt idx="336">
                  <c:v>40816</c:v>
                </c:pt>
                <c:pt idx="337">
                  <c:v>40820</c:v>
                </c:pt>
                <c:pt idx="338">
                  <c:v>40821</c:v>
                </c:pt>
                <c:pt idx="339">
                  <c:v>40822</c:v>
                </c:pt>
                <c:pt idx="340">
                  <c:v>40823</c:v>
                </c:pt>
                <c:pt idx="341">
                  <c:v>40826</c:v>
                </c:pt>
                <c:pt idx="342">
                  <c:v>40827</c:v>
                </c:pt>
                <c:pt idx="343">
                  <c:v>40828</c:v>
                </c:pt>
                <c:pt idx="344">
                  <c:v>40829</c:v>
                </c:pt>
                <c:pt idx="345">
                  <c:v>40830</c:v>
                </c:pt>
                <c:pt idx="346">
                  <c:v>40833</c:v>
                </c:pt>
                <c:pt idx="347">
                  <c:v>40834</c:v>
                </c:pt>
                <c:pt idx="348">
                  <c:v>40835</c:v>
                </c:pt>
                <c:pt idx="349">
                  <c:v>40836</c:v>
                </c:pt>
                <c:pt idx="350">
                  <c:v>40837</c:v>
                </c:pt>
                <c:pt idx="351">
                  <c:v>40840</c:v>
                </c:pt>
                <c:pt idx="352">
                  <c:v>40841</c:v>
                </c:pt>
                <c:pt idx="353">
                  <c:v>40842</c:v>
                </c:pt>
                <c:pt idx="354">
                  <c:v>40843</c:v>
                </c:pt>
                <c:pt idx="355">
                  <c:v>40844</c:v>
                </c:pt>
                <c:pt idx="356">
                  <c:v>40847</c:v>
                </c:pt>
                <c:pt idx="357">
                  <c:v>40848</c:v>
                </c:pt>
                <c:pt idx="358">
                  <c:v>40849</c:v>
                </c:pt>
                <c:pt idx="359">
                  <c:v>40850</c:v>
                </c:pt>
                <c:pt idx="360">
                  <c:v>40851</c:v>
                </c:pt>
                <c:pt idx="361">
                  <c:v>40854</c:v>
                </c:pt>
                <c:pt idx="362">
                  <c:v>40855</c:v>
                </c:pt>
              </c:numCache>
            </c:numRef>
          </c:cat>
          <c:val>
            <c:numRef>
              <c:f>Index!$B$869:$B$1231</c:f>
              <c:numCache>
                <c:formatCode>0.0</c:formatCode>
                <c:ptCount val="363"/>
                <c:pt idx="0">
                  <c:v>100</c:v>
                </c:pt>
                <c:pt idx="1">
                  <c:v>99.093619558735867</c:v>
                </c:pt>
                <c:pt idx="2">
                  <c:v>101.3595706618962</c:v>
                </c:pt>
                <c:pt idx="3">
                  <c:v>100.65593321407268</c:v>
                </c:pt>
                <c:pt idx="4">
                  <c:v>97.26893261776894</c:v>
                </c:pt>
                <c:pt idx="5">
                  <c:v>97.769827072152651</c:v>
                </c:pt>
                <c:pt idx="6">
                  <c:v>98.115682766845552</c:v>
                </c:pt>
                <c:pt idx="7">
                  <c:v>100</c:v>
                </c:pt>
                <c:pt idx="8">
                  <c:v>100.76326774001278</c:v>
                </c:pt>
                <c:pt idx="9">
                  <c:v>102.13476446034657</c:v>
                </c:pt>
                <c:pt idx="10">
                  <c:v>103.1007751937974</c:v>
                </c:pt>
                <c:pt idx="11">
                  <c:v>102.63565891472804</c:v>
                </c:pt>
                <c:pt idx="12">
                  <c:v>103.64937388193202</c:v>
                </c:pt>
                <c:pt idx="13">
                  <c:v>105.28324388789522</c:v>
                </c:pt>
                <c:pt idx="14">
                  <c:v>104.46034585569414</c:v>
                </c:pt>
                <c:pt idx="15">
                  <c:v>103.7328562909958</c:v>
                </c:pt>
                <c:pt idx="16">
                  <c:v>104.12641621943874</c:v>
                </c:pt>
                <c:pt idx="17">
                  <c:v>102.8741800834819</c:v>
                </c:pt>
                <c:pt idx="18">
                  <c:v>104.35301132975538</c:v>
                </c:pt>
                <c:pt idx="19">
                  <c:v>103.07692307692308</c:v>
                </c:pt>
                <c:pt idx="20">
                  <c:v>101.64579606440024</c:v>
                </c:pt>
                <c:pt idx="21">
                  <c:v>99.773404889683832</c:v>
                </c:pt>
                <c:pt idx="22">
                  <c:v>100.7513416815743</c:v>
                </c:pt>
                <c:pt idx="23">
                  <c:v>100.7274895646989</c:v>
                </c:pt>
                <c:pt idx="24">
                  <c:v>100.40548598688115</c:v>
                </c:pt>
                <c:pt idx="25">
                  <c:v>101.13297555157932</c:v>
                </c:pt>
                <c:pt idx="26">
                  <c:v>104.05485986881342</c:v>
                </c:pt>
                <c:pt idx="27">
                  <c:v>104.5915324985092</c:v>
                </c:pt>
                <c:pt idx="28">
                  <c:v>104.1383422778763</c:v>
                </c:pt>
                <c:pt idx="29">
                  <c:v>104.00715563506316</c:v>
                </c:pt>
                <c:pt idx="30">
                  <c:v>105.1282051282051</c:v>
                </c:pt>
                <c:pt idx="31">
                  <c:v>104.98509242695278</c:v>
                </c:pt>
                <c:pt idx="32">
                  <c:v>104.43649373881932</c:v>
                </c:pt>
                <c:pt idx="33">
                  <c:v>103.60166964818175</c:v>
                </c:pt>
                <c:pt idx="34">
                  <c:v>104.7107930828861</c:v>
                </c:pt>
                <c:pt idx="35">
                  <c:v>105.2116875372689</c:v>
                </c:pt>
                <c:pt idx="36">
                  <c:v>104.66308884913528</c:v>
                </c:pt>
                <c:pt idx="37">
                  <c:v>106.36851520572448</c:v>
                </c:pt>
                <c:pt idx="38">
                  <c:v>106.7859272510435</c:v>
                </c:pt>
                <c:pt idx="39">
                  <c:v>107.56112104949322</c:v>
                </c:pt>
                <c:pt idx="40">
                  <c:v>106.73822301729282</c:v>
                </c:pt>
                <c:pt idx="41">
                  <c:v>107.0125223613596</c:v>
                </c:pt>
                <c:pt idx="42">
                  <c:v>107.1675611210495</c:v>
                </c:pt>
                <c:pt idx="43">
                  <c:v>108.32438878950508</c:v>
                </c:pt>
                <c:pt idx="44">
                  <c:v>108.6225402504469</c:v>
                </c:pt>
                <c:pt idx="45">
                  <c:v>109.2307692307692</c:v>
                </c:pt>
                <c:pt idx="46">
                  <c:v>109.2903995229576</c:v>
                </c:pt>
                <c:pt idx="47">
                  <c:v>109.51699463327382</c:v>
                </c:pt>
                <c:pt idx="48">
                  <c:v>108.75372689326124</c:v>
                </c:pt>
                <c:pt idx="49">
                  <c:v>107.91890280262294</c:v>
                </c:pt>
                <c:pt idx="50">
                  <c:v>107.262969588551</c:v>
                </c:pt>
                <c:pt idx="51">
                  <c:v>107.6446034585569</c:v>
                </c:pt>
                <c:pt idx="52">
                  <c:v>106.42814549791302</c:v>
                </c:pt>
                <c:pt idx="53">
                  <c:v>107.5134168157424</c:v>
                </c:pt>
                <c:pt idx="54">
                  <c:v>107.48956469886799</c:v>
                </c:pt>
                <c:pt idx="55">
                  <c:v>107.08407871198514</c:v>
                </c:pt>
                <c:pt idx="56">
                  <c:v>106.14192009540852</c:v>
                </c:pt>
                <c:pt idx="57">
                  <c:v>106.2254025044715</c:v>
                </c:pt>
                <c:pt idx="58">
                  <c:v>106.0703637447823</c:v>
                </c:pt>
                <c:pt idx="59">
                  <c:v>105.39057841383344</c:v>
                </c:pt>
                <c:pt idx="60">
                  <c:v>105.92725104353012</c:v>
                </c:pt>
                <c:pt idx="61">
                  <c:v>105.83184257602784</c:v>
                </c:pt>
                <c:pt idx="62">
                  <c:v>107.11985688729878</c:v>
                </c:pt>
                <c:pt idx="63">
                  <c:v>106.35658914728634</c:v>
                </c:pt>
                <c:pt idx="64">
                  <c:v>107.33452593917798</c:v>
                </c:pt>
                <c:pt idx="65">
                  <c:v>108.15742397137838</c:v>
                </c:pt>
                <c:pt idx="66">
                  <c:v>108.30053667262884</c:v>
                </c:pt>
                <c:pt idx="67">
                  <c:v>109.36195587358324</c:v>
                </c:pt>
                <c:pt idx="68">
                  <c:v>108.95646988670252</c:v>
                </c:pt>
                <c:pt idx="69">
                  <c:v>108.9803220035778</c:v>
                </c:pt>
                <c:pt idx="70">
                  <c:v>109.83899821109064</c:v>
                </c:pt>
                <c:pt idx="71">
                  <c:v>110.1371496720334</c:v>
                </c:pt>
                <c:pt idx="72">
                  <c:v>110.88849135360678</c:v>
                </c:pt>
                <c:pt idx="73">
                  <c:v>111.28205128205074</c:v>
                </c:pt>
                <c:pt idx="74">
                  <c:v>111.84257602862235</c:v>
                </c:pt>
                <c:pt idx="75">
                  <c:v>111.38938580798968</c:v>
                </c:pt>
                <c:pt idx="76">
                  <c:v>112.67740011926004</c:v>
                </c:pt>
                <c:pt idx="77">
                  <c:v>112.62969588550978</c:v>
                </c:pt>
                <c:pt idx="78">
                  <c:v>112.77280858676109</c:v>
                </c:pt>
                <c:pt idx="79">
                  <c:v>114.00119260584412</c:v>
                </c:pt>
                <c:pt idx="80">
                  <c:v>114.10852713178224</c:v>
                </c:pt>
                <c:pt idx="81">
                  <c:v>113.34525939177102</c:v>
                </c:pt>
                <c:pt idx="82">
                  <c:v>114.26356589147292</c:v>
                </c:pt>
                <c:pt idx="83">
                  <c:v>114.35897435897374</c:v>
                </c:pt>
                <c:pt idx="84">
                  <c:v>115.38461538461586</c:v>
                </c:pt>
                <c:pt idx="85">
                  <c:v>115.2892069171139</c:v>
                </c:pt>
                <c:pt idx="86">
                  <c:v>115.1699463327361</c:v>
                </c:pt>
                <c:pt idx="87">
                  <c:v>114.32319618366074</c:v>
                </c:pt>
                <c:pt idx="88">
                  <c:v>115.81395348837322</c:v>
                </c:pt>
                <c:pt idx="89">
                  <c:v>117.25700655933232</c:v>
                </c:pt>
                <c:pt idx="90">
                  <c:v>117.2927847346452</c:v>
                </c:pt>
                <c:pt idx="91">
                  <c:v>117.66249254621295</c:v>
                </c:pt>
                <c:pt idx="92">
                  <c:v>116.70840787119845</c:v>
                </c:pt>
                <c:pt idx="93">
                  <c:v>117.67441860465054</c:v>
                </c:pt>
                <c:pt idx="94">
                  <c:v>118.6642814549791</c:v>
                </c:pt>
                <c:pt idx="95">
                  <c:v>118.23494335122282</c:v>
                </c:pt>
                <c:pt idx="96">
                  <c:v>117.51937984496118</c:v>
                </c:pt>
                <c:pt idx="97">
                  <c:v>117.68634466308878</c:v>
                </c:pt>
                <c:pt idx="98">
                  <c:v>116.36255217650465</c:v>
                </c:pt>
                <c:pt idx="99">
                  <c:v>117.13774597495528</c:v>
                </c:pt>
                <c:pt idx="100">
                  <c:v>117.2927847346452</c:v>
                </c:pt>
                <c:pt idx="101">
                  <c:v>118.4734645199761</c:v>
                </c:pt>
                <c:pt idx="102">
                  <c:v>118.17531305903344</c:v>
                </c:pt>
                <c:pt idx="103">
                  <c:v>116.1478831246273</c:v>
                </c:pt>
                <c:pt idx="104">
                  <c:v>116.33870005962959</c:v>
                </c:pt>
                <c:pt idx="105">
                  <c:v>116.41025641025642</c:v>
                </c:pt>
                <c:pt idx="106">
                  <c:v>117.8413834227788</c:v>
                </c:pt>
                <c:pt idx="107">
                  <c:v>118.95050685748272</c:v>
                </c:pt>
                <c:pt idx="108">
                  <c:v>118.93858079904592</c:v>
                </c:pt>
                <c:pt idx="109">
                  <c:v>119.9642218246869</c:v>
                </c:pt>
                <c:pt idx="110">
                  <c:v>121.08527131782839</c:v>
                </c:pt>
                <c:pt idx="111">
                  <c:v>120.83482409063812</c:v>
                </c:pt>
                <c:pt idx="112">
                  <c:v>120.6320810971968</c:v>
                </c:pt>
                <c:pt idx="113">
                  <c:v>119.71377459749515</c:v>
                </c:pt>
                <c:pt idx="114">
                  <c:v>119.79725700655928</c:v>
                </c:pt>
                <c:pt idx="115">
                  <c:v>118.48539057841334</c:v>
                </c:pt>
                <c:pt idx="116">
                  <c:v>117.5313059033989</c:v>
                </c:pt>
                <c:pt idx="117">
                  <c:v>117.63864042933812</c:v>
                </c:pt>
                <c:pt idx="118">
                  <c:v>116.4341085271318</c:v>
                </c:pt>
                <c:pt idx="119">
                  <c:v>117.4001192605844</c:v>
                </c:pt>
                <c:pt idx="120">
                  <c:v>117.55515802027428</c:v>
                </c:pt>
                <c:pt idx="121">
                  <c:v>118.4257602862254</c:v>
                </c:pt>
                <c:pt idx="122">
                  <c:v>117.51937984496118</c:v>
                </c:pt>
                <c:pt idx="123">
                  <c:v>116.7441860465116</c:v>
                </c:pt>
                <c:pt idx="124">
                  <c:v>116.69648181275973</c:v>
                </c:pt>
                <c:pt idx="125">
                  <c:v>116.10017889087584</c:v>
                </c:pt>
                <c:pt idx="126">
                  <c:v>114.89564698867032</c:v>
                </c:pt>
                <c:pt idx="127">
                  <c:v>114.70483005366728</c:v>
                </c:pt>
                <c:pt idx="128">
                  <c:v>114.14430530709598</c:v>
                </c:pt>
                <c:pt idx="129">
                  <c:v>114.9552772808587</c:v>
                </c:pt>
                <c:pt idx="130">
                  <c:v>116.37447823494284</c:v>
                </c:pt>
                <c:pt idx="131">
                  <c:v>117.79367918902832</c:v>
                </c:pt>
                <c:pt idx="132">
                  <c:v>118.1156827668455</c:v>
                </c:pt>
                <c:pt idx="133">
                  <c:v>116.82766845557542</c:v>
                </c:pt>
                <c:pt idx="134">
                  <c:v>117.69827072152604</c:v>
                </c:pt>
                <c:pt idx="135">
                  <c:v>117.5074537865235</c:v>
                </c:pt>
                <c:pt idx="136">
                  <c:v>117.3881932021467</c:v>
                </c:pt>
                <c:pt idx="137">
                  <c:v>118.6642814549791</c:v>
                </c:pt>
                <c:pt idx="138">
                  <c:v>118.75968992248058</c:v>
                </c:pt>
                <c:pt idx="139">
                  <c:v>117.63864042933812</c:v>
                </c:pt>
                <c:pt idx="140">
                  <c:v>118.17531305903344</c:v>
                </c:pt>
                <c:pt idx="141">
                  <c:v>117.8294573643411</c:v>
                </c:pt>
                <c:pt idx="142">
                  <c:v>118.8312462731067</c:v>
                </c:pt>
                <c:pt idx="143">
                  <c:v>118.93858079904592</c:v>
                </c:pt>
                <c:pt idx="144">
                  <c:v>119.41562313655338</c:v>
                </c:pt>
                <c:pt idx="145">
                  <c:v>119.7257006559332</c:v>
                </c:pt>
                <c:pt idx="146">
                  <c:v>120.52474657125818</c:v>
                </c:pt>
                <c:pt idx="147">
                  <c:v>121.2880143112701</c:v>
                </c:pt>
                <c:pt idx="148">
                  <c:v>121.2045319022063</c:v>
                </c:pt>
                <c:pt idx="149">
                  <c:v>120.44126416219486</c:v>
                </c:pt>
                <c:pt idx="150">
                  <c:v>119.4275491949911</c:v>
                </c:pt>
                <c:pt idx="151">
                  <c:v>118.86702444842012</c:v>
                </c:pt>
                <c:pt idx="152">
                  <c:v>118.46153846153852</c:v>
                </c:pt>
                <c:pt idx="153">
                  <c:v>118.75968992248058</c:v>
                </c:pt>
                <c:pt idx="154">
                  <c:v>117.42397137745868</c:v>
                </c:pt>
                <c:pt idx="155">
                  <c:v>117.44782349433632</c:v>
                </c:pt>
                <c:pt idx="156">
                  <c:v>118.62850327966608</c:v>
                </c:pt>
                <c:pt idx="157">
                  <c:v>118.8312462731067</c:v>
                </c:pt>
                <c:pt idx="158">
                  <c:v>117.79367918902832</c:v>
                </c:pt>
                <c:pt idx="159">
                  <c:v>118.53309481216384</c:v>
                </c:pt>
                <c:pt idx="160">
                  <c:v>119.65414430530765</c:v>
                </c:pt>
                <c:pt idx="161">
                  <c:v>118.8550983899819</c:v>
                </c:pt>
                <c:pt idx="162">
                  <c:v>117.6028622540241</c:v>
                </c:pt>
                <c:pt idx="163">
                  <c:v>117.8413834227788</c:v>
                </c:pt>
                <c:pt idx="164">
                  <c:v>118.77161598091919</c:v>
                </c:pt>
                <c:pt idx="165">
                  <c:v>118.8312462731067</c:v>
                </c:pt>
                <c:pt idx="166">
                  <c:v>117.99642218246868</c:v>
                </c:pt>
                <c:pt idx="167">
                  <c:v>118.3542039355993</c:v>
                </c:pt>
                <c:pt idx="168">
                  <c:v>119.70184853905778</c:v>
                </c:pt>
                <c:pt idx="169">
                  <c:v>120.7513416815742</c:v>
                </c:pt>
                <c:pt idx="170">
                  <c:v>120.51282051282004</c:v>
                </c:pt>
                <c:pt idx="171">
                  <c:v>121.47883124627295</c:v>
                </c:pt>
                <c:pt idx="172">
                  <c:v>120.87060226595108</c:v>
                </c:pt>
                <c:pt idx="173">
                  <c:v>121.00178890876558</c:v>
                </c:pt>
                <c:pt idx="174">
                  <c:v>120.8467501490757</c:v>
                </c:pt>
                <c:pt idx="175">
                  <c:v>120.14311270125232</c:v>
                </c:pt>
                <c:pt idx="176">
                  <c:v>119.15324985092374</c:v>
                </c:pt>
                <c:pt idx="177">
                  <c:v>119.73762671437146</c:v>
                </c:pt>
                <c:pt idx="178">
                  <c:v>119.77340488968385</c:v>
                </c:pt>
                <c:pt idx="179">
                  <c:v>119.23673225998795</c:v>
                </c:pt>
                <c:pt idx="180">
                  <c:v>119.67799642218235</c:v>
                </c:pt>
                <c:pt idx="181">
                  <c:v>120.76326774001278</c:v>
                </c:pt>
                <c:pt idx="182">
                  <c:v>120.65593321407268</c:v>
                </c:pt>
                <c:pt idx="183">
                  <c:v>119.70184853905778</c:v>
                </c:pt>
                <c:pt idx="184">
                  <c:v>119.48717948718006</c:v>
                </c:pt>
                <c:pt idx="185">
                  <c:v>120.15503875968865</c:v>
                </c:pt>
                <c:pt idx="186">
                  <c:v>120.85867620751294</c:v>
                </c:pt>
                <c:pt idx="187">
                  <c:v>121.2045319022063</c:v>
                </c:pt>
                <c:pt idx="188">
                  <c:v>121.12104949314262</c:v>
                </c:pt>
                <c:pt idx="189">
                  <c:v>120.35778175313004</c:v>
                </c:pt>
                <c:pt idx="190">
                  <c:v>121.08527131782839</c:v>
                </c:pt>
                <c:pt idx="191">
                  <c:v>120.9183064997019</c:v>
                </c:pt>
                <c:pt idx="192">
                  <c:v>120.77519379844958</c:v>
                </c:pt>
                <c:pt idx="193">
                  <c:v>120.7274895646989</c:v>
                </c:pt>
                <c:pt idx="194">
                  <c:v>120.07155635062554</c:v>
                </c:pt>
                <c:pt idx="195">
                  <c:v>119.85688729874778</c:v>
                </c:pt>
                <c:pt idx="196">
                  <c:v>119.64221824686938</c:v>
                </c:pt>
                <c:pt idx="197">
                  <c:v>120.1669648181276</c:v>
                </c:pt>
                <c:pt idx="198">
                  <c:v>118.8312462731067</c:v>
                </c:pt>
                <c:pt idx="199">
                  <c:v>118.18723911747084</c:v>
                </c:pt>
                <c:pt idx="200">
                  <c:v>116.8038163386999</c:v>
                </c:pt>
                <c:pt idx="201">
                  <c:v>118.49731663685148</c:v>
                </c:pt>
                <c:pt idx="202">
                  <c:v>119.47525342874182</c:v>
                </c:pt>
                <c:pt idx="203">
                  <c:v>119.97614788312414</c:v>
                </c:pt>
                <c:pt idx="204">
                  <c:v>120.4651162790698</c:v>
                </c:pt>
                <c:pt idx="205">
                  <c:v>120.79904591532502</c:v>
                </c:pt>
                <c:pt idx="206">
                  <c:v>121.72927847346364</c:v>
                </c:pt>
                <c:pt idx="207">
                  <c:v>122.36135957066188</c:v>
                </c:pt>
                <c:pt idx="208">
                  <c:v>122.3136553369112</c:v>
                </c:pt>
                <c:pt idx="209">
                  <c:v>123.13655336911152</c:v>
                </c:pt>
                <c:pt idx="210">
                  <c:v>123.24388789505068</c:v>
                </c:pt>
                <c:pt idx="211">
                  <c:v>123.37507453786415</c:v>
                </c:pt>
                <c:pt idx="212">
                  <c:v>123.8521168753727</c:v>
                </c:pt>
                <c:pt idx="213">
                  <c:v>123.17233154442293</c:v>
                </c:pt>
                <c:pt idx="214">
                  <c:v>123.5062611806798</c:v>
                </c:pt>
                <c:pt idx="215">
                  <c:v>124.8062015503876</c:v>
                </c:pt>
                <c:pt idx="216">
                  <c:v>125.48598688133572</c:v>
                </c:pt>
                <c:pt idx="217">
                  <c:v>125.98688133571848</c:v>
                </c:pt>
                <c:pt idx="218">
                  <c:v>124.4841979725701</c:v>
                </c:pt>
                <c:pt idx="219">
                  <c:v>124.96124031007805</c:v>
                </c:pt>
                <c:pt idx="220">
                  <c:v>125.62909958258744</c:v>
                </c:pt>
                <c:pt idx="221">
                  <c:v>125.50983899821108</c:v>
                </c:pt>
                <c:pt idx="222">
                  <c:v>125.9749552772809</c:v>
                </c:pt>
                <c:pt idx="223">
                  <c:v>124.78234943351218</c:v>
                </c:pt>
                <c:pt idx="224">
                  <c:v>126.21347644603458</c:v>
                </c:pt>
                <c:pt idx="225">
                  <c:v>128.43172331544531</c:v>
                </c:pt>
                <c:pt idx="226">
                  <c:v>129.2188431723315</c:v>
                </c:pt>
                <c:pt idx="227">
                  <c:v>130.29218843172362</c:v>
                </c:pt>
                <c:pt idx="228">
                  <c:v>129.99403697078222</c:v>
                </c:pt>
                <c:pt idx="229">
                  <c:v>130.45915324984924</c:v>
                </c:pt>
                <c:pt idx="230">
                  <c:v>130.22063208109719</c:v>
                </c:pt>
                <c:pt idx="231">
                  <c:v>129.14728682170539</c:v>
                </c:pt>
                <c:pt idx="232">
                  <c:v>128.09779367918776</c:v>
                </c:pt>
                <c:pt idx="233">
                  <c:v>127.5849731663685</c:v>
                </c:pt>
                <c:pt idx="234">
                  <c:v>128.40787119856768</c:v>
                </c:pt>
                <c:pt idx="235">
                  <c:v>128.19320214669051</c:v>
                </c:pt>
                <c:pt idx="236">
                  <c:v>129.58855098389981</c:v>
                </c:pt>
                <c:pt idx="237">
                  <c:v>126.61896243291588</c:v>
                </c:pt>
                <c:pt idx="238">
                  <c:v>127.25104353011332</c:v>
                </c:pt>
                <c:pt idx="239">
                  <c:v>125.86762075134251</c:v>
                </c:pt>
                <c:pt idx="240">
                  <c:v>126.4877757901014</c:v>
                </c:pt>
                <c:pt idx="241">
                  <c:v>126.7859272510435</c:v>
                </c:pt>
                <c:pt idx="242">
                  <c:v>126.90518783541964</c:v>
                </c:pt>
                <c:pt idx="243">
                  <c:v>127.19141323792478</c:v>
                </c:pt>
                <c:pt idx="244">
                  <c:v>125.90339892665392</c:v>
                </c:pt>
                <c:pt idx="245">
                  <c:v>125.7841383422779</c:v>
                </c:pt>
                <c:pt idx="246">
                  <c:v>124.7704233750745</c:v>
                </c:pt>
                <c:pt idx="247">
                  <c:v>126.5474060822898</c:v>
                </c:pt>
                <c:pt idx="248">
                  <c:v>127.418008348241</c:v>
                </c:pt>
                <c:pt idx="249">
                  <c:v>127.40608228980322</c:v>
                </c:pt>
                <c:pt idx="250">
                  <c:v>127.71615980918322</c:v>
                </c:pt>
                <c:pt idx="251">
                  <c:v>128.18127608825284</c:v>
                </c:pt>
                <c:pt idx="252">
                  <c:v>126.6666666666667</c:v>
                </c:pt>
                <c:pt idx="253">
                  <c:v>127.2033392963625</c:v>
                </c:pt>
                <c:pt idx="254">
                  <c:v>128.09779367918776</c:v>
                </c:pt>
                <c:pt idx="255">
                  <c:v>127.38223017292704</c:v>
                </c:pt>
                <c:pt idx="256">
                  <c:v>127.262969588551</c:v>
                </c:pt>
                <c:pt idx="257">
                  <c:v>126.1896243291592</c:v>
                </c:pt>
                <c:pt idx="258">
                  <c:v>126.39236732259879</c:v>
                </c:pt>
                <c:pt idx="259">
                  <c:v>126.84555754323188</c:v>
                </c:pt>
                <c:pt idx="260">
                  <c:v>127.69230769230768</c:v>
                </c:pt>
                <c:pt idx="261">
                  <c:v>125.54561717352344</c:v>
                </c:pt>
                <c:pt idx="262">
                  <c:v>125.48598688133572</c:v>
                </c:pt>
                <c:pt idx="263">
                  <c:v>125.73643410852708</c:v>
                </c:pt>
                <c:pt idx="264">
                  <c:v>125.96302921884376</c:v>
                </c:pt>
                <c:pt idx="265">
                  <c:v>126.33273703041039</c:v>
                </c:pt>
                <c:pt idx="266">
                  <c:v>125.81991651759044</c:v>
                </c:pt>
                <c:pt idx="267">
                  <c:v>125.70065593321412</c:v>
                </c:pt>
                <c:pt idx="268">
                  <c:v>124.32915921287965</c:v>
                </c:pt>
                <c:pt idx="269">
                  <c:v>124.56768038163392</c:v>
                </c:pt>
                <c:pt idx="270">
                  <c:v>125.98688133571848</c:v>
                </c:pt>
                <c:pt idx="271">
                  <c:v>128.07394156231371</c:v>
                </c:pt>
                <c:pt idx="272">
                  <c:v>127.78771615980918</c:v>
                </c:pt>
                <c:pt idx="273">
                  <c:v>127.9308288610614</c:v>
                </c:pt>
                <c:pt idx="274">
                  <c:v>127.31067382230168</c:v>
                </c:pt>
                <c:pt idx="275">
                  <c:v>127.9666070363745</c:v>
                </c:pt>
                <c:pt idx="276">
                  <c:v>127.97853309481222</c:v>
                </c:pt>
                <c:pt idx="277">
                  <c:v>128.47942754919501</c:v>
                </c:pt>
                <c:pt idx="278">
                  <c:v>127.835420393559</c:v>
                </c:pt>
                <c:pt idx="279">
                  <c:v>126.4877757901014</c:v>
                </c:pt>
                <c:pt idx="280">
                  <c:v>126.9290399522958</c:v>
                </c:pt>
                <c:pt idx="281">
                  <c:v>127.9546809779368</c:v>
                </c:pt>
                <c:pt idx="282">
                  <c:v>127.6446034585569</c:v>
                </c:pt>
                <c:pt idx="283">
                  <c:v>126.4519976147883</c:v>
                </c:pt>
                <c:pt idx="284">
                  <c:v>126.59511031604048</c:v>
                </c:pt>
                <c:pt idx="285">
                  <c:v>127.77579010137094</c:v>
                </c:pt>
                <c:pt idx="286">
                  <c:v>128.05008944543974</c:v>
                </c:pt>
                <c:pt idx="287">
                  <c:v>129.38580799046022</c:v>
                </c:pt>
                <c:pt idx="288">
                  <c:v>129.07573047107931</c:v>
                </c:pt>
                <c:pt idx="289">
                  <c:v>130.28026237328561</c:v>
                </c:pt>
                <c:pt idx="290">
                  <c:v>131.80679785331063</c:v>
                </c:pt>
                <c:pt idx="291">
                  <c:v>131.8425760286226</c:v>
                </c:pt>
                <c:pt idx="292">
                  <c:v>130.63804412641619</c:v>
                </c:pt>
                <c:pt idx="293">
                  <c:v>130.28026237328561</c:v>
                </c:pt>
                <c:pt idx="294">
                  <c:v>128.14549791294004</c:v>
                </c:pt>
                <c:pt idx="295">
                  <c:v>127.09600477042338</c:v>
                </c:pt>
                <c:pt idx="296">
                  <c:v>124.9373881932022</c:v>
                </c:pt>
                <c:pt idx="297">
                  <c:v>122.9338103756708</c:v>
                </c:pt>
                <c:pt idx="298">
                  <c:v>121.3595706618962</c:v>
                </c:pt>
                <c:pt idx="299">
                  <c:v>123.37507453786415</c:v>
                </c:pt>
                <c:pt idx="300">
                  <c:v>122.48062015503882</c:v>
                </c:pt>
                <c:pt idx="301">
                  <c:v>122.7191413237925</c:v>
                </c:pt>
                <c:pt idx="302">
                  <c:v>124.37686344663088</c:v>
                </c:pt>
                <c:pt idx="303">
                  <c:v>124.83005366726346</c:v>
                </c:pt>
                <c:pt idx="304">
                  <c:v>125.10435301132968</c:v>
                </c:pt>
                <c:pt idx="305">
                  <c:v>125.28324388789522</c:v>
                </c:pt>
                <c:pt idx="306">
                  <c:v>123.2915921288014</c:v>
                </c:pt>
                <c:pt idx="307">
                  <c:v>123.94752534287466</c:v>
                </c:pt>
                <c:pt idx="308">
                  <c:v>124.75849731663568</c:v>
                </c:pt>
                <c:pt idx="309">
                  <c:v>124.99701848539148</c:v>
                </c:pt>
                <c:pt idx="310">
                  <c:v>124.47227191413238</c:v>
                </c:pt>
                <c:pt idx="311">
                  <c:v>125.08050089445352</c:v>
                </c:pt>
                <c:pt idx="312">
                  <c:v>126.690518783542</c:v>
                </c:pt>
                <c:pt idx="313">
                  <c:v>127.31067382230168</c:v>
                </c:pt>
                <c:pt idx="314">
                  <c:v>127.50149075730468</c:v>
                </c:pt>
                <c:pt idx="315">
                  <c:v>127.6446034585569</c:v>
                </c:pt>
                <c:pt idx="316">
                  <c:v>127.63267740011918</c:v>
                </c:pt>
                <c:pt idx="317">
                  <c:v>126.27310673822298</c:v>
                </c:pt>
                <c:pt idx="318">
                  <c:v>125.33094812164578</c:v>
                </c:pt>
                <c:pt idx="319">
                  <c:v>126.36851520572448</c:v>
                </c:pt>
                <c:pt idx="320">
                  <c:v>126.36851520572448</c:v>
                </c:pt>
                <c:pt idx="321">
                  <c:v>126.5831842576028</c:v>
                </c:pt>
                <c:pt idx="322">
                  <c:v>123.30351818723908</c:v>
                </c:pt>
                <c:pt idx="323">
                  <c:v>123.3512224209899</c:v>
                </c:pt>
                <c:pt idx="324">
                  <c:v>121.824686940966</c:v>
                </c:pt>
                <c:pt idx="325">
                  <c:v>121.824686940966</c:v>
                </c:pt>
                <c:pt idx="326">
                  <c:v>123.37507453786415</c:v>
                </c:pt>
                <c:pt idx="327">
                  <c:v>121.9200954084675</c:v>
                </c:pt>
                <c:pt idx="328">
                  <c:v>121.53846153846074</c:v>
                </c:pt>
                <c:pt idx="329">
                  <c:v>122.57602862254018</c:v>
                </c:pt>
                <c:pt idx="330">
                  <c:v>119.58258795468012</c:v>
                </c:pt>
                <c:pt idx="331">
                  <c:v>116.39833035181825</c:v>
                </c:pt>
                <c:pt idx="332">
                  <c:v>115.3488372093023</c:v>
                </c:pt>
                <c:pt idx="333">
                  <c:v>117.93679189028018</c:v>
                </c:pt>
                <c:pt idx="334">
                  <c:v>117.5074537865235</c:v>
                </c:pt>
                <c:pt idx="335">
                  <c:v>116.97078115682645</c:v>
                </c:pt>
                <c:pt idx="336">
                  <c:v>116.64877757900931</c:v>
                </c:pt>
                <c:pt idx="337">
                  <c:v>113.2975551580203</c:v>
                </c:pt>
                <c:pt idx="338">
                  <c:v>113.82230172927848</c:v>
                </c:pt>
                <c:pt idx="339">
                  <c:v>114.979129397734</c:v>
                </c:pt>
                <c:pt idx="340">
                  <c:v>116.6607036374478</c:v>
                </c:pt>
                <c:pt idx="341">
                  <c:v>117.32856290995828</c:v>
                </c:pt>
                <c:pt idx="342">
                  <c:v>118.92665474060875</c:v>
                </c:pt>
                <c:pt idx="343">
                  <c:v>118.24686940966087</c:v>
                </c:pt>
                <c:pt idx="344">
                  <c:v>121.63387000596298</c:v>
                </c:pt>
                <c:pt idx="345">
                  <c:v>121.5503875968982</c:v>
                </c:pt>
                <c:pt idx="346">
                  <c:v>122.86225402504472</c:v>
                </c:pt>
                <c:pt idx="347">
                  <c:v>121.6696481812761</c:v>
                </c:pt>
                <c:pt idx="348">
                  <c:v>123.04114490161088</c:v>
                </c:pt>
                <c:pt idx="349">
                  <c:v>121.37149672033388</c:v>
                </c:pt>
                <c:pt idx="350">
                  <c:v>121.8366129994037</c:v>
                </c:pt>
                <c:pt idx="351">
                  <c:v>124.00715563506316</c:v>
                </c:pt>
                <c:pt idx="352">
                  <c:v>124.8658318425751</c:v>
                </c:pt>
                <c:pt idx="353">
                  <c:v>123.74478234943348</c:v>
                </c:pt>
                <c:pt idx="354">
                  <c:v>125.0924269528921</c:v>
                </c:pt>
                <c:pt idx="355">
                  <c:v>127.17948717948575</c:v>
                </c:pt>
                <c:pt idx="356">
                  <c:v>125.33094812164578</c:v>
                </c:pt>
                <c:pt idx="357">
                  <c:v>124.6869409660107</c:v>
                </c:pt>
                <c:pt idx="358">
                  <c:v>123.49433512224212</c:v>
                </c:pt>
                <c:pt idx="359">
                  <c:v>122.23017292784732</c:v>
                </c:pt>
                <c:pt idx="360">
                  <c:v>123.8282647584973</c:v>
                </c:pt>
                <c:pt idx="361">
                  <c:v>123.66129994037041</c:v>
                </c:pt>
                <c:pt idx="362">
                  <c:v>123.13655336911152</c:v>
                </c:pt>
              </c:numCache>
            </c:numRef>
          </c:val>
          <c:smooth val="0"/>
        </c:ser>
        <c:dLbls>
          <c:showLegendKey val="0"/>
          <c:showVal val="0"/>
          <c:showCatName val="0"/>
          <c:showSerName val="0"/>
          <c:showPercent val="0"/>
          <c:showBubbleSize val="0"/>
        </c:dLbls>
        <c:marker val="1"/>
        <c:smooth val="0"/>
        <c:axId val="128897408"/>
        <c:axId val="128895616"/>
      </c:lineChart>
      <c:dateAx>
        <c:axId val="128887808"/>
        <c:scaling>
          <c:orientation val="minMax"/>
        </c:scaling>
        <c:delete val="0"/>
        <c:axPos val="b"/>
        <c:numFmt formatCode="[$-C09]dd\-mmm\-yy;@" sourceLinked="0"/>
        <c:majorTickMark val="out"/>
        <c:minorTickMark val="none"/>
        <c:tickLblPos val="nextTo"/>
        <c:txPr>
          <a:bodyPr rot="0" vert="horz"/>
          <a:lstStyle/>
          <a:p>
            <a:pPr>
              <a:defRPr/>
            </a:pPr>
            <a:endParaRPr lang="en-US"/>
          </a:p>
        </c:txPr>
        <c:crossAx val="128893696"/>
        <c:crosses val="autoZero"/>
        <c:auto val="1"/>
        <c:lblOffset val="100"/>
        <c:baseTimeUnit val="days"/>
        <c:majorUnit val="4"/>
        <c:majorTimeUnit val="months"/>
      </c:dateAx>
      <c:valAx>
        <c:axId val="128893696"/>
        <c:scaling>
          <c:orientation val="minMax"/>
          <c:max val="135"/>
          <c:min val="95"/>
        </c:scaling>
        <c:delete val="0"/>
        <c:axPos val="l"/>
        <c:title>
          <c:tx>
            <c:rich>
              <a:bodyPr rot="-5400000" vert="horz"/>
              <a:lstStyle/>
              <a:p>
                <a:pPr>
                  <a:defRPr b="0"/>
                </a:pPr>
                <a:r>
                  <a:rPr lang="en-AU" b="0" dirty="0"/>
                  <a:t>Appreciation of $A, Index </a:t>
                </a:r>
              </a:p>
            </c:rich>
          </c:tx>
          <c:layout>
            <c:manualLayout>
              <c:xMode val="edge"/>
              <c:yMode val="edge"/>
              <c:x val="4.0237327798955409E-3"/>
              <c:y val="0.178745597013651"/>
            </c:manualLayout>
          </c:layout>
          <c:overlay val="0"/>
        </c:title>
        <c:numFmt formatCode="0" sourceLinked="0"/>
        <c:majorTickMark val="out"/>
        <c:minorTickMark val="none"/>
        <c:tickLblPos val="nextTo"/>
        <c:crossAx val="128887808"/>
        <c:crosses val="autoZero"/>
        <c:crossBetween val="between"/>
      </c:valAx>
      <c:valAx>
        <c:axId val="128895616"/>
        <c:scaling>
          <c:orientation val="minMax"/>
          <c:max val="135"/>
          <c:min val="95"/>
        </c:scaling>
        <c:delete val="0"/>
        <c:axPos val="r"/>
        <c:numFmt formatCode="0" sourceLinked="0"/>
        <c:majorTickMark val="out"/>
        <c:minorTickMark val="none"/>
        <c:tickLblPos val="nextTo"/>
        <c:crossAx val="128897408"/>
        <c:crosses val="max"/>
        <c:crossBetween val="between"/>
      </c:valAx>
      <c:dateAx>
        <c:axId val="128897408"/>
        <c:scaling>
          <c:orientation val="minMax"/>
        </c:scaling>
        <c:delete val="1"/>
        <c:axPos val="b"/>
        <c:numFmt formatCode="mmm\-yy" sourceLinked="1"/>
        <c:majorTickMark val="out"/>
        <c:minorTickMark val="none"/>
        <c:tickLblPos val="none"/>
        <c:crossAx val="128895616"/>
        <c:crosses val="autoZero"/>
        <c:auto val="1"/>
        <c:lblOffset val="100"/>
        <c:baseTimeUnit val="days"/>
      </c:dateAx>
    </c:plotArea>
    <c:plotVisOnly val="1"/>
    <c:dispBlanksAs val="gap"/>
    <c:showDLblsOverMax val="0"/>
  </c:chart>
  <c:txPr>
    <a:bodyPr/>
    <a:lstStyle/>
    <a:p>
      <a:pPr>
        <a:defRPr sz="800"/>
      </a:pPr>
      <a:endParaRPr lang="en-US"/>
    </a:p>
  </c:txPr>
  <c:externalData r:id="rId1">
    <c:autoUpdate val="0"/>
  </c:externalData>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drawing1.xml><?xml version="1.0" encoding="utf-8"?>
<c:userShapes xmlns:c="http://schemas.openxmlformats.org/drawingml/2006/chart">
  <cdr:relSizeAnchor xmlns:cdr="http://schemas.openxmlformats.org/drawingml/2006/chartDrawing">
    <cdr:from>
      <cdr:x>0</cdr:x>
      <cdr:y>0.94956</cdr:y>
    </cdr:from>
    <cdr:to>
      <cdr:x>1</cdr:x>
      <cdr:y>1</cdr:y>
    </cdr:to>
    <cdr:sp macro="" textlink="">
      <cdr:nvSpPr>
        <cdr:cNvPr id="2" name="TextBox 1"/>
        <cdr:cNvSpPr txBox="1"/>
      </cdr:nvSpPr>
      <cdr:spPr>
        <a:xfrm xmlns:a="http://schemas.openxmlformats.org/drawingml/2006/main">
          <a:off x="0" y="2324657"/>
          <a:ext cx="4246544" cy="123111"/>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vertOverflow="clip" wrap="square" lIns="0" tIns="0" rIns="0" bIns="0" rtlCol="0">
          <a:spAutoFit/>
        </a:bodyPr>
        <a:lstStyle xmlns:a="http://schemas.openxmlformats.org/drawingml/2006/main"/>
        <a:p xmlns:a="http://schemas.openxmlformats.org/drawingml/2006/main">
          <a:endParaRPr lang="en-AU" sz="800" noProof="0" dirty="0" smtClean="0">
            <a:solidFill>
              <a:schemeClr val="tx1"/>
            </a:solidFill>
            <a:latin typeface="Georgia" pitchFamily="18" charset="0"/>
            <a:cs typeface="Arial"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0.81329</cdr:x>
      <cdr:y>0.14405</cdr:y>
    </cdr:from>
    <cdr:to>
      <cdr:x>0.91895</cdr:x>
      <cdr:y>0.21004</cdr:y>
    </cdr:to>
    <cdr:sp macro="" textlink="">
      <cdr:nvSpPr>
        <cdr:cNvPr id="4" name="TextBox 1"/>
        <cdr:cNvSpPr txBox="1"/>
      </cdr:nvSpPr>
      <cdr:spPr>
        <a:xfrm xmlns:a="http://schemas.openxmlformats.org/drawingml/2006/main">
          <a:off x="3514301" y="354402"/>
          <a:ext cx="456568" cy="16235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AU" sz="900" b="0" dirty="0"/>
            <a:t>$US</a:t>
          </a:r>
        </a:p>
      </cdr:txBody>
    </cdr:sp>
  </cdr:relSizeAnchor>
  <cdr:relSizeAnchor xmlns:cdr="http://schemas.openxmlformats.org/drawingml/2006/chartDrawing">
    <cdr:from>
      <cdr:x>0.86861</cdr:x>
      <cdr:y>0.73973</cdr:y>
    </cdr:from>
    <cdr:to>
      <cdr:x>0.90479</cdr:x>
      <cdr:y>0.79483</cdr:y>
    </cdr:to>
    <cdr:sp macro="" textlink="">
      <cdr:nvSpPr>
        <cdr:cNvPr id="5" name="TextBox 1"/>
        <cdr:cNvSpPr txBox="1"/>
      </cdr:nvSpPr>
      <cdr:spPr>
        <a:xfrm xmlns:a="http://schemas.openxmlformats.org/drawingml/2006/main">
          <a:off x="4026817" y="2024183"/>
          <a:ext cx="167729" cy="1507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marL="0" marR="0" indent="0" defTabSz="914400" rtl="0" eaLnBrk="1" fontAlgn="auto" latinLnBrk="0" hangingPunct="1">
            <a:lnSpc>
              <a:spcPct val="100000"/>
            </a:lnSpc>
            <a:spcBef>
              <a:spcPts val="0"/>
            </a:spcBef>
            <a:spcAft>
              <a:spcPts val="0"/>
            </a:spcAft>
            <a:buClrTx/>
            <a:buSzTx/>
            <a:buFontTx/>
            <a:buNone/>
            <a:tabLst/>
            <a:defRPr/>
          </a:pPr>
          <a:r>
            <a:rPr lang="en-AU" sz="900" b="0" baseline="0" dirty="0" smtClean="0">
              <a:latin typeface="Calibri"/>
              <a:ea typeface="+mn-ea"/>
              <a:cs typeface="+mn-cs"/>
            </a:rPr>
            <a:t>¥</a:t>
          </a:r>
          <a:r>
            <a:rPr lang="en-AU" sz="1000" b="0" baseline="0" dirty="0" smtClean="0">
              <a:latin typeface="Calibri"/>
              <a:ea typeface="+mn-ea"/>
              <a:cs typeface="+mn-cs"/>
            </a:rPr>
            <a:t> </a:t>
          </a:r>
        </a:p>
        <a:p xmlns:a="http://schemas.openxmlformats.org/drawingml/2006/main">
          <a:pPr marL="0" marR="0" indent="0" defTabSz="914400" rtl="0" eaLnBrk="1" fontAlgn="auto" latinLnBrk="0" hangingPunct="1">
            <a:lnSpc>
              <a:spcPct val="100000"/>
            </a:lnSpc>
            <a:spcBef>
              <a:spcPts val="0"/>
            </a:spcBef>
            <a:spcAft>
              <a:spcPts val="0"/>
            </a:spcAft>
            <a:buClrTx/>
            <a:buSzTx/>
            <a:buFontTx/>
            <a:buNone/>
            <a:tabLst/>
            <a:defRPr/>
          </a:pPr>
          <a:endParaRPr lang="en-AU" sz="1000" b="0" baseline="0" dirty="0" smtClean="0">
            <a:latin typeface="Calibri"/>
            <a:ea typeface="+mn-ea"/>
            <a:cs typeface="+mn-cs"/>
          </a:endParaRPr>
        </a:p>
        <a:p xmlns:a="http://schemas.openxmlformats.org/drawingml/2006/main">
          <a:endParaRPr lang="en-AU" sz="1000" b="0" dirty="0"/>
        </a:p>
      </cdr:txBody>
    </cdr:sp>
  </cdr:relSizeAnchor>
  <cdr:relSizeAnchor xmlns:cdr="http://schemas.openxmlformats.org/drawingml/2006/chartDrawing">
    <cdr:from>
      <cdr:x>0.86336</cdr:x>
      <cdr:y>0.48147</cdr:y>
    </cdr:from>
    <cdr:to>
      <cdr:x>0.91146</cdr:x>
      <cdr:y>0.55658</cdr:y>
    </cdr:to>
    <cdr:sp macro="" textlink="">
      <cdr:nvSpPr>
        <cdr:cNvPr id="6" name="TextBox 1"/>
        <cdr:cNvSpPr txBox="1"/>
      </cdr:nvSpPr>
      <cdr:spPr>
        <a:xfrm xmlns:a="http://schemas.openxmlformats.org/drawingml/2006/main">
          <a:off x="3730669" y="1184554"/>
          <a:ext cx="207845" cy="18479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marL="0" marR="0" indent="0" defTabSz="914400" rtl="0" eaLnBrk="1" fontAlgn="auto" latinLnBrk="0" hangingPunct="1">
            <a:lnSpc>
              <a:spcPct val="100000"/>
            </a:lnSpc>
            <a:spcBef>
              <a:spcPts val="0"/>
            </a:spcBef>
            <a:spcAft>
              <a:spcPts val="0"/>
            </a:spcAft>
            <a:buClrTx/>
            <a:buSzTx/>
            <a:buFontTx/>
            <a:buNone/>
            <a:tabLst/>
            <a:defRPr/>
          </a:pPr>
          <a:r>
            <a:rPr lang="en-AU" sz="900" b="0" baseline="0" dirty="0" smtClean="0">
              <a:latin typeface="Calibri"/>
            </a:rPr>
            <a:t>€</a:t>
          </a:r>
        </a:p>
        <a:p xmlns:a="http://schemas.openxmlformats.org/drawingml/2006/main">
          <a:pPr marL="0" marR="0" indent="0" defTabSz="914400" rtl="0" eaLnBrk="1" fontAlgn="auto" latinLnBrk="0" hangingPunct="1">
            <a:lnSpc>
              <a:spcPct val="100000"/>
            </a:lnSpc>
            <a:spcBef>
              <a:spcPts val="0"/>
            </a:spcBef>
            <a:spcAft>
              <a:spcPts val="0"/>
            </a:spcAft>
            <a:buClrTx/>
            <a:buSzTx/>
            <a:buFontTx/>
            <a:buNone/>
            <a:tabLst/>
            <a:defRPr/>
          </a:pPr>
          <a:endParaRPr lang="en-AU" sz="1100" b="1" baseline="0" dirty="0" smtClean="0">
            <a:latin typeface="Calibri"/>
          </a:endParaRPr>
        </a:p>
        <a:p xmlns:a="http://schemas.openxmlformats.org/drawingml/2006/main">
          <a:endParaRPr lang="en-AU" sz="1100" b="1" dirty="0"/>
        </a:p>
      </cdr:txBody>
    </cdr:sp>
  </cdr:relSizeAnchor>
  <cdr:relSizeAnchor xmlns:cdr="http://schemas.openxmlformats.org/drawingml/2006/chartDrawing">
    <cdr:from>
      <cdr:x>0.11744</cdr:x>
      <cdr:y>0.01427</cdr:y>
    </cdr:from>
    <cdr:to>
      <cdr:x>0.40018</cdr:x>
      <cdr:y>0.07368</cdr:y>
    </cdr:to>
    <cdr:sp macro="" textlink="">
      <cdr:nvSpPr>
        <cdr:cNvPr id="9" name="TextBox 1"/>
        <cdr:cNvSpPr txBox="1"/>
      </cdr:nvSpPr>
      <cdr:spPr>
        <a:xfrm xmlns:a="http://schemas.openxmlformats.org/drawingml/2006/main">
          <a:off x="532161" y="38921"/>
          <a:ext cx="1281137" cy="16199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AU" sz="800" b="0" dirty="0"/>
            <a:t>1</a:t>
          </a:r>
          <a:r>
            <a:rPr lang="en-AU" sz="800" b="0" baseline="0" dirty="0"/>
            <a:t> June 2010 = 100</a:t>
          </a:r>
          <a:endParaRPr lang="en-AU" sz="800" b="0" dirty="0"/>
        </a:p>
      </cdr:txBody>
    </cdr:sp>
  </cdr:relSizeAnchor>
</c:userShapes>
</file>

<file path=ppt/drawings/drawing3.xml><?xml version="1.0" encoding="utf-8"?>
<c:userShapes xmlns:c="http://schemas.openxmlformats.org/drawingml/2006/chart">
  <cdr:relSizeAnchor xmlns:cdr="http://schemas.openxmlformats.org/drawingml/2006/chartDrawing">
    <cdr:from>
      <cdr:x>0.10518</cdr:x>
      <cdr:y>0.05288</cdr:y>
    </cdr:from>
    <cdr:to>
      <cdr:x>0.39848</cdr:x>
      <cdr:y>0.12666</cdr:y>
    </cdr:to>
    <cdr:sp macro="" textlink="">
      <cdr:nvSpPr>
        <cdr:cNvPr id="2" name="TextBox 1"/>
        <cdr:cNvSpPr txBox="1"/>
      </cdr:nvSpPr>
      <cdr:spPr>
        <a:xfrm xmlns:a="http://schemas.openxmlformats.org/drawingml/2006/main">
          <a:off x="438138" y="104766"/>
          <a:ext cx="1221770" cy="14617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Arial"/>
            </a:defRPr>
          </a:lvl1pPr>
          <a:lvl2pPr marL="457200" indent="0">
            <a:defRPr sz="1100">
              <a:latin typeface="Arial"/>
            </a:defRPr>
          </a:lvl2pPr>
          <a:lvl3pPr marL="914400" indent="0">
            <a:defRPr sz="1100">
              <a:latin typeface="Arial"/>
            </a:defRPr>
          </a:lvl3pPr>
          <a:lvl4pPr marL="1371600" indent="0">
            <a:defRPr sz="1100">
              <a:latin typeface="Arial"/>
            </a:defRPr>
          </a:lvl4pPr>
          <a:lvl5pPr marL="1828800" indent="0">
            <a:defRPr sz="1100">
              <a:latin typeface="Arial"/>
            </a:defRPr>
          </a:lvl5pPr>
          <a:lvl6pPr marL="2286000" indent="0">
            <a:defRPr sz="1100">
              <a:latin typeface="Arial"/>
            </a:defRPr>
          </a:lvl6pPr>
          <a:lvl7pPr marL="2743200" indent="0">
            <a:defRPr sz="1100">
              <a:latin typeface="Arial"/>
            </a:defRPr>
          </a:lvl7pPr>
          <a:lvl8pPr marL="3200400" indent="0">
            <a:defRPr sz="1100">
              <a:latin typeface="Arial"/>
            </a:defRPr>
          </a:lvl8pPr>
          <a:lvl9pPr marL="3657600" indent="0">
            <a:defRPr sz="1100">
              <a:latin typeface="Arial"/>
            </a:defRPr>
          </a:lvl9pPr>
        </a:lstStyle>
        <a:p xmlns:a="http://schemas.openxmlformats.org/drawingml/2006/main">
          <a:r>
            <a:rPr lang="en-AU" sz="800" dirty="0" smtClean="0"/>
            <a:t>US$ per A$</a:t>
          </a:r>
          <a:endParaRPr lang="en-AU" sz="800" b="0" dirty="0"/>
        </a:p>
      </cdr:txBody>
    </cdr:sp>
  </cdr:relSizeAnchor>
</c:userShapes>
</file>

<file path=ppt/drawings/drawing4.xml><?xml version="1.0" encoding="utf-8"?>
<c:userShapes xmlns:c="http://schemas.openxmlformats.org/drawingml/2006/chart">
  <cdr:relSizeAnchor xmlns:cdr="http://schemas.openxmlformats.org/drawingml/2006/chartDrawing">
    <cdr:from>
      <cdr:x>0.12356</cdr:x>
      <cdr:y>0.03304</cdr:y>
    </cdr:from>
    <cdr:to>
      <cdr:x>0.45044</cdr:x>
      <cdr:y>0.09254</cdr:y>
    </cdr:to>
    <cdr:sp macro="" textlink="">
      <cdr:nvSpPr>
        <cdr:cNvPr id="2" name="TextBox 1"/>
        <cdr:cNvSpPr txBox="1"/>
      </cdr:nvSpPr>
      <cdr:spPr>
        <a:xfrm xmlns:a="http://schemas.openxmlformats.org/drawingml/2006/main">
          <a:off x="452582" y="79533"/>
          <a:ext cx="1197317" cy="14324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Arial"/>
            </a:defRPr>
          </a:lvl1pPr>
          <a:lvl2pPr marL="457200" indent="0">
            <a:defRPr sz="1100">
              <a:latin typeface="Arial"/>
            </a:defRPr>
          </a:lvl2pPr>
          <a:lvl3pPr marL="914400" indent="0">
            <a:defRPr sz="1100">
              <a:latin typeface="Arial"/>
            </a:defRPr>
          </a:lvl3pPr>
          <a:lvl4pPr marL="1371600" indent="0">
            <a:defRPr sz="1100">
              <a:latin typeface="Arial"/>
            </a:defRPr>
          </a:lvl4pPr>
          <a:lvl5pPr marL="1828800" indent="0">
            <a:defRPr sz="1100">
              <a:latin typeface="Arial"/>
            </a:defRPr>
          </a:lvl5pPr>
          <a:lvl6pPr marL="2286000" indent="0">
            <a:defRPr sz="1100">
              <a:latin typeface="Arial"/>
            </a:defRPr>
          </a:lvl6pPr>
          <a:lvl7pPr marL="2743200" indent="0">
            <a:defRPr sz="1100">
              <a:latin typeface="Arial"/>
            </a:defRPr>
          </a:lvl7pPr>
          <a:lvl8pPr marL="3200400" indent="0">
            <a:defRPr sz="1100">
              <a:latin typeface="Arial"/>
            </a:defRPr>
          </a:lvl8pPr>
          <a:lvl9pPr marL="3657600" indent="0">
            <a:defRPr sz="1100">
              <a:latin typeface="Arial"/>
            </a:defRPr>
          </a:lvl9pPr>
        </a:lstStyle>
        <a:p xmlns:a="http://schemas.openxmlformats.org/drawingml/2006/main">
          <a:r>
            <a:rPr lang="en-AU" sz="800" b="0" dirty="0"/>
            <a:t>1</a:t>
          </a:r>
          <a:r>
            <a:rPr lang="en-AU" sz="800" b="0" baseline="0" dirty="0"/>
            <a:t> June </a:t>
          </a:r>
          <a:r>
            <a:rPr lang="en-AU" sz="800" b="0" baseline="0" dirty="0" smtClean="0"/>
            <a:t>2000 </a:t>
          </a:r>
          <a:r>
            <a:rPr lang="en-AU" sz="800" b="0" baseline="0" dirty="0"/>
            <a:t>= 100</a:t>
          </a:r>
          <a:endParaRPr lang="en-AU" sz="800" b="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7739" cy="511651"/>
          </a:xfrm>
          <a:prstGeom prst="rect">
            <a:avLst/>
          </a:prstGeom>
        </p:spPr>
        <p:txBody>
          <a:bodyPr vert="horz" lIns="94778" tIns="47389" rIns="94778" bIns="47389" rtlCol="0"/>
          <a:lstStyle>
            <a:lvl1pPr algn="l">
              <a:defRPr sz="1200"/>
            </a:lvl1pPr>
          </a:lstStyle>
          <a:p>
            <a:endParaRPr lang="en-GB" dirty="0"/>
          </a:p>
        </p:txBody>
      </p:sp>
      <p:sp>
        <p:nvSpPr>
          <p:cNvPr id="3" name="Date Placeholder 2"/>
          <p:cNvSpPr>
            <a:spLocks noGrp="1"/>
          </p:cNvSpPr>
          <p:nvPr>
            <p:ph type="dt" sz="quarter" idx="1"/>
          </p:nvPr>
        </p:nvSpPr>
        <p:spPr>
          <a:xfrm>
            <a:off x="4023093" y="0"/>
            <a:ext cx="3077739" cy="511651"/>
          </a:xfrm>
          <a:prstGeom prst="rect">
            <a:avLst/>
          </a:prstGeom>
        </p:spPr>
        <p:txBody>
          <a:bodyPr vert="horz" lIns="94778" tIns="47389" rIns="94778" bIns="47389" rtlCol="0"/>
          <a:lstStyle>
            <a:lvl1pPr algn="r">
              <a:defRPr sz="1200"/>
            </a:lvl1pPr>
          </a:lstStyle>
          <a:p>
            <a:fld id="{EDAD35B1-60AB-43F7-96E0-8278C11AA7BA}" type="datetimeFigureOut">
              <a:rPr lang="en-GB" smtClean="0"/>
              <a:pPr/>
              <a:t>31/01/2012</a:t>
            </a:fld>
            <a:endParaRPr lang="en-GB" dirty="0"/>
          </a:p>
        </p:txBody>
      </p:sp>
      <p:sp>
        <p:nvSpPr>
          <p:cNvPr id="4" name="Footer Placeholder 3"/>
          <p:cNvSpPr>
            <a:spLocks noGrp="1"/>
          </p:cNvSpPr>
          <p:nvPr>
            <p:ph type="ftr" sz="quarter" idx="2"/>
          </p:nvPr>
        </p:nvSpPr>
        <p:spPr>
          <a:xfrm>
            <a:off x="1" y="9719599"/>
            <a:ext cx="3077739" cy="511651"/>
          </a:xfrm>
          <a:prstGeom prst="rect">
            <a:avLst/>
          </a:prstGeom>
        </p:spPr>
        <p:txBody>
          <a:bodyPr vert="horz" lIns="94778" tIns="47389" rIns="94778" bIns="47389" rtlCol="0" anchor="b"/>
          <a:lstStyle>
            <a:lvl1pPr algn="l">
              <a:defRPr sz="1200"/>
            </a:lvl1pPr>
          </a:lstStyle>
          <a:p>
            <a:endParaRPr lang="en-GB" dirty="0"/>
          </a:p>
        </p:txBody>
      </p:sp>
      <p:sp>
        <p:nvSpPr>
          <p:cNvPr id="5" name="Slide Number Placeholder 4"/>
          <p:cNvSpPr>
            <a:spLocks noGrp="1"/>
          </p:cNvSpPr>
          <p:nvPr>
            <p:ph type="sldNum" sz="quarter" idx="3"/>
          </p:nvPr>
        </p:nvSpPr>
        <p:spPr>
          <a:xfrm>
            <a:off x="4023093" y="9719599"/>
            <a:ext cx="3077739" cy="511651"/>
          </a:xfrm>
          <a:prstGeom prst="rect">
            <a:avLst/>
          </a:prstGeom>
        </p:spPr>
        <p:txBody>
          <a:bodyPr vert="horz" lIns="94778" tIns="47389" rIns="94778" bIns="47389" rtlCol="0" anchor="b"/>
          <a:lstStyle>
            <a:lvl1pPr algn="r">
              <a:defRPr sz="1200"/>
            </a:lvl1pPr>
          </a:lstStyle>
          <a:p>
            <a:fld id="{221CB74D-572E-4F08-9394-3ECB1E1638A9}" type="slidenum">
              <a:rPr lang="en-GB" smtClean="0"/>
              <a:pPr/>
              <a:t>‹#›</a:t>
            </a:fld>
            <a:endParaRPr lang="en-GB" dirty="0"/>
          </a:p>
        </p:txBody>
      </p:sp>
    </p:spTree>
    <p:extLst>
      <p:ext uri="{BB962C8B-B14F-4D97-AF65-F5344CB8AC3E}">
        <p14:creationId xmlns:p14="http://schemas.microsoft.com/office/powerpoint/2010/main" val="756531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7739" cy="511651"/>
          </a:xfrm>
          <a:prstGeom prst="rect">
            <a:avLst/>
          </a:prstGeom>
        </p:spPr>
        <p:txBody>
          <a:bodyPr vert="horz" lIns="94778" tIns="47389" rIns="94778" bIns="47389" rtlCol="0"/>
          <a:lstStyle>
            <a:lvl1pPr algn="l">
              <a:defRPr sz="1200"/>
            </a:lvl1pPr>
          </a:lstStyle>
          <a:p>
            <a:endParaRPr lang="en-GB" dirty="0"/>
          </a:p>
        </p:txBody>
      </p:sp>
      <p:sp>
        <p:nvSpPr>
          <p:cNvPr id="3" name="Date Placeholder 2"/>
          <p:cNvSpPr>
            <a:spLocks noGrp="1"/>
          </p:cNvSpPr>
          <p:nvPr>
            <p:ph type="dt" idx="1"/>
          </p:nvPr>
        </p:nvSpPr>
        <p:spPr>
          <a:xfrm>
            <a:off x="4023093" y="0"/>
            <a:ext cx="3077739" cy="511651"/>
          </a:xfrm>
          <a:prstGeom prst="rect">
            <a:avLst/>
          </a:prstGeom>
        </p:spPr>
        <p:txBody>
          <a:bodyPr vert="horz" lIns="94778" tIns="47389" rIns="94778" bIns="47389" rtlCol="0"/>
          <a:lstStyle>
            <a:lvl1pPr algn="r">
              <a:defRPr sz="1200"/>
            </a:lvl1pPr>
          </a:lstStyle>
          <a:p>
            <a:fld id="{7E8B935B-3E5D-4FF0-8ED3-E5C882647223}" type="datetimeFigureOut">
              <a:rPr lang="en-US" smtClean="0"/>
              <a:pPr/>
              <a:t>1/31/2012</a:t>
            </a:fld>
            <a:endParaRPr lang="en-GB" dirty="0"/>
          </a:p>
        </p:txBody>
      </p:sp>
      <p:sp>
        <p:nvSpPr>
          <p:cNvPr id="4" name="Slide Image Placeholder 3"/>
          <p:cNvSpPr>
            <a:spLocks noGrp="1" noRot="1" noChangeAspect="1"/>
          </p:cNvSpPr>
          <p:nvPr>
            <p:ph type="sldImg" idx="2"/>
          </p:nvPr>
        </p:nvSpPr>
        <p:spPr>
          <a:xfrm>
            <a:off x="815975" y="766763"/>
            <a:ext cx="5470525" cy="3838575"/>
          </a:xfrm>
          <a:prstGeom prst="rect">
            <a:avLst/>
          </a:prstGeom>
          <a:noFill/>
          <a:ln w="12700">
            <a:solidFill>
              <a:prstClr val="black"/>
            </a:solidFill>
          </a:ln>
        </p:spPr>
        <p:txBody>
          <a:bodyPr vert="horz" lIns="94778" tIns="47389" rIns="94778" bIns="47389" rtlCol="0" anchor="ctr"/>
          <a:lstStyle/>
          <a:p>
            <a:endParaRPr lang="en-GB" dirty="0"/>
          </a:p>
        </p:txBody>
      </p:sp>
      <p:sp>
        <p:nvSpPr>
          <p:cNvPr id="5" name="Notes Placeholder 4"/>
          <p:cNvSpPr>
            <a:spLocks noGrp="1"/>
          </p:cNvSpPr>
          <p:nvPr>
            <p:ph type="body" sz="quarter" idx="3"/>
          </p:nvPr>
        </p:nvSpPr>
        <p:spPr>
          <a:xfrm>
            <a:off x="710248" y="4860687"/>
            <a:ext cx="5681980" cy="4604861"/>
          </a:xfrm>
          <a:prstGeom prst="rect">
            <a:avLst/>
          </a:prstGeom>
        </p:spPr>
        <p:txBody>
          <a:bodyPr vert="horz" lIns="94778" tIns="47389" rIns="94778" bIns="473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719599"/>
            <a:ext cx="3077739" cy="511651"/>
          </a:xfrm>
          <a:prstGeom prst="rect">
            <a:avLst/>
          </a:prstGeom>
        </p:spPr>
        <p:txBody>
          <a:bodyPr vert="horz" lIns="94778" tIns="47389" rIns="94778" bIns="47389" rtlCol="0" anchor="b"/>
          <a:lstStyle>
            <a:lvl1pPr algn="l">
              <a:defRPr sz="1200"/>
            </a:lvl1pPr>
          </a:lstStyle>
          <a:p>
            <a:endParaRPr lang="en-GB" dirty="0"/>
          </a:p>
        </p:txBody>
      </p:sp>
      <p:sp>
        <p:nvSpPr>
          <p:cNvPr id="7" name="Slide Number Placeholder 6"/>
          <p:cNvSpPr>
            <a:spLocks noGrp="1"/>
          </p:cNvSpPr>
          <p:nvPr>
            <p:ph type="sldNum" sz="quarter" idx="5"/>
          </p:nvPr>
        </p:nvSpPr>
        <p:spPr>
          <a:xfrm>
            <a:off x="4023093" y="9719599"/>
            <a:ext cx="3077739" cy="511651"/>
          </a:xfrm>
          <a:prstGeom prst="rect">
            <a:avLst/>
          </a:prstGeom>
        </p:spPr>
        <p:txBody>
          <a:bodyPr vert="horz" lIns="94778" tIns="47389" rIns="94778" bIns="47389" rtlCol="0" anchor="b"/>
          <a:lstStyle>
            <a:lvl1pPr algn="r">
              <a:defRPr sz="1200"/>
            </a:lvl1pPr>
          </a:lstStyle>
          <a:p>
            <a:fld id="{048706B8-EBCC-470A-8AE8-B49CE76EE6E5}" type="slidenum">
              <a:rPr lang="en-GB" smtClean="0"/>
              <a:pPr/>
              <a:t>‹#›</a:t>
            </a:fld>
            <a:endParaRPr lang="en-GB" dirty="0"/>
          </a:p>
        </p:txBody>
      </p:sp>
    </p:spTree>
    <p:extLst>
      <p:ext uri="{BB962C8B-B14F-4D97-AF65-F5344CB8AC3E}">
        <p14:creationId xmlns:p14="http://schemas.microsoft.com/office/powerpoint/2010/main" val="3029555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15975" y="766763"/>
            <a:ext cx="5470525" cy="383857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6D5EE04-6622-4AD6-A6DC-40BC47304F9B}" type="slidenum">
              <a:rPr lang="en-GB" smtClean="0"/>
              <a:pPr/>
              <a:t>25</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5.xml"/><Relationship Id="rId7" Type="http://schemas.openxmlformats.org/officeDocument/2006/relationships/tags" Target="../tags/tag9.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tags" Target="../tags/tag8.xml"/><Relationship Id="rId5" Type="http://schemas.openxmlformats.org/officeDocument/2006/relationships/tags" Target="../tags/tag7.xml"/><Relationship Id="rId4" Type="http://schemas.openxmlformats.org/officeDocument/2006/relationships/tags" Target="../tags/tag6.xml"/></Relationships>
</file>

<file path=ppt/slideLayouts/_rels/slideLayout10.xml.rels><?xml version="1.0" encoding="UTF-8" standalone="yes"?>
<Relationships xmlns="http://schemas.openxmlformats.org/package/2006/relationships"><Relationship Id="rId8" Type="http://schemas.openxmlformats.org/officeDocument/2006/relationships/tags" Target="../tags/tag91.xml"/><Relationship Id="rId3" Type="http://schemas.openxmlformats.org/officeDocument/2006/relationships/tags" Target="../tags/tag86.xml"/><Relationship Id="rId7" Type="http://schemas.openxmlformats.org/officeDocument/2006/relationships/tags" Target="../tags/tag90.xml"/><Relationship Id="rId2" Type="http://schemas.openxmlformats.org/officeDocument/2006/relationships/tags" Target="../tags/tag85.xml"/><Relationship Id="rId1" Type="http://schemas.openxmlformats.org/officeDocument/2006/relationships/tags" Target="../tags/tag84.xml"/><Relationship Id="rId6" Type="http://schemas.openxmlformats.org/officeDocument/2006/relationships/tags" Target="../tags/tag89.xml"/><Relationship Id="rId5" Type="http://schemas.openxmlformats.org/officeDocument/2006/relationships/tags" Target="../tags/tag88.xml"/><Relationship Id="rId10" Type="http://schemas.openxmlformats.org/officeDocument/2006/relationships/slideMaster" Target="../slideMasters/slideMaster1.xml"/><Relationship Id="rId4" Type="http://schemas.openxmlformats.org/officeDocument/2006/relationships/tags" Target="../tags/tag87.xml"/><Relationship Id="rId9" Type="http://schemas.openxmlformats.org/officeDocument/2006/relationships/tags" Target="../tags/tag92.xml"/></Relationships>
</file>

<file path=ppt/slideLayouts/_rels/slideLayout11.xml.rels><?xml version="1.0" encoding="UTF-8" standalone="yes"?>
<Relationships xmlns="http://schemas.openxmlformats.org/package/2006/relationships"><Relationship Id="rId8" Type="http://schemas.openxmlformats.org/officeDocument/2006/relationships/tags" Target="../tags/tag100.xml"/><Relationship Id="rId3" Type="http://schemas.openxmlformats.org/officeDocument/2006/relationships/tags" Target="../tags/tag95.xml"/><Relationship Id="rId7" Type="http://schemas.openxmlformats.org/officeDocument/2006/relationships/tags" Target="../tags/tag99.xml"/><Relationship Id="rId2" Type="http://schemas.openxmlformats.org/officeDocument/2006/relationships/tags" Target="../tags/tag94.xml"/><Relationship Id="rId1" Type="http://schemas.openxmlformats.org/officeDocument/2006/relationships/tags" Target="../tags/tag93.xml"/><Relationship Id="rId6" Type="http://schemas.openxmlformats.org/officeDocument/2006/relationships/tags" Target="../tags/tag98.xml"/><Relationship Id="rId5" Type="http://schemas.openxmlformats.org/officeDocument/2006/relationships/tags" Target="../tags/tag97.xml"/><Relationship Id="rId10" Type="http://schemas.openxmlformats.org/officeDocument/2006/relationships/slideMaster" Target="../slideMasters/slideMaster1.xml"/><Relationship Id="rId4" Type="http://schemas.openxmlformats.org/officeDocument/2006/relationships/tags" Target="../tags/tag96.xml"/><Relationship Id="rId9" Type="http://schemas.openxmlformats.org/officeDocument/2006/relationships/tags" Target="../tags/tag10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tags" Target="../tags/tag104.xml"/><Relationship Id="rId2" Type="http://schemas.openxmlformats.org/officeDocument/2006/relationships/tags" Target="../tags/tag103.xml"/><Relationship Id="rId1" Type="http://schemas.openxmlformats.org/officeDocument/2006/relationships/tags" Target="../tags/tag102.xml"/><Relationship Id="rId5" Type="http://schemas.openxmlformats.org/officeDocument/2006/relationships/slideMaster" Target="../slideMasters/slideMaster1.xml"/><Relationship Id="rId4" Type="http://schemas.openxmlformats.org/officeDocument/2006/relationships/tags" Target="../tags/tag105.xml"/></Relationships>
</file>

<file path=ppt/slideLayouts/_rels/slideLayout15.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108.xml"/><Relationship Id="rId7" Type="http://schemas.openxmlformats.org/officeDocument/2006/relationships/tags" Target="../tags/tag112.xml"/><Relationship Id="rId2" Type="http://schemas.openxmlformats.org/officeDocument/2006/relationships/tags" Target="../tags/tag107.xml"/><Relationship Id="rId1" Type="http://schemas.openxmlformats.org/officeDocument/2006/relationships/tags" Target="../tags/tag106.xml"/><Relationship Id="rId6" Type="http://schemas.openxmlformats.org/officeDocument/2006/relationships/tags" Target="../tags/tag111.xml"/><Relationship Id="rId5" Type="http://schemas.openxmlformats.org/officeDocument/2006/relationships/tags" Target="../tags/tag110.xml"/><Relationship Id="rId4" Type="http://schemas.openxmlformats.org/officeDocument/2006/relationships/tags" Target="../tags/tag109.xml"/></Relationships>
</file>

<file path=ppt/slideLayouts/_rels/slideLayout16.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115.xml"/><Relationship Id="rId7" Type="http://schemas.openxmlformats.org/officeDocument/2006/relationships/tags" Target="../tags/tag119.xml"/><Relationship Id="rId2" Type="http://schemas.openxmlformats.org/officeDocument/2006/relationships/tags" Target="../tags/tag114.xml"/><Relationship Id="rId1" Type="http://schemas.openxmlformats.org/officeDocument/2006/relationships/tags" Target="../tags/tag113.xml"/><Relationship Id="rId6" Type="http://schemas.openxmlformats.org/officeDocument/2006/relationships/tags" Target="../tags/tag118.xml"/><Relationship Id="rId5" Type="http://schemas.openxmlformats.org/officeDocument/2006/relationships/tags" Target="../tags/tag117.xml"/><Relationship Id="rId4" Type="http://schemas.openxmlformats.org/officeDocument/2006/relationships/tags" Target="../tags/tag116.xml"/></Relationships>
</file>

<file path=ppt/slideLayouts/_rels/slideLayout17.xml.rels><?xml version="1.0" encoding="UTF-8" standalone="yes"?>
<Relationships xmlns="http://schemas.openxmlformats.org/package/2006/relationships"><Relationship Id="rId3" Type="http://schemas.openxmlformats.org/officeDocument/2006/relationships/tags" Target="../tags/tag122.xml"/><Relationship Id="rId7" Type="http://schemas.openxmlformats.org/officeDocument/2006/relationships/slideMaster" Target="../slideMasters/slideMaster1.xml"/><Relationship Id="rId2" Type="http://schemas.openxmlformats.org/officeDocument/2006/relationships/tags" Target="../tags/tag121.xml"/><Relationship Id="rId1" Type="http://schemas.openxmlformats.org/officeDocument/2006/relationships/tags" Target="../tags/tag120.xml"/><Relationship Id="rId6" Type="http://schemas.openxmlformats.org/officeDocument/2006/relationships/tags" Target="../tags/tag125.xml"/><Relationship Id="rId5" Type="http://schemas.openxmlformats.org/officeDocument/2006/relationships/tags" Target="../tags/tag124.xml"/><Relationship Id="rId4" Type="http://schemas.openxmlformats.org/officeDocument/2006/relationships/tags" Target="../tags/tag123.xml"/></Relationships>
</file>

<file path=ppt/slideLayouts/_rels/slideLayout18.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128.xml"/><Relationship Id="rId7" Type="http://schemas.openxmlformats.org/officeDocument/2006/relationships/tags" Target="../tags/tag132.xml"/><Relationship Id="rId2" Type="http://schemas.openxmlformats.org/officeDocument/2006/relationships/tags" Target="../tags/tag127.xml"/><Relationship Id="rId1" Type="http://schemas.openxmlformats.org/officeDocument/2006/relationships/tags" Target="../tags/tag126.xml"/><Relationship Id="rId6" Type="http://schemas.openxmlformats.org/officeDocument/2006/relationships/tags" Target="../tags/tag131.xml"/><Relationship Id="rId5" Type="http://schemas.openxmlformats.org/officeDocument/2006/relationships/tags" Target="../tags/tag130.xml"/><Relationship Id="rId4" Type="http://schemas.openxmlformats.org/officeDocument/2006/relationships/tags" Target="../tags/tag129.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tags" Target="../tags/tag17.xml"/><Relationship Id="rId3" Type="http://schemas.openxmlformats.org/officeDocument/2006/relationships/tags" Target="../tags/tag12.xml"/><Relationship Id="rId7" Type="http://schemas.openxmlformats.org/officeDocument/2006/relationships/tags" Target="../tags/tag16.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tags" Target="../tags/tag15.xml"/><Relationship Id="rId5" Type="http://schemas.openxmlformats.org/officeDocument/2006/relationships/tags" Target="../tags/tag14.xml"/><Relationship Id="rId10" Type="http://schemas.openxmlformats.org/officeDocument/2006/relationships/slideMaster" Target="../slideMasters/slideMaster1.xml"/><Relationship Id="rId4" Type="http://schemas.openxmlformats.org/officeDocument/2006/relationships/tags" Target="../tags/tag13.xml"/><Relationship Id="rId9" Type="http://schemas.openxmlformats.org/officeDocument/2006/relationships/tags" Target="../tags/tag18.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slideMaster" Target="../slideMasters/slideMaster1.xml"/><Relationship Id="rId4" Type="http://schemas.openxmlformats.org/officeDocument/2006/relationships/tags" Target="../tags/tag22.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6.xml"/><Relationship Id="rId3" Type="http://schemas.openxmlformats.org/officeDocument/2006/relationships/tags" Target="../tags/tag31.xml"/><Relationship Id="rId7" Type="http://schemas.openxmlformats.org/officeDocument/2006/relationships/tags" Target="../tags/tag35.xml"/><Relationship Id="rId12" Type="http://schemas.openxmlformats.org/officeDocument/2006/relationships/slideMaster" Target="../slideMasters/slideMaster1.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tags" Target="../tags/tag34.xml"/><Relationship Id="rId11" Type="http://schemas.openxmlformats.org/officeDocument/2006/relationships/tags" Target="../tags/tag39.xml"/><Relationship Id="rId5" Type="http://schemas.openxmlformats.org/officeDocument/2006/relationships/tags" Target="../tags/tag33.xml"/><Relationship Id="rId10" Type="http://schemas.openxmlformats.org/officeDocument/2006/relationships/tags" Target="../tags/tag38.xml"/><Relationship Id="rId4" Type="http://schemas.openxmlformats.org/officeDocument/2006/relationships/tags" Target="../tags/tag32.xml"/><Relationship Id="rId9" Type="http://schemas.openxmlformats.org/officeDocument/2006/relationships/tags" Target="../tags/tag37.xml"/></Relationships>
</file>

<file path=ppt/slideLayouts/_rels/slideLayout6.xml.rels><?xml version="1.0" encoding="UTF-8" standalone="yes"?>
<Relationships xmlns="http://schemas.openxmlformats.org/package/2006/relationships"><Relationship Id="rId8" Type="http://schemas.openxmlformats.org/officeDocument/2006/relationships/tags" Target="../tags/tag47.xml"/><Relationship Id="rId3" Type="http://schemas.openxmlformats.org/officeDocument/2006/relationships/tags" Target="../tags/tag42.xml"/><Relationship Id="rId7" Type="http://schemas.openxmlformats.org/officeDocument/2006/relationships/tags" Target="../tags/tag46.xml"/><Relationship Id="rId12" Type="http://schemas.openxmlformats.org/officeDocument/2006/relationships/slideMaster" Target="../slideMasters/slideMaster1.xml"/><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tags" Target="../tags/tag45.xml"/><Relationship Id="rId11" Type="http://schemas.openxmlformats.org/officeDocument/2006/relationships/tags" Target="../tags/tag50.xml"/><Relationship Id="rId5" Type="http://schemas.openxmlformats.org/officeDocument/2006/relationships/tags" Target="../tags/tag44.xml"/><Relationship Id="rId10" Type="http://schemas.openxmlformats.org/officeDocument/2006/relationships/tags" Target="../tags/tag49.xml"/><Relationship Id="rId4" Type="http://schemas.openxmlformats.org/officeDocument/2006/relationships/tags" Target="../tags/tag43.xml"/><Relationship Id="rId9" Type="http://schemas.openxmlformats.org/officeDocument/2006/relationships/tags" Target="../tags/tag48.xml"/></Relationships>
</file>

<file path=ppt/slideLayouts/_rels/slideLayout7.xml.rels><?xml version="1.0" encoding="UTF-8" standalone="yes"?>
<Relationships xmlns="http://schemas.openxmlformats.org/package/2006/relationships"><Relationship Id="rId8" Type="http://schemas.openxmlformats.org/officeDocument/2006/relationships/tags" Target="../tags/tag58.xml"/><Relationship Id="rId13" Type="http://schemas.openxmlformats.org/officeDocument/2006/relationships/slideMaster" Target="../slideMasters/slideMaster1.xml"/><Relationship Id="rId3" Type="http://schemas.openxmlformats.org/officeDocument/2006/relationships/tags" Target="../tags/tag53.xml"/><Relationship Id="rId7" Type="http://schemas.openxmlformats.org/officeDocument/2006/relationships/tags" Target="../tags/tag57.xml"/><Relationship Id="rId12" Type="http://schemas.openxmlformats.org/officeDocument/2006/relationships/tags" Target="../tags/tag62.xml"/><Relationship Id="rId2" Type="http://schemas.openxmlformats.org/officeDocument/2006/relationships/tags" Target="../tags/tag52.xml"/><Relationship Id="rId1" Type="http://schemas.openxmlformats.org/officeDocument/2006/relationships/tags" Target="../tags/tag51.xml"/><Relationship Id="rId6" Type="http://schemas.openxmlformats.org/officeDocument/2006/relationships/tags" Target="../tags/tag56.xml"/><Relationship Id="rId11" Type="http://schemas.openxmlformats.org/officeDocument/2006/relationships/tags" Target="../tags/tag61.xml"/><Relationship Id="rId5" Type="http://schemas.openxmlformats.org/officeDocument/2006/relationships/tags" Target="../tags/tag55.xml"/><Relationship Id="rId10" Type="http://schemas.openxmlformats.org/officeDocument/2006/relationships/tags" Target="../tags/tag60.xml"/><Relationship Id="rId4" Type="http://schemas.openxmlformats.org/officeDocument/2006/relationships/tags" Target="../tags/tag54.xml"/><Relationship Id="rId9" Type="http://schemas.openxmlformats.org/officeDocument/2006/relationships/tags" Target="../tags/tag59.xml"/></Relationships>
</file>

<file path=ppt/slideLayouts/_rels/slideLayout8.xml.rels><?xml version="1.0" encoding="UTF-8" standalone="yes"?>
<Relationships xmlns="http://schemas.openxmlformats.org/package/2006/relationships"><Relationship Id="rId8" Type="http://schemas.openxmlformats.org/officeDocument/2006/relationships/tags" Target="../tags/tag70.xml"/><Relationship Id="rId13" Type="http://schemas.openxmlformats.org/officeDocument/2006/relationships/slideMaster" Target="../slideMasters/slideMaster1.xml"/><Relationship Id="rId3" Type="http://schemas.openxmlformats.org/officeDocument/2006/relationships/tags" Target="../tags/tag65.xml"/><Relationship Id="rId7" Type="http://schemas.openxmlformats.org/officeDocument/2006/relationships/tags" Target="../tags/tag69.xml"/><Relationship Id="rId12" Type="http://schemas.openxmlformats.org/officeDocument/2006/relationships/tags" Target="../tags/tag74.xml"/><Relationship Id="rId2" Type="http://schemas.openxmlformats.org/officeDocument/2006/relationships/tags" Target="../tags/tag64.xml"/><Relationship Id="rId1" Type="http://schemas.openxmlformats.org/officeDocument/2006/relationships/tags" Target="../tags/tag63.xml"/><Relationship Id="rId6" Type="http://schemas.openxmlformats.org/officeDocument/2006/relationships/tags" Target="../tags/tag68.xml"/><Relationship Id="rId11" Type="http://schemas.openxmlformats.org/officeDocument/2006/relationships/tags" Target="../tags/tag73.xml"/><Relationship Id="rId5" Type="http://schemas.openxmlformats.org/officeDocument/2006/relationships/tags" Target="../tags/tag67.xml"/><Relationship Id="rId10" Type="http://schemas.openxmlformats.org/officeDocument/2006/relationships/tags" Target="../tags/tag72.xml"/><Relationship Id="rId4" Type="http://schemas.openxmlformats.org/officeDocument/2006/relationships/tags" Target="../tags/tag66.xml"/><Relationship Id="rId9" Type="http://schemas.openxmlformats.org/officeDocument/2006/relationships/tags" Target="../tags/tag71.xml"/></Relationships>
</file>

<file path=ppt/slideLayouts/_rels/slideLayout9.xml.rels><?xml version="1.0" encoding="UTF-8" standalone="yes"?>
<Relationships xmlns="http://schemas.openxmlformats.org/package/2006/relationships"><Relationship Id="rId8" Type="http://schemas.openxmlformats.org/officeDocument/2006/relationships/tags" Target="../tags/tag82.xml"/><Relationship Id="rId3" Type="http://schemas.openxmlformats.org/officeDocument/2006/relationships/tags" Target="../tags/tag77.xml"/><Relationship Id="rId7" Type="http://schemas.openxmlformats.org/officeDocument/2006/relationships/tags" Target="../tags/tag81.xml"/><Relationship Id="rId2" Type="http://schemas.openxmlformats.org/officeDocument/2006/relationships/tags" Target="../tags/tag76.xml"/><Relationship Id="rId1" Type="http://schemas.openxmlformats.org/officeDocument/2006/relationships/tags" Target="../tags/tag75.xml"/><Relationship Id="rId6" Type="http://schemas.openxmlformats.org/officeDocument/2006/relationships/tags" Target="../tags/tag80.xml"/><Relationship Id="rId5" Type="http://schemas.openxmlformats.org/officeDocument/2006/relationships/tags" Target="../tags/tag79.xml"/><Relationship Id="rId10" Type="http://schemas.openxmlformats.org/officeDocument/2006/relationships/slideMaster" Target="../slideMasters/slideMaster1.xml"/><Relationship Id="rId4" Type="http://schemas.openxmlformats.org/officeDocument/2006/relationships/tags" Target="../tags/tag78.xml"/><Relationship Id="rId9" Type="http://schemas.openxmlformats.org/officeDocument/2006/relationships/tags" Target="../tags/tag8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grpSp>
        <p:nvGrpSpPr>
          <p:cNvPr id="36" name="Group 35"/>
          <p:cNvGrpSpPr/>
          <p:nvPr userDrawn="1"/>
        </p:nvGrpSpPr>
        <p:grpSpPr>
          <a:xfrm>
            <a:off x="1153204" y="0"/>
            <a:ext cx="9108396" cy="6780106"/>
            <a:chOff x="1130368" y="0"/>
            <a:chExt cx="8928032" cy="7318210"/>
          </a:xfrm>
        </p:grpSpPr>
        <p:grpSp>
          <p:nvGrpSpPr>
            <p:cNvPr id="31" name="Logo Shapes"/>
            <p:cNvGrpSpPr/>
            <p:nvPr userDrawn="1"/>
          </p:nvGrpSpPr>
          <p:grpSpPr>
            <a:xfrm>
              <a:off x="1904992" y="0"/>
              <a:ext cx="8153408" cy="6792223"/>
              <a:chOff x="1828800" y="0"/>
              <a:chExt cx="8153408" cy="6792223"/>
            </a:xfrm>
          </p:grpSpPr>
          <p:sp>
            <p:nvSpPr>
              <p:cNvPr id="23" name="Rectangle 1"/>
              <p:cNvSpPr>
                <a:spLocks noChangeArrowheads="1"/>
              </p:cNvSpPr>
              <p:nvPr/>
            </p:nvSpPr>
            <p:spPr bwMode="gray">
              <a:xfrm>
                <a:off x="1832931" y="4495800"/>
                <a:ext cx="8149277" cy="2296191"/>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68" name="Rectangle 2"/>
              <p:cNvSpPr>
                <a:spLocks noChangeArrowheads="1"/>
              </p:cNvSpPr>
              <p:nvPr userDrawn="1"/>
            </p:nvSpPr>
            <p:spPr bwMode="gray">
              <a:xfrm>
                <a:off x="1828800" y="3322678"/>
                <a:ext cx="7315200" cy="3451025"/>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0" name="Rectangle 3"/>
              <p:cNvSpPr>
                <a:spLocks noChangeArrowheads="1"/>
              </p:cNvSpPr>
              <p:nvPr userDrawn="1"/>
            </p:nvSpPr>
            <p:spPr bwMode="gray">
              <a:xfrm>
                <a:off x="1828800" y="4495800"/>
                <a:ext cx="7315200" cy="2296191"/>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4" name="Rectangle 4"/>
              <p:cNvSpPr>
                <a:spLocks noChangeArrowheads="1"/>
              </p:cNvSpPr>
              <p:nvPr/>
            </p:nvSpPr>
            <p:spPr bwMode="gray">
              <a:xfrm>
                <a:off x="1828800" y="0"/>
                <a:ext cx="6248400" cy="677272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8" name="Rectangle 5"/>
              <p:cNvSpPr>
                <a:spLocks noChangeArrowheads="1"/>
              </p:cNvSpPr>
              <p:nvPr userDrawn="1"/>
            </p:nvSpPr>
            <p:spPr bwMode="gray">
              <a:xfrm>
                <a:off x="1828800" y="1144808"/>
                <a:ext cx="6720840" cy="5627914"/>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69" name="Rectangle 6"/>
              <p:cNvSpPr>
                <a:spLocks noChangeArrowheads="1"/>
              </p:cNvSpPr>
              <p:nvPr userDrawn="1"/>
            </p:nvSpPr>
            <p:spPr bwMode="gray">
              <a:xfrm>
                <a:off x="1828800" y="3322678"/>
                <a:ext cx="6720840" cy="3451025"/>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9" name="Rectangle 7"/>
              <p:cNvSpPr>
                <a:spLocks noChangeArrowheads="1"/>
              </p:cNvSpPr>
              <p:nvPr userDrawn="1"/>
            </p:nvSpPr>
            <p:spPr bwMode="gray">
              <a:xfrm>
                <a:off x="1828800" y="1144808"/>
                <a:ext cx="6248400" cy="5627914"/>
              </a:xfrm>
              <a:prstGeom prst="rect">
                <a:avLst/>
              </a:prstGeom>
              <a:solidFill>
                <a:srgbClr val="D74021"/>
              </a:solidFill>
              <a:ln w="0">
                <a:noFill/>
                <a:prstDash val="solid"/>
                <a:miter lim="800000"/>
                <a:headEnd/>
                <a:tailEnd/>
              </a:ln>
            </p:spPr>
            <p:txBody>
              <a:bodyPr vert="horz" wrap="square" lIns="0" tIns="0" rIns="0" bIns="0" numCol="1" anchor="t" anchorCtr="0" compatLnSpc="1">
                <a:prstTxWarp prst="textNoShape">
                  <a:avLst/>
                </a:prstTxWarp>
              </a:bodyPr>
              <a:lstStyle/>
              <a:p>
                <a:endParaRPr lang="en-GB" noProof="0" dirty="0"/>
              </a:p>
            </p:txBody>
          </p:sp>
          <p:sp>
            <p:nvSpPr>
              <p:cNvPr id="26" name="Rectangle 8"/>
              <p:cNvSpPr>
                <a:spLocks noChangeArrowheads="1"/>
              </p:cNvSpPr>
              <p:nvPr userDrawn="1"/>
            </p:nvSpPr>
            <p:spPr bwMode="gray">
              <a:xfrm>
                <a:off x="1828800" y="4495800"/>
                <a:ext cx="6720840" cy="2296191"/>
              </a:xfrm>
              <a:prstGeom prst="rect">
                <a:avLst/>
              </a:prstGeom>
              <a:solidFill>
                <a:srgbClr val="D139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7" name="Rectangle 9"/>
              <p:cNvSpPr/>
              <p:nvPr userDrawn="1"/>
            </p:nvSpPr>
            <p:spPr bwMode="gray">
              <a:xfrm>
                <a:off x="1828800" y="3321844"/>
                <a:ext cx="6246019" cy="3450878"/>
              </a:xfrm>
              <a:prstGeom prst="rect">
                <a:avLst/>
              </a:prstGeom>
              <a:solidFill>
                <a:srgbClr val="CD2F0E"/>
              </a:solidFill>
              <a:ln w="0">
                <a:noFill/>
                <a:prstDash val="solid"/>
                <a:round/>
                <a:headEnd/>
                <a:tailEnd/>
              </a:ln>
            </p:spPr>
            <p:txBody>
              <a:bodyPr vert="horz" wrap="square" lIns="91440" tIns="45720" rIns="91440" bIns="45720" numCol="1" anchor="t" anchorCtr="0" compatLnSpc="1">
                <a:prstTxWarp prst="textNoShape">
                  <a:avLst/>
                </a:prstTxWarp>
              </a:bodyPr>
              <a:lstStyle/>
              <a:p>
                <a:pPr marL="0" algn="l" defTabSz="1018824" rtl="0" eaLnBrk="1" latinLnBrk="0" hangingPunct="1"/>
                <a:endParaRPr lang="en-GB" sz="2000" kern="1200" noProof="0" dirty="0">
                  <a:solidFill>
                    <a:schemeClr val="tx1"/>
                  </a:solidFill>
                  <a:latin typeface="+mn-lt"/>
                  <a:ea typeface="+mn-ea"/>
                  <a:cs typeface="+mn-cs"/>
                </a:endParaRPr>
              </a:p>
            </p:txBody>
          </p:sp>
          <p:sp>
            <p:nvSpPr>
              <p:cNvPr id="30" name="Rectangle 10"/>
              <p:cNvSpPr>
                <a:spLocks noChangeArrowheads="1"/>
              </p:cNvSpPr>
              <p:nvPr userDrawn="1"/>
            </p:nvSpPr>
            <p:spPr bwMode="gray">
              <a:xfrm>
                <a:off x="1828800" y="4502944"/>
                <a:ext cx="6245352" cy="2288752"/>
              </a:xfrm>
              <a:prstGeom prst="rect">
                <a:avLst/>
              </a:prstGeom>
              <a:solidFill>
                <a:srgbClr val="C42303"/>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71" name="Rectangle 11"/>
              <p:cNvSpPr>
                <a:spLocks noChangeArrowheads="1"/>
              </p:cNvSpPr>
              <p:nvPr userDrawn="1"/>
            </p:nvSpPr>
            <p:spPr bwMode="gray">
              <a:xfrm>
                <a:off x="1828800" y="4807975"/>
                <a:ext cx="2286000" cy="1984248"/>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grpSp>
        <p:grpSp>
          <p:nvGrpSpPr>
            <p:cNvPr id="35" name="Group 34"/>
            <p:cNvGrpSpPr/>
            <p:nvPr userDrawn="1"/>
          </p:nvGrpSpPr>
          <p:grpSpPr>
            <a:xfrm>
              <a:off x="1130368" y="6790556"/>
              <a:ext cx="905256" cy="527654"/>
              <a:chOff x="1130368" y="6790556"/>
              <a:chExt cx="905256" cy="527654"/>
            </a:xfrm>
          </p:grpSpPr>
          <p:sp>
            <p:nvSpPr>
              <p:cNvPr id="34" name="Rectangle 0"/>
              <p:cNvSpPr>
                <a:spLocks noChangeArrowheads="1"/>
              </p:cNvSpPr>
              <p:nvPr userDrawn="1"/>
            </p:nvSpPr>
            <p:spPr bwMode="black">
              <a:xfrm>
                <a:off x="1676368" y="6790556"/>
                <a:ext cx="228600" cy="57350"/>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38" name="Freeform 37"/>
              <p:cNvSpPr>
                <a:spLocks noEditPoints="1"/>
              </p:cNvSpPr>
              <p:nvPr userDrawn="1"/>
            </p:nvSpPr>
            <p:spPr bwMode="black">
              <a:xfrm>
                <a:off x="1130368" y="6976999"/>
                <a:ext cx="905256" cy="341211"/>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grpSp>
      </p:grpSp>
      <p:sp>
        <p:nvSpPr>
          <p:cNvPr id="73" name="Picture"/>
          <p:cNvSpPr txBox="1"/>
          <p:nvPr userDrawn="1">
            <p:custDataLst>
              <p:tags r:id="rId1"/>
            </p:custDataLst>
          </p:nvPr>
        </p:nvSpPr>
        <p:spPr>
          <a:xfrm>
            <a:off x="1942804" y="3074855"/>
            <a:ext cx="7463662" cy="3217939"/>
          </a:xfrm>
          <a:prstGeom prst="rect">
            <a:avLst/>
          </a:prstGeom>
          <a:noFill/>
          <a:ln>
            <a:noFill/>
          </a:ln>
        </p:spPr>
        <p:txBody>
          <a:bodyPr wrap="square" rtlCol="0">
            <a:noAutofit/>
          </a:bodyPr>
          <a:lstStyle/>
          <a:p>
            <a:endParaRPr lang="en-GB" noProof="0" dirty="0"/>
          </a:p>
        </p:txBody>
      </p:sp>
      <p:sp>
        <p:nvSpPr>
          <p:cNvPr id="3" name="Subtitle"/>
          <p:cNvSpPr>
            <a:spLocks noGrp="1"/>
          </p:cNvSpPr>
          <p:nvPr userDrawn="1">
            <p:ph type="subTitle" idx="1" hasCustomPrompt="1"/>
            <p:custDataLst>
              <p:tags r:id="rId2"/>
            </p:custDataLst>
          </p:nvPr>
        </p:nvSpPr>
        <p:spPr bwMode="white">
          <a:xfrm>
            <a:off x="2098370" y="2059206"/>
            <a:ext cx="6063673" cy="847165"/>
          </a:xfrm>
        </p:spPr>
        <p:txBody>
          <a:bodyPr tIns="0" bIns="0"/>
          <a:lstStyle>
            <a:lvl1pPr marL="0" indent="0" algn="l">
              <a:lnSpc>
                <a:spcPct val="90000"/>
              </a:lnSpc>
              <a:spcAft>
                <a:spcPts val="0"/>
              </a:spcAft>
              <a:buNone/>
              <a:defRPr sz="3200" baseline="0">
                <a:solidFill>
                  <a:schemeClr val="bg1"/>
                </a:solidFill>
                <a:latin typeface="+mj-lt"/>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GB" noProof="0" dirty="0" smtClean="0"/>
              <a:t>Subtitle (move higher if title is only one line)</a:t>
            </a:r>
            <a:endParaRPr lang="en-GB" noProof="0" dirty="0"/>
          </a:p>
        </p:txBody>
      </p:sp>
      <p:sp>
        <p:nvSpPr>
          <p:cNvPr id="2" name="Title"/>
          <p:cNvSpPr>
            <a:spLocks noGrp="1"/>
          </p:cNvSpPr>
          <p:nvPr userDrawn="1">
            <p:ph type="ctrTitle" hasCustomPrompt="1"/>
            <p:custDataLst>
              <p:tags r:id="rId3"/>
            </p:custDataLst>
          </p:nvPr>
        </p:nvSpPr>
        <p:spPr bwMode="white">
          <a:xfrm>
            <a:off x="2098370" y="1168314"/>
            <a:ext cx="6063673" cy="847165"/>
          </a:xfrm>
        </p:spPr>
        <p:txBody>
          <a:bodyPr vert="horz" lIns="0" tIns="0" rIns="0" bIns="0" rtlCol="0" anchor="t" anchorCtr="0">
            <a:noAutofit/>
          </a:bodyPr>
          <a:lstStyle>
            <a:lvl1pPr algn="l" defTabSz="1018824" rtl="0" eaLnBrk="1" latinLnBrk="0" hangingPunct="1">
              <a:lnSpc>
                <a:spcPct val="90000"/>
              </a:lnSpc>
              <a:spcBef>
                <a:spcPct val="0"/>
              </a:spcBef>
              <a:buNone/>
              <a:defRPr lang="en-GB" sz="3200" b="1" i="1" kern="1200" baseline="0" noProof="0">
                <a:solidFill>
                  <a:schemeClr val="bg1"/>
                </a:solidFill>
                <a:latin typeface="+mj-lt"/>
                <a:ea typeface="+mj-ea"/>
                <a:cs typeface="+mj-cs"/>
              </a:defRPr>
            </a:lvl1pPr>
          </a:lstStyle>
          <a:p>
            <a:r>
              <a:rPr lang="en-GB" noProof="0" dirty="0" smtClean="0"/>
              <a:t>Report Title</a:t>
            </a:r>
            <a:endParaRPr lang="en-GB" noProof="0" dirty="0"/>
          </a:p>
        </p:txBody>
      </p:sp>
      <p:sp>
        <p:nvSpPr>
          <p:cNvPr id="43" name="Confidentiality stamp"/>
          <p:cNvSpPr txBox="1"/>
          <p:nvPr userDrawn="1">
            <p:custDataLst>
              <p:tags r:id="rId4"/>
            </p:custDataLst>
          </p:nvPr>
        </p:nvSpPr>
        <p:spPr>
          <a:xfrm>
            <a:off x="9597261" y="6463867"/>
            <a:ext cx="115416" cy="246221"/>
          </a:xfrm>
          <a:prstGeom prst="rect">
            <a:avLst/>
          </a:prstGeom>
          <a:noFill/>
          <a:ln>
            <a:noFill/>
          </a:ln>
        </p:spPr>
        <p:txBody>
          <a:bodyPr wrap="none" lIns="0" tIns="0" rIns="0" bIns="0" rtlCol="0">
            <a:spAutoFit/>
          </a:bodyPr>
          <a:lstStyle/>
          <a:p>
            <a:pPr algn="r"/>
            <a:r>
              <a:rPr lang="en-GB" sz="1600" noProof="0" dirty="0" smtClean="0">
                <a:solidFill>
                  <a:schemeClr val="tx1"/>
                </a:solidFill>
                <a:latin typeface="+mn-lt"/>
                <a:cs typeface="Arial" pitchFamily="34" charset="0"/>
              </a:rPr>
              <a:t>  </a:t>
            </a:r>
          </a:p>
        </p:txBody>
      </p:sp>
      <p:sp>
        <p:nvSpPr>
          <p:cNvPr id="25" name="Draft stamp"/>
          <p:cNvSpPr txBox="1"/>
          <p:nvPr userDrawn="1">
            <p:custDataLst>
              <p:tags r:id="rId5"/>
            </p:custDataLst>
          </p:nvPr>
        </p:nvSpPr>
        <p:spPr>
          <a:xfrm>
            <a:off x="9539561" y="686204"/>
            <a:ext cx="173124" cy="246221"/>
          </a:xfrm>
          <a:prstGeom prst="rect">
            <a:avLst/>
          </a:prstGeom>
          <a:noFill/>
          <a:ln>
            <a:noFill/>
          </a:ln>
        </p:spPr>
        <p:txBody>
          <a:bodyPr wrap="none" lIns="0" tIns="0" rIns="0" bIns="0" rtlCol="0">
            <a:spAutoFit/>
          </a:bodyPr>
          <a:lstStyle/>
          <a:p>
            <a:pPr algn="r">
              <a:lnSpc>
                <a:spcPct val="100000"/>
              </a:lnSpc>
            </a:pPr>
            <a:r>
              <a:rPr lang="en-GB" sz="1600" noProof="0" dirty="0" smtClean="0">
                <a:solidFill>
                  <a:schemeClr val="tx1"/>
                </a:solidFill>
                <a:latin typeface="+mn-lt"/>
                <a:cs typeface="Arial" pitchFamily="34" charset="0"/>
              </a:rPr>
              <a:t>   </a:t>
            </a:r>
          </a:p>
        </p:txBody>
      </p:sp>
      <p:sp>
        <p:nvSpPr>
          <p:cNvPr id="39" name="Report Date"/>
          <p:cNvSpPr txBox="1"/>
          <p:nvPr userDrawn="1">
            <p:custDataLst>
              <p:tags r:id="rId6"/>
            </p:custDataLst>
          </p:nvPr>
        </p:nvSpPr>
        <p:spPr bwMode="white">
          <a:xfrm>
            <a:off x="8047221" y="686203"/>
            <a:ext cx="115416" cy="246221"/>
          </a:xfrm>
          <a:prstGeom prst="rect">
            <a:avLst/>
          </a:prstGeom>
          <a:noFill/>
          <a:ln>
            <a:noFill/>
          </a:ln>
        </p:spPr>
        <p:txBody>
          <a:bodyPr wrap="none" lIns="0" tIns="0" rIns="0" bIns="0" rtlCol="0">
            <a:spAutoFit/>
          </a:bodyPr>
          <a:lstStyle/>
          <a:p>
            <a:pPr algn="r"/>
            <a:r>
              <a:rPr lang="en-GB" sz="1600" dirty="0" smtClean="0">
                <a:solidFill>
                  <a:schemeClr val="bg1"/>
                </a:solidFill>
                <a:latin typeface="+mn-lt"/>
                <a:cs typeface="Arial" pitchFamily="34" charset="0"/>
              </a:rPr>
              <a:t>  </a:t>
            </a:r>
          </a:p>
        </p:txBody>
      </p:sp>
      <p:sp>
        <p:nvSpPr>
          <p:cNvPr id="32" name="Descriptor"/>
          <p:cNvSpPr txBox="1"/>
          <p:nvPr userDrawn="1">
            <p:custDataLst>
              <p:tags r:id="rId7"/>
            </p:custDataLst>
          </p:nvPr>
        </p:nvSpPr>
        <p:spPr bwMode="white">
          <a:xfrm>
            <a:off x="2098963" y="686203"/>
            <a:ext cx="115416" cy="246221"/>
          </a:xfrm>
          <a:prstGeom prst="rect">
            <a:avLst/>
          </a:prstGeom>
          <a:noFill/>
          <a:ln>
            <a:noFill/>
          </a:ln>
        </p:spPr>
        <p:txBody>
          <a:bodyPr wrap="none" lIns="0" tIns="0" rIns="0" bIns="0" rtlCol="0">
            <a:spAutoFit/>
          </a:bodyPr>
          <a:lstStyle/>
          <a:p>
            <a:r>
              <a:rPr lang="en-GB" sz="1600" noProof="0" dirty="0" smtClean="0">
                <a:solidFill>
                  <a:schemeClr val="bg1"/>
                </a:solidFill>
                <a:latin typeface="+mn-lt"/>
                <a:cs typeface="Arial" pitchFamily="34" charset="0"/>
              </a:rPr>
              <a:t>  </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Six">
    <p:spTree>
      <p:nvGrpSpPr>
        <p:cNvPr id="1" name=""/>
        <p:cNvGrpSpPr/>
        <p:nvPr/>
      </p:nvGrpSpPr>
      <p:grpSpPr>
        <a:xfrm>
          <a:off x="0" y="0"/>
          <a:ext cx="0" cy="0"/>
          <a:chOff x="0" y="0"/>
          <a:chExt cx="0" cy="0"/>
        </a:xfrm>
      </p:grpSpPr>
      <p:sp>
        <p:nvSpPr>
          <p:cNvPr id="2" name="Banner statement"/>
          <p:cNvSpPr>
            <a:spLocks noGrp="1"/>
          </p:cNvSpPr>
          <p:nvPr>
            <p:ph type="title" hasCustomPrompt="1"/>
          </p:nvPr>
        </p:nvSpPr>
        <p:spPr>
          <a:xfrm>
            <a:off x="541066" y="1058956"/>
            <a:ext cx="9179468" cy="847165"/>
          </a:xfrm>
        </p:spPr>
        <p:txBody>
          <a:bodyPr tIns="0" bIns="0"/>
          <a:lstStyle/>
          <a:p>
            <a:r>
              <a:rPr lang="en-GB" noProof="0" smtClean="0"/>
              <a:t>Insert banner statement here</a:t>
            </a:r>
            <a:endParaRPr lang="en-GB" noProof="0"/>
          </a:p>
        </p:txBody>
      </p:sp>
      <p:sp>
        <p:nvSpPr>
          <p:cNvPr id="34" name="Content Placeholder 2"/>
          <p:cNvSpPr>
            <a:spLocks noGrp="1"/>
          </p:cNvSpPr>
          <p:nvPr>
            <p:ph sz="quarter" idx="24"/>
          </p:nvPr>
        </p:nvSpPr>
        <p:spPr>
          <a:xfrm>
            <a:off x="541066" y="2050138"/>
            <a:ext cx="2957207" cy="1973894"/>
          </a:xfrm>
        </p:spPr>
        <p:txBody>
          <a:bodyPr tIns="0" bIns="0"/>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36" name="Content Placeholder 3"/>
          <p:cNvSpPr>
            <a:spLocks noGrp="1"/>
          </p:cNvSpPr>
          <p:nvPr>
            <p:ph sz="quarter" idx="25"/>
          </p:nvPr>
        </p:nvSpPr>
        <p:spPr>
          <a:xfrm>
            <a:off x="3656861" y="2050138"/>
            <a:ext cx="2957207" cy="1973894"/>
          </a:xfrm>
        </p:spPr>
        <p:txBody>
          <a:bodyPr tIns="0" bIns="0"/>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38" name="Content Placeholder 4"/>
          <p:cNvSpPr>
            <a:spLocks noGrp="1"/>
          </p:cNvSpPr>
          <p:nvPr>
            <p:ph sz="quarter" idx="26"/>
          </p:nvPr>
        </p:nvSpPr>
        <p:spPr>
          <a:xfrm>
            <a:off x="6763327" y="2050138"/>
            <a:ext cx="2957207" cy="1973894"/>
          </a:xfrm>
        </p:spPr>
        <p:txBody>
          <a:bodyPr tIns="0" bIns="0"/>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40" name="Content Placeholder 5"/>
          <p:cNvSpPr>
            <a:spLocks noGrp="1"/>
          </p:cNvSpPr>
          <p:nvPr>
            <p:ph sz="quarter" idx="27"/>
          </p:nvPr>
        </p:nvSpPr>
        <p:spPr>
          <a:xfrm>
            <a:off x="541066" y="4168050"/>
            <a:ext cx="2957207" cy="1973894"/>
          </a:xfrm>
        </p:spPr>
        <p:txBody>
          <a:bodyPr tIns="0" bIns="0"/>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42" name="Content Placeholder 6"/>
          <p:cNvSpPr>
            <a:spLocks noGrp="1"/>
          </p:cNvSpPr>
          <p:nvPr>
            <p:ph sz="quarter" idx="28"/>
          </p:nvPr>
        </p:nvSpPr>
        <p:spPr>
          <a:xfrm>
            <a:off x="3656861" y="4168050"/>
            <a:ext cx="2957207" cy="1973894"/>
          </a:xfrm>
        </p:spPr>
        <p:txBody>
          <a:bodyPr tIns="0" bIns="0"/>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44" name="Content Placeholder 7"/>
          <p:cNvSpPr>
            <a:spLocks noGrp="1"/>
          </p:cNvSpPr>
          <p:nvPr>
            <p:ph sz="quarter" idx="29"/>
          </p:nvPr>
        </p:nvSpPr>
        <p:spPr>
          <a:xfrm>
            <a:off x="6763327" y="4168050"/>
            <a:ext cx="2957207" cy="1973894"/>
          </a:xfrm>
        </p:spPr>
        <p:txBody>
          <a:bodyPr tIns="0" bIns="0"/>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21" name="Section Header"/>
          <p:cNvSpPr txBox="1"/>
          <p:nvPr userDrawn="1">
            <p:custDataLst>
              <p:tags r:id="rId1"/>
            </p:custDataLst>
          </p:nvPr>
        </p:nvSpPr>
        <p:spPr>
          <a:xfrm>
            <a:off x="541066" y="787863"/>
            <a:ext cx="5597236" cy="127075"/>
          </a:xfrm>
          <a:prstGeom prst="rect">
            <a:avLst/>
          </a:prstGeom>
          <a:noFill/>
        </p:spPr>
        <p:txBody>
          <a:bodyPr wrap="square" lIns="0" tIns="0" rIns="0" bIns="0" rtlCol="0" anchor="b" anchorCtr="0">
            <a:noAutofit/>
          </a:bodyPr>
          <a:lstStyle/>
          <a:p>
            <a:endParaRPr lang="en-GB" sz="900" noProof="0" dirty="0" smtClean="0">
              <a:solidFill>
                <a:schemeClr val="tx1"/>
              </a:solidFill>
            </a:endParaRPr>
          </a:p>
        </p:txBody>
      </p:sp>
      <p:sp>
        <p:nvSpPr>
          <p:cNvPr id="33" name="Date/Filepath"/>
          <p:cNvSpPr txBox="1"/>
          <p:nvPr userDrawn="1">
            <p:custDataLst>
              <p:tags r:id="rId2"/>
            </p:custDataLst>
          </p:nvPr>
        </p:nvSpPr>
        <p:spPr>
          <a:xfrm>
            <a:off x="3366120" y="489176"/>
            <a:ext cx="6343535" cy="138499"/>
          </a:xfrm>
          <a:prstGeom prst="rect">
            <a:avLst/>
          </a:prstGeom>
          <a:noFill/>
        </p:spPr>
        <p:txBody>
          <a:bodyPr wrap="square" lIns="0" tIns="0" rIns="0" bIns="0" rtlCol="0" anchor="b" anchorCtr="0">
            <a:spAutoFit/>
          </a:bodyPr>
          <a:lstStyle/>
          <a:p>
            <a:pPr algn="r"/>
            <a:r>
              <a:rPr lang="en-AU" sz="900" noProof="0" dirty="0" smtClean="0"/>
              <a:t>2/11/2011 T:\Client F-I\Federal Chamber of Automotive Industries\Drafts\PwC_FCAI_Draft V0.1.pptx</a:t>
            </a:r>
            <a:endParaRPr lang="en-GB" sz="900" noProof="0" dirty="0"/>
          </a:p>
        </p:txBody>
      </p:sp>
      <p:sp>
        <p:nvSpPr>
          <p:cNvPr id="37" name="Draft stamp"/>
          <p:cNvSpPr txBox="1"/>
          <p:nvPr userDrawn="1">
            <p:custDataLst>
              <p:tags r:id="rId3"/>
            </p:custDataLst>
          </p:nvPr>
        </p:nvSpPr>
        <p:spPr>
          <a:xfrm>
            <a:off x="9372432" y="745505"/>
            <a:ext cx="333425" cy="184666"/>
          </a:xfrm>
          <a:prstGeom prst="rect">
            <a:avLst/>
          </a:prstGeom>
          <a:noFill/>
          <a:ln>
            <a:noFill/>
          </a:ln>
        </p:spPr>
        <p:txBody>
          <a:bodyPr wrap="none" lIns="0" tIns="0" rIns="0" bIns="0" rtlCol="0">
            <a:spAutoFit/>
          </a:bodyPr>
          <a:lstStyle/>
          <a:p>
            <a:pPr algn="r"/>
            <a:r>
              <a:rPr lang="en-GB" sz="1200" noProof="0" dirty="0" smtClean="0"/>
              <a:t>Draft</a:t>
            </a:r>
            <a:endParaRPr lang="en-GB" sz="1200" noProof="0" dirty="0"/>
          </a:p>
        </p:txBody>
      </p:sp>
      <p:sp>
        <p:nvSpPr>
          <p:cNvPr id="29" name="PwC Text"/>
          <p:cNvSpPr txBox="1"/>
          <p:nvPr userDrawn="1"/>
        </p:nvSpPr>
        <p:spPr>
          <a:xfrm>
            <a:off x="548741" y="6751903"/>
            <a:ext cx="279862" cy="99278"/>
          </a:xfrm>
          <a:prstGeom prst="rect">
            <a:avLst/>
          </a:prstGeom>
          <a:noFill/>
        </p:spPr>
        <p:txBody>
          <a:bodyPr vert="horz" wrap="none" lIns="0" tIns="0" rIns="0" bIns="0" rtlCol="0" anchor="t" anchorCtr="0">
            <a:noAutofit/>
          </a:bodyPr>
          <a:lstStyle/>
          <a:p>
            <a:pPr>
              <a:lnSpc>
                <a:spcPts val="1000"/>
              </a:lnSpc>
            </a:pPr>
            <a:r>
              <a:rPr lang="en-GB" sz="900" noProof="0" dirty="0" smtClean="0">
                <a:latin typeface="+mn-lt"/>
                <a:cs typeface="Arial" pitchFamily="34" charset="0"/>
              </a:rPr>
              <a:t>PwC</a:t>
            </a:r>
            <a:endParaRPr lang="en-GB" sz="900" noProof="0" dirty="0">
              <a:latin typeface="+mn-lt"/>
              <a:cs typeface="Arial" pitchFamily="34" charset="0"/>
            </a:endParaRPr>
          </a:p>
        </p:txBody>
      </p:sp>
      <p:sp>
        <p:nvSpPr>
          <p:cNvPr id="30" name="Page Number"/>
          <p:cNvSpPr txBox="1"/>
          <p:nvPr userDrawn="1">
            <p:custDataLst>
              <p:tags r:id="rId4"/>
            </p:custDataLst>
          </p:nvPr>
        </p:nvSpPr>
        <p:spPr>
          <a:xfrm>
            <a:off x="9383149" y="6751903"/>
            <a:ext cx="326505" cy="98571"/>
          </a:xfrm>
          <a:prstGeom prst="rect">
            <a:avLst/>
          </a:prstGeom>
          <a:noFill/>
        </p:spPr>
        <p:txBody>
          <a:bodyPr wrap="none" lIns="0" tIns="0" rIns="0" bIns="0" rtlCol="0">
            <a:noAutofit/>
          </a:bodyPr>
          <a:lstStyle/>
          <a:p>
            <a:pPr algn="r">
              <a:lnSpc>
                <a:spcPts val="1000"/>
              </a:lnSpc>
            </a:pPr>
            <a:endParaRPr lang="en-GB" sz="900" noProof="0" dirty="0" smtClean="0"/>
          </a:p>
        </p:txBody>
      </p:sp>
      <p:sp>
        <p:nvSpPr>
          <p:cNvPr id="31" name="Section Footer"/>
          <p:cNvSpPr txBox="1"/>
          <p:nvPr userDrawn="1">
            <p:custDataLst>
              <p:tags r:id="rId5"/>
            </p:custDataLst>
          </p:nvPr>
        </p:nvSpPr>
        <p:spPr>
          <a:xfrm>
            <a:off x="548354" y="6601761"/>
            <a:ext cx="4505775" cy="138499"/>
          </a:xfrm>
          <a:prstGeom prst="rect">
            <a:avLst/>
          </a:prstGeom>
          <a:noFill/>
          <a:ln>
            <a:noFill/>
          </a:ln>
        </p:spPr>
        <p:txBody>
          <a:bodyPr wrap="square" lIns="0" tIns="0" rIns="0" bIns="0" rtlCol="0" anchor="b" anchorCtr="0">
            <a:spAutoFit/>
          </a:bodyPr>
          <a:lstStyle/>
          <a:p>
            <a:endParaRPr lang="en-GB" sz="900" noProof="0" dirty="0" smtClean="0">
              <a:solidFill>
                <a:schemeClr val="tx1"/>
              </a:solidFill>
            </a:endParaRPr>
          </a:p>
        </p:txBody>
      </p:sp>
      <p:sp>
        <p:nvSpPr>
          <p:cNvPr id="32" name="Executive Summary"/>
          <p:cNvSpPr txBox="1"/>
          <p:nvPr userDrawn="1">
            <p:custDataLst>
              <p:tags r:id="rId6"/>
            </p:custDataLst>
          </p:nvPr>
        </p:nvSpPr>
        <p:spPr>
          <a:xfrm>
            <a:off x="541064" y="6286751"/>
            <a:ext cx="2024335" cy="205184"/>
          </a:xfrm>
          <a:prstGeom prst="rect">
            <a:avLst/>
          </a:prstGeom>
          <a:noFill/>
        </p:spPr>
        <p:txBody>
          <a:bodyPr wrap="square" lIns="0" tIns="0" rIns="0" bIns="0" rtlCol="0">
            <a:spAutoFit/>
          </a:bodyPr>
          <a:lstStyle/>
          <a:p>
            <a:pPr>
              <a:lnSpc>
                <a:spcPts val="1600"/>
              </a:lnSpc>
            </a:pPr>
            <a:endParaRPr lang="en-GB" sz="1600" noProof="0" dirty="0" smtClean="0">
              <a:solidFill>
                <a:schemeClr val="tx1"/>
              </a:solidFill>
            </a:endParaRPr>
          </a:p>
        </p:txBody>
      </p:sp>
      <p:sp>
        <p:nvSpPr>
          <p:cNvPr id="39" name="Report Date"/>
          <p:cNvSpPr txBox="1"/>
          <p:nvPr userDrawn="1">
            <p:custDataLst>
              <p:tags r:id="rId7"/>
            </p:custDataLst>
          </p:nvPr>
        </p:nvSpPr>
        <p:spPr>
          <a:xfrm>
            <a:off x="8794064" y="6616357"/>
            <a:ext cx="916918" cy="138499"/>
          </a:xfrm>
          <a:prstGeom prst="rect">
            <a:avLst/>
          </a:prstGeom>
          <a:noFill/>
        </p:spPr>
        <p:txBody>
          <a:bodyPr wrap="none" lIns="0" tIns="0" rIns="0" bIns="0" rtlCol="0">
            <a:spAutoFit/>
          </a:bodyPr>
          <a:lstStyle/>
          <a:p>
            <a:pPr indent="-274320" algn="r">
              <a:spcAft>
                <a:spcPts val="900"/>
              </a:spcAft>
            </a:pPr>
            <a:r>
              <a:rPr lang="en-GB" sz="900" dirty="0" smtClean="0">
                <a:latin typeface="+mn-lt"/>
              </a:rPr>
              <a:t>2 November 2011</a:t>
            </a:r>
          </a:p>
        </p:txBody>
      </p:sp>
      <p:sp>
        <p:nvSpPr>
          <p:cNvPr id="41" name="Presentation Disclaimer"/>
          <p:cNvSpPr txBox="1"/>
          <p:nvPr userDrawn="1">
            <p:custDataLst>
              <p:tags r:id="rId8"/>
            </p:custDataLst>
          </p:nvPr>
        </p:nvSpPr>
        <p:spPr>
          <a:xfrm>
            <a:off x="548354" y="6488930"/>
            <a:ext cx="8237266" cy="138499"/>
          </a:xfrm>
          <a:prstGeom prst="rect">
            <a:avLst/>
          </a:prstGeom>
          <a:noFill/>
        </p:spPr>
        <p:txBody>
          <a:bodyPr wrap="square" lIns="0" tIns="0" rIns="0" bIns="0" rtlCol="0" anchor="t" anchorCtr="0">
            <a:spAutoFit/>
          </a:bodyPr>
          <a:lstStyle/>
          <a:p>
            <a:pPr algn="l"/>
            <a:endParaRPr lang="en-GB" sz="900" dirty="0" smtClean="0"/>
          </a:p>
        </p:txBody>
      </p:sp>
      <p:sp>
        <p:nvSpPr>
          <p:cNvPr id="20" name="Disclaimer" hidden="1"/>
          <p:cNvSpPr txBox="1"/>
          <p:nvPr userDrawn="1">
            <p:custDataLst>
              <p:tags r:id="rId9"/>
            </p:custDataLst>
          </p:nvPr>
        </p:nvSpPr>
        <p:spPr>
          <a:xfrm>
            <a:off x="5205430" y="6731394"/>
            <a:ext cx="3311698" cy="138499"/>
          </a:xfrm>
          <a:prstGeom prst="rect">
            <a:avLst/>
          </a:prstGeom>
          <a:noFill/>
        </p:spPr>
        <p:txBody>
          <a:bodyPr wrap="square" lIns="0" tIns="0" rIns="0" bIns="0" rtlCol="0" anchor="b" anchorCtr="0">
            <a:spAutoFit/>
          </a:bodyPr>
          <a:lstStyle/>
          <a:p>
            <a:pPr>
              <a:lnSpc>
                <a:spcPct val="100000"/>
              </a:lnSpc>
            </a:pPr>
            <a:endParaRPr lang="en-GB" sz="900" noProof="0" dirty="0" smtClean="0"/>
          </a:p>
        </p:txBody>
      </p:sp>
      <p:cxnSp>
        <p:nvCxnSpPr>
          <p:cNvPr id="23" name="Frame Line"/>
          <p:cNvCxnSpPr/>
          <p:nvPr userDrawn="1"/>
        </p:nvCxnSpPr>
        <p:spPr>
          <a:xfrm flipV="1">
            <a:off x="388697" y="988359"/>
            <a:ext cx="9328729" cy="160961"/>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Title Only">
    <p:spTree>
      <p:nvGrpSpPr>
        <p:cNvPr id="1" name=""/>
        <p:cNvGrpSpPr/>
        <p:nvPr/>
      </p:nvGrpSpPr>
      <p:grpSpPr>
        <a:xfrm>
          <a:off x="0" y="0"/>
          <a:ext cx="0" cy="0"/>
          <a:chOff x="0" y="0"/>
          <a:chExt cx="0" cy="0"/>
        </a:xfrm>
      </p:grpSpPr>
      <p:sp>
        <p:nvSpPr>
          <p:cNvPr id="2" name="Banner statement"/>
          <p:cNvSpPr>
            <a:spLocks noGrp="1"/>
          </p:cNvSpPr>
          <p:nvPr>
            <p:ph type="title" hasCustomPrompt="1"/>
          </p:nvPr>
        </p:nvSpPr>
        <p:spPr>
          <a:xfrm>
            <a:off x="541066" y="1058956"/>
            <a:ext cx="9179468" cy="847165"/>
          </a:xfrm>
        </p:spPr>
        <p:txBody>
          <a:bodyPr tIns="0" bIns="0"/>
          <a:lstStyle/>
          <a:p>
            <a:r>
              <a:rPr lang="en-GB" noProof="0" smtClean="0"/>
              <a:t>Insert banner statement here</a:t>
            </a:r>
            <a:endParaRPr lang="en-GB" noProof="0"/>
          </a:p>
        </p:txBody>
      </p:sp>
      <p:sp>
        <p:nvSpPr>
          <p:cNvPr id="14" name="Section Header"/>
          <p:cNvSpPr txBox="1"/>
          <p:nvPr userDrawn="1">
            <p:custDataLst>
              <p:tags r:id="rId1"/>
            </p:custDataLst>
          </p:nvPr>
        </p:nvSpPr>
        <p:spPr>
          <a:xfrm>
            <a:off x="541066" y="787863"/>
            <a:ext cx="5597236" cy="127075"/>
          </a:xfrm>
          <a:prstGeom prst="rect">
            <a:avLst/>
          </a:prstGeom>
          <a:noFill/>
        </p:spPr>
        <p:txBody>
          <a:bodyPr wrap="square" lIns="0" tIns="0" rIns="0" bIns="0" rtlCol="0" anchor="b" anchorCtr="0">
            <a:noAutofit/>
          </a:bodyPr>
          <a:lstStyle/>
          <a:p>
            <a:endParaRPr lang="en-GB" sz="900" noProof="0" dirty="0" smtClean="0">
              <a:solidFill>
                <a:schemeClr val="tx1"/>
              </a:solidFill>
            </a:endParaRPr>
          </a:p>
        </p:txBody>
      </p:sp>
      <p:sp>
        <p:nvSpPr>
          <p:cNvPr id="19" name="Date/Filepath"/>
          <p:cNvSpPr txBox="1"/>
          <p:nvPr userDrawn="1">
            <p:custDataLst>
              <p:tags r:id="rId2"/>
            </p:custDataLst>
          </p:nvPr>
        </p:nvSpPr>
        <p:spPr>
          <a:xfrm>
            <a:off x="3366120" y="489176"/>
            <a:ext cx="6343535" cy="138499"/>
          </a:xfrm>
          <a:prstGeom prst="rect">
            <a:avLst/>
          </a:prstGeom>
          <a:noFill/>
        </p:spPr>
        <p:txBody>
          <a:bodyPr wrap="square" lIns="0" tIns="0" rIns="0" bIns="0" rtlCol="0" anchor="b" anchorCtr="0">
            <a:spAutoFit/>
          </a:bodyPr>
          <a:lstStyle/>
          <a:p>
            <a:pPr algn="r"/>
            <a:r>
              <a:rPr lang="en-AU" sz="900" noProof="0" dirty="0" smtClean="0"/>
              <a:t>2/11/2011 T:\Client F-I\Federal Chamber of Automotive Industries\Drafts\PwC_FCAI_Draft V0.1.pptx</a:t>
            </a:r>
            <a:endParaRPr lang="en-GB" sz="900" noProof="0" dirty="0"/>
          </a:p>
        </p:txBody>
      </p:sp>
      <p:sp>
        <p:nvSpPr>
          <p:cNvPr id="21" name="Draft stamp"/>
          <p:cNvSpPr txBox="1"/>
          <p:nvPr userDrawn="1">
            <p:custDataLst>
              <p:tags r:id="rId3"/>
            </p:custDataLst>
          </p:nvPr>
        </p:nvSpPr>
        <p:spPr>
          <a:xfrm>
            <a:off x="9372432" y="745505"/>
            <a:ext cx="333425" cy="184666"/>
          </a:xfrm>
          <a:prstGeom prst="rect">
            <a:avLst/>
          </a:prstGeom>
          <a:noFill/>
          <a:ln>
            <a:noFill/>
          </a:ln>
        </p:spPr>
        <p:txBody>
          <a:bodyPr wrap="none" lIns="0" tIns="0" rIns="0" bIns="0" rtlCol="0">
            <a:spAutoFit/>
          </a:bodyPr>
          <a:lstStyle/>
          <a:p>
            <a:pPr algn="r"/>
            <a:r>
              <a:rPr lang="en-GB" sz="1200" noProof="0" dirty="0" smtClean="0"/>
              <a:t>Draft</a:t>
            </a:r>
            <a:endParaRPr lang="en-GB" sz="1200" noProof="0" dirty="0"/>
          </a:p>
        </p:txBody>
      </p:sp>
      <p:sp>
        <p:nvSpPr>
          <p:cNvPr id="24" name="PwC Text"/>
          <p:cNvSpPr txBox="1"/>
          <p:nvPr userDrawn="1"/>
        </p:nvSpPr>
        <p:spPr>
          <a:xfrm>
            <a:off x="548741" y="6751903"/>
            <a:ext cx="279862" cy="99278"/>
          </a:xfrm>
          <a:prstGeom prst="rect">
            <a:avLst/>
          </a:prstGeom>
          <a:noFill/>
        </p:spPr>
        <p:txBody>
          <a:bodyPr vert="horz" wrap="none" lIns="0" tIns="0" rIns="0" bIns="0" rtlCol="0" anchor="t" anchorCtr="0">
            <a:noAutofit/>
          </a:bodyPr>
          <a:lstStyle/>
          <a:p>
            <a:pPr>
              <a:lnSpc>
                <a:spcPts val="1000"/>
              </a:lnSpc>
            </a:pPr>
            <a:r>
              <a:rPr lang="en-GB" sz="900" noProof="0" dirty="0" smtClean="0">
                <a:latin typeface="+mn-lt"/>
                <a:cs typeface="Arial" pitchFamily="34" charset="0"/>
              </a:rPr>
              <a:t>PwC</a:t>
            </a:r>
            <a:endParaRPr lang="en-GB" sz="900" noProof="0" dirty="0">
              <a:latin typeface="+mn-lt"/>
              <a:cs typeface="Arial" pitchFamily="34" charset="0"/>
            </a:endParaRPr>
          </a:p>
        </p:txBody>
      </p:sp>
      <p:sp>
        <p:nvSpPr>
          <p:cNvPr id="25" name="Page Number"/>
          <p:cNvSpPr txBox="1"/>
          <p:nvPr userDrawn="1">
            <p:custDataLst>
              <p:tags r:id="rId4"/>
            </p:custDataLst>
          </p:nvPr>
        </p:nvSpPr>
        <p:spPr>
          <a:xfrm>
            <a:off x="9383149" y="6751903"/>
            <a:ext cx="326505" cy="98571"/>
          </a:xfrm>
          <a:prstGeom prst="rect">
            <a:avLst/>
          </a:prstGeom>
          <a:noFill/>
        </p:spPr>
        <p:txBody>
          <a:bodyPr wrap="none" lIns="0" tIns="0" rIns="0" bIns="0" rtlCol="0">
            <a:noAutofit/>
          </a:bodyPr>
          <a:lstStyle/>
          <a:p>
            <a:pPr algn="r">
              <a:lnSpc>
                <a:spcPts val="1000"/>
              </a:lnSpc>
            </a:pPr>
            <a:endParaRPr lang="en-GB" sz="900" noProof="0" dirty="0" smtClean="0"/>
          </a:p>
        </p:txBody>
      </p:sp>
      <p:sp>
        <p:nvSpPr>
          <p:cNvPr id="26" name="Section Footer"/>
          <p:cNvSpPr txBox="1"/>
          <p:nvPr userDrawn="1">
            <p:custDataLst>
              <p:tags r:id="rId5"/>
            </p:custDataLst>
          </p:nvPr>
        </p:nvSpPr>
        <p:spPr>
          <a:xfrm>
            <a:off x="548354" y="6601761"/>
            <a:ext cx="4505775" cy="138499"/>
          </a:xfrm>
          <a:prstGeom prst="rect">
            <a:avLst/>
          </a:prstGeom>
          <a:noFill/>
          <a:ln>
            <a:noFill/>
          </a:ln>
        </p:spPr>
        <p:txBody>
          <a:bodyPr wrap="square" lIns="0" tIns="0" rIns="0" bIns="0" rtlCol="0" anchor="b" anchorCtr="0">
            <a:spAutoFit/>
          </a:bodyPr>
          <a:lstStyle/>
          <a:p>
            <a:endParaRPr lang="en-GB" sz="900" noProof="0" dirty="0" smtClean="0">
              <a:solidFill>
                <a:schemeClr val="tx1"/>
              </a:solidFill>
            </a:endParaRPr>
          </a:p>
        </p:txBody>
      </p:sp>
      <p:sp>
        <p:nvSpPr>
          <p:cNvPr id="27" name="Executive Summary"/>
          <p:cNvSpPr txBox="1"/>
          <p:nvPr userDrawn="1">
            <p:custDataLst>
              <p:tags r:id="rId6"/>
            </p:custDataLst>
          </p:nvPr>
        </p:nvSpPr>
        <p:spPr>
          <a:xfrm>
            <a:off x="541064" y="6286751"/>
            <a:ext cx="2024335" cy="205184"/>
          </a:xfrm>
          <a:prstGeom prst="rect">
            <a:avLst/>
          </a:prstGeom>
          <a:noFill/>
        </p:spPr>
        <p:txBody>
          <a:bodyPr wrap="square" lIns="0" tIns="0" rIns="0" bIns="0" rtlCol="0">
            <a:spAutoFit/>
          </a:bodyPr>
          <a:lstStyle/>
          <a:p>
            <a:pPr>
              <a:lnSpc>
                <a:spcPts val="1600"/>
              </a:lnSpc>
            </a:pPr>
            <a:endParaRPr lang="en-GB" sz="1600" noProof="0" dirty="0" smtClean="0">
              <a:solidFill>
                <a:schemeClr val="tx1"/>
              </a:solidFill>
            </a:endParaRPr>
          </a:p>
        </p:txBody>
      </p:sp>
      <p:sp>
        <p:nvSpPr>
          <p:cNvPr id="29" name="Report Date"/>
          <p:cNvSpPr txBox="1"/>
          <p:nvPr userDrawn="1">
            <p:custDataLst>
              <p:tags r:id="rId7"/>
            </p:custDataLst>
          </p:nvPr>
        </p:nvSpPr>
        <p:spPr>
          <a:xfrm>
            <a:off x="8794064" y="6616357"/>
            <a:ext cx="916918" cy="138499"/>
          </a:xfrm>
          <a:prstGeom prst="rect">
            <a:avLst/>
          </a:prstGeom>
          <a:noFill/>
        </p:spPr>
        <p:txBody>
          <a:bodyPr wrap="none" lIns="0" tIns="0" rIns="0" bIns="0" rtlCol="0">
            <a:spAutoFit/>
          </a:bodyPr>
          <a:lstStyle/>
          <a:p>
            <a:pPr indent="-274320" algn="r">
              <a:spcAft>
                <a:spcPts val="900"/>
              </a:spcAft>
            </a:pPr>
            <a:r>
              <a:rPr lang="en-GB" sz="900" dirty="0" smtClean="0">
                <a:latin typeface="+mn-lt"/>
              </a:rPr>
              <a:t>2 November 2011</a:t>
            </a:r>
          </a:p>
        </p:txBody>
      </p:sp>
      <p:sp>
        <p:nvSpPr>
          <p:cNvPr id="30" name="Presentation Disclaimer"/>
          <p:cNvSpPr txBox="1"/>
          <p:nvPr userDrawn="1">
            <p:custDataLst>
              <p:tags r:id="rId8"/>
            </p:custDataLst>
          </p:nvPr>
        </p:nvSpPr>
        <p:spPr>
          <a:xfrm>
            <a:off x="548354" y="6488930"/>
            <a:ext cx="8237266" cy="138499"/>
          </a:xfrm>
          <a:prstGeom prst="rect">
            <a:avLst/>
          </a:prstGeom>
          <a:noFill/>
        </p:spPr>
        <p:txBody>
          <a:bodyPr wrap="square" lIns="0" tIns="0" rIns="0" bIns="0" rtlCol="0" anchor="t" anchorCtr="0">
            <a:spAutoFit/>
          </a:bodyPr>
          <a:lstStyle/>
          <a:p>
            <a:pPr algn="l"/>
            <a:endParaRPr lang="en-GB" sz="900" dirty="0" smtClean="0"/>
          </a:p>
        </p:txBody>
      </p:sp>
      <p:sp>
        <p:nvSpPr>
          <p:cNvPr id="16" name="Disclaimer" hidden="1"/>
          <p:cNvSpPr txBox="1"/>
          <p:nvPr userDrawn="1">
            <p:custDataLst>
              <p:tags r:id="rId9"/>
            </p:custDataLst>
          </p:nvPr>
        </p:nvSpPr>
        <p:spPr>
          <a:xfrm>
            <a:off x="5205430" y="6731394"/>
            <a:ext cx="3311698" cy="138499"/>
          </a:xfrm>
          <a:prstGeom prst="rect">
            <a:avLst/>
          </a:prstGeom>
          <a:noFill/>
        </p:spPr>
        <p:txBody>
          <a:bodyPr wrap="square" lIns="0" tIns="0" rIns="0" bIns="0" rtlCol="0" anchor="b" anchorCtr="0">
            <a:spAutoFit/>
          </a:bodyPr>
          <a:lstStyle/>
          <a:p>
            <a:pPr>
              <a:lnSpc>
                <a:spcPct val="100000"/>
              </a:lnSpc>
            </a:pPr>
            <a:endParaRPr lang="en-GB" sz="900" noProof="0" dirty="0" smtClean="0"/>
          </a:p>
        </p:txBody>
      </p:sp>
      <p:cxnSp>
        <p:nvCxnSpPr>
          <p:cNvPr id="17" name="Frame Line"/>
          <p:cNvCxnSpPr/>
          <p:nvPr userDrawn="1"/>
        </p:nvCxnSpPr>
        <p:spPr>
          <a:xfrm flipV="1">
            <a:off x="388697" y="988359"/>
            <a:ext cx="9328729" cy="160961"/>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Empty">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Title Only No Header Footer">
    <p:spTree>
      <p:nvGrpSpPr>
        <p:cNvPr id="1" name=""/>
        <p:cNvGrpSpPr/>
        <p:nvPr/>
      </p:nvGrpSpPr>
      <p:grpSpPr>
        <a:xfrm>
          <a:off x="0" y="0"/>
          <a:ext cx="0" cy="0"/>
          <a:chOff x="0" y="0"/>
          <a:chExt cx="0" cy="0"/>
        </a:xfrm>
      </p:grpSpPr>
      <p:sp>
        <p:nvSpPr>
          <p:cNvPr id="2" name="Banner statement"/>
          <p:cNvSpPr>
            <a:spLocks noGrp="1"/>
          </p:cNvSpPr>
          <p:nvPr>
            <p:ph type="title" hasCustomPrompt="1"/>
          </p:nvPr>
        </p:nvSpPr>
        <p:spPr>
          <a:xfrm>
            <a:off x="541066" y="1058956"/>
            <a:ext cx="9179468" cy="847165"/>
          </a:xfrm>
        </p:spPr>
        <p:txBody>
          <a:bodyPr tIns="0" bIns="0"/>
          <a:lstStyle>
            <a:lvl1pPr>
              <a:defRPr/>
            </a:lvl1pPr>
          </a:lstStyle>
          <a:p>
            <a:r>
              <a:rPr lang="en-GB" noProof="0" smtClean="0"/>
              <a:t>Insert banner statement here</a:t>
            </a:r>
            <a:endParaRPr lang="en-GB" noProof="0"/>
          </a:p>
        </p:txBody>
      </p:sp>
      <p:cxnSp>
        <p:nvCxnSpPr>
          <p:cNvPr id="5" name="Frame Line"/>
          <p:cNvCxnSpPr/>
          <p:nvPr userDrawn="1"/>
        </p:nvCxnSpPr>
        <p:spPr>
          <a:xfrm flipV="1">
            <a:off x="388697" y="988359"/>
            <a:ext cx="9328729" cy="160961"/>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14" name="Rectangle 13"/>
          <p:cNvSpPr/>
          <p:nvPr userDrawn="1"/>
        </p:nvSpPr>
        <p:spPr>
          <a:xfrm>
            <a:off x="0" y="0"/>
            <a:ext cx="10261600" cy="7200900"/>
          </a:xfrm>
          <a:prstGeom prst="rect">
            <a:avLst/>
          </a:prstGeom>
          <a:solidFill>
            <a:schemeClr val="tx2"/>
          </a:solidFill>
          <a:ln w="25400">
            <a:solidFill>
              <a:schemeClr val="tx2"/>
            </a:solidFill>
          </a:ln>
        </p:spPr>
        <p:txBody>
          <a:bodyPr vert="horz" wrap="square" lIns="91440" tIns="45720" rIns="91440" bIns="45720" rtlCol="0" anchor="ctr">
            <a:noAutofit/>
          </a:bodyPr>
          <a:lstStyle/>
          <a:p>
            <a:pPr algn="ctr"/>
            <a:endParaRPr lang="en-AU" dirty="0" smtClean="0"/>
          </a:p>
        </p:txBody>
      </p:sp>
      <p:sp>
        <p:nvSpPr>
          <p:cNvPr id="6" name="Section No."/>
          <p:cNvSpPr>
            <a:spLocks noGrp="1"/>
          </p:cNvSpPr>
          <p:nvPr>
            <p:ph type="body" idx="1" hasCustomPrompt="1"/>
            <p:custDataLst>
              <p:tags r:id="rId1"/>
            </p:custDataLst>
          </p:nvPr>
        </p:nvSpPr>
        <p:spPr>
          <a:xfrm>
            <a:off x="1314376" y="588439"/>
            <a:ext cx="8395278" cy="329136"/>
          </a:xfrm>
        </p:spPr>
        <p:txBody>
          <a:bodyPr wrap="none" tIns="0" bIns="0" anchor="ctr" anchorCtr="0"/>
          <a:lstStyle>
            <a:lvl1pPr marL="0" indent="0" algn="r">
              <a:buNone/>
              <a:defRPr sz="1600" b="0" i="0">
                <a:solidFill>
                  <a:schemeClr val="bg1"/>
                </a:solidFill>
                <a:latin typeface="+mj-lt"/>
              </a:defRPr>
            </a:lvl1pPr>
            <a:lvl2pPr marL="509412" indent="0">
              <a:buNone/>
              <a:defRPr sz="2000">
                <a:solidFill>
                  <a:schemeClr val="tx1">
                    <a:tint val="75000"/>
                  </a:schemeClr>
                </a:solidFill>
              </a:defRPr>
            </a:lvl2pPr>
            <a:lvl3pPr marL="1018824" indent="0">
              <a:buNone/>
              <a:defRPr sz="1800">
                <a:solidFill>
                  <a:schemeClr val="tx1">
                    <a:tint val="75000"/>
                  </a:schemeClr>
                </a:solidFill>
              </a:defRPr>
            </a:lvl3pPr>
            <a:lvl4pPr marL="1528237" indent="0">
              <a:buNone/>
              <a:defRPr sz="1600">
                <a:solidFill>
                  <a:schemeClr val="tx1">
                    <a:tint val="75000"/>
                  </a:schemeClr>
                </a:solidFill>
              </a:defRPr>
            </a:lvl4pPr>
            <a:lvl5pPr marL="2037649" indent="0">
              <a:buNone/>
              <a:defRPr sz="1600">
                <a:solidFill>
                  <a:schemeClr val="tx1">
                    <a:tint val="75000"/>
                  </a:schemeClr>
                </a:solidFill>
              </a:defRPr>
            </a:lvl5pPr>
            <a:lvl6pPr marL="2547061" indent="0">
              <a:buNone/>
              <a:defRPr sz="1600">
                <a:solidFill>
                  <a:schemeClr val="tx1">
                    <a:tint val="75000"/>
                  </a:schemeClr>
                </a:solidFill>
              </a:defRPr>
            </a:lvl6pPr>
            <a:lvl7pPr marL="3056473" indent="0">
              <a:buNone/>
              <a:defRPr sz="1600">
                <a:solidFill>
                  <a:schemeClr val="tx1">
                    <a:tint val="75000"/>
                  </a:schemeClr>
                </a:solidFill>
              </a:defRPr>
            </a:lvl7pPr>
            <a:lvl8pPr marL="3565886" indent="0">
              <a:buNone/>
              <a:defRPr sz="1600">
                <a:solidFill>
                  <a:schemeClr val="tx1">
                    <a:tint val="75000"/>
                  </a:schemeClr>
                </a:solidFill>
              </a:defRPr>
            </a:lvl8pPr>
            <a:lvl9pPr marL="4075298" indent="0">
              <a:buNone/>
              <a:defRPr sz="1600">
                <a:solidFill>
                  <a:schemeClr val="tx1">
                    <a:tint val="75000"/>
                  </a:schemeClr>
                </a:solidFill>
              </a:defRPr>
            </a:lvl9pPr>
          </a:lstStyle>
          <a:p>
            <a:pPr lvl="0"/>
            <a:r>
              <a:rPr lang="en-GB" noProof="0" dirty="0" smtClean="0"/>
              <a:t>Click to edit Section Divider style</a:t>
            </a:r>
          </a:p>
        </p:txBody>
      </p:sp>
      <p:sp>
        <p:nvSpPr>
          <p:cNvPr id="13" name="Section Divider Title"/>
          <p:cNvSpPr>
            <a:spLocks noGrp="1"/>
          </p:cNvSpPr>
          <p:nvPr>
            <p:ph type="title" hasCustomPrompt="1"/>
            <p:custDataLst>
              <p:tags r:id="rId2"/>
            </p:custDataLst>
          </p:nvPr>
        </p:nvSpPr>
        <p:spPr>
          <a:xfrm>
            <a:off x="1314376" y="1224186"/>
            <a:ext cx="8395278" cy="584775"/>
          </a:xfrm>
        </p:spPr>
        <p:txBody>
          <a:bodyPr wrap="square" tIns="0" bIns="0" anchor="t">
            <a:spAutoFit/>
          </a:bodyPr>
          <a:lstStyle>
            <a:lvl1pPr algn="l">
              <a:defRPr sz="3800" b="1" i="1" cap="none">
                <a:solidFill>
                  <a:schemeClr val="bg1"/>
                </a:solidFill>
              </a:defRPr>
            </a:lvl1pPr>
          </a:lstStyle>
          <a:p>
            <a:r>
              <a:rPr lang="en-GB" noProof="0" dirty="0" smtClean="0"/>
              <a:t>Click to add Section Divider Title</a:t>
            </a:r>
            <a:endParaRPr lang="en-GB" noProof="0" dirty="0"/>
          </a:p>
        </p:txBody>
      </p:sp>
      <p:sp>
        <p:nvSpPr>
          <p:cNvPr id="11" name="Slide Tags" hidden="1"/>
          <p:cNvSpPr txBox="1"/>
          <p:nvPr userDrawn="1">
            <p:custDataLst>
              <p:tags r:id="rId3"/>
            </p:custDataLst>
          </p:nvPr>
        </p:nvSpPr>
        <p:spPr>
          <a:xfrm>
            <a:off x="0" y="211791"/>
            <a:ext cx="1632527" cy="261610"/>
          </a:xfrm>
          <a:prstGeom prst="rect">
            <a:avLst/>
          </a:prstGeom>
          <a:noFill/>
        </p:spPr>
        <p:txBody>
          <a:bodyPr wrap="square" rtlCol="0">
            <a:spAutoFit/>
          </a:bodyPr>
          <a:lstStyle/>
          <a:p>
            <a:r>
              <a:rPr lang="en-GB" dirty="0" smtClean="0"/>
              <a:t>Slide Tags</a:t>
            </a:r>
            <a:endParaRPr lang="en-GB" dirty="0"/>
          </a:p>
        </p:txBody>
      </p:sp>
      <p:cxnSp>
        <p:nvCxnSpPr>
          <p:cNvPr id="12" name="Frame Line"/>
          <p:cNvCxnSpPr/>
          <p:nvPr userDrawn="1"/>
        </p:nvCxnSpPr>
        <p:spPr>
          <a:xfrm flipV="1">
            <a:off x="1170360" y="1063225"/>
            <a:ext cx="8568000" cy="160961"/>
          </a:xfrm>
          <a:prstGeom prst="bentConnector3">
            <a:avLst>
              <a:gd name="adj1" fmla="val 0"/>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Report Date"/>
          <p:cNvSpPr txBox="1"/>
          <p:nvPr userDrawn="1">
            <p:custDataLst>
              <p:tags r:id="rId4"/>
            </p:custDataLst>
          </p:nvPr>
        </p:nvSpPr>
        <p:spPr>
          <a:xfrm>
            <a:off x="8930320" y="6875934"/>
            <a:ext cx="780663" cy="138499"/>
          </a:xfrm>
          <a:prstGeom prst="rect">
            <a:avLst/>
          </a:prstGeom>
          <a:noFill/>
        </p:spPr>
        <p:txBody>
          <a:bodyPr wrap="none" lIns="0" tIns="0" rIns="0" bIns="0" rtlCol="0" anchor="b" anchorCtr="0">
            <a:spAutoFit/>
          </a:bodyPr>
          <a:lstStyle/>
          <a:p>
            <a:pPr indent="-274320" algn="r">
              <a:spcAft>
                <a:spcPts val="900"/>
              </a:spcAft>
            </a:pPr>
            <a:r>
              <a:rPr lang="en-GB" sz="900" dirty="0" smtClean="0">
                <a:solidFill>
                  <a:schemeClr val="bg1"/>
                </a:solidFill>
                <a:latin typeface="+mj-lt"/>
              </a:rPr>
              <a:t>December 2011</a:t>
            </a:r>
          </a:p>
        </p:txBody>
      </p:sp>
      <p:sp>
        <p:nvSpPr>
          <p:cNvPr id="16" name="Slide Number Placeholder 5"/>
          <p:cNvSpPr txBox="1">
            <a:spLocks/>
          </p:cNvSpPr>
          <p:nvPr userDrawn="1"/>
        </p:nvSpPr>
        <p:spPr>
          <a:xfrm>
            <a:off x="4865112" y="6875934"/>
            <a:ext cx="534670" cy="138499"/>
          </a:xfrm>
          <a:prstGeom prst="rect">
            <a:avLst/>
          </a:prstGeom>
        </p:spPr>
        <p:txBody>
          <a:bodyPr lIns="0" tIns="0" rIns="0" bIns="0" anchor="b" anchorCtr="0">
            <a:spAutoFit/>
          </a:bodyPr>
          <a:lstStyle>
            <a:lvl1pPr algn="r">
              <a:defRPr sz="900">
                <a:solidFill>
                  <a:schemeClr val="tx2"/>
                </a:solidFill>
                <a:latin typeface="Arial" pitchFamily="34" charset="0"/>
                <a:cs typeface="Arial" pitchFamily="34" charset="0"/>
              </a:defRPr>
            </a:lvl1pPr>
          </a:lstStyle>
          <a:p>
            <a:pPr marL="0" marR="0" lvl="0" indent="0" algn="ctr" defTabSz="1018824" rtl="0" eaLnBrk="1" fontAlgn="auto" latinLnBrk="0" hangingPunct="1">
              <a:lnSpc>
                <a:spcPct val="100000"/>
              </a:lnSpc>
              <a:spcBef>
                <a:spcPts val="0"/>
              </a:spcBef>
              <a:spcAft>
                <a:spcPts val="0"/>
              </a:spcAft>
              <a:buClrTx/>
              <a:buSzTx/>
              <a:buFontTx/>
              <a:buNone/>
              <a:tabLst/>
              <a:defRPr/>
            </a:pPr>
            <a:fld id="{E6E3C638-8CCC-45FA-9234-7FE992353869}" type="slidenum">
              <a:rPr kumimoji="0" lang="en-GB" sz="900" b="0" i="0" u="none" strike="noStrike" kern="1200" cap="none" spc="0" normalizeH="0" baseline="0" noProof="0" smtClean="0">
                <a:ln>
                  <a:noFill/>
                </a:ln>
                <a:solidFill>
                  <a:schemeClr val="bg1"/>
                </a:solidFill>
                <a:effectLst/>
                <a:uLnTx/>
                <a:uFillTx/>
                <a:latin typeface="+mj-lt"/>
                <a:ea typeface="+mn-ea"/>
                <a:cs typeface="Arial" pitchFamily="34" charset="0"/>
              </a:rPr>
              <a:pPr marL="0" marR="0" lvl="0" indent="0" algn="ctr" defTabSz="1018824" rtl="0" eaLnBrk="1" fontAlgn="auto" latinLnBrk="0" hangingPunct="1">
                <a:lnSpc>
                  <a:spcPct val="100000"/>
                </a:lnSpc>
                <a:spcBef>
                  <a:spcPts val="0"/>
                </a:spcBef>
                <a:spcAft>
                  <a:spcPts val="0"/>
                </a:spcAft>
                <a:buClrTx/>
                <a:buSzTx/>
                <a:buFontTx/>
                <a:buNone/>
                <a:tabLst/>
                <a:defRPr/>
              </a:pPr>
              <a:t>‹#›</a:t>
            </a:fld>
            <a:endParaRPr kumimoji="0" lang="en-GB" sz="900" b="0" i="0" u="none" strike="noStrike" kern="1200" cap="none" spc="0" normalizeH="0" baseline="0" noProof="0" dirty="0">
              <a:ln>
                <a:noFill/>
              </a:ln>
              <a:solidFill>
                <a:schemeClr val="bg1"/>
              </a:solidFill>
              <a:effectLst/>
              <a:uLnTx/>
              <a:uFillTx/>
              <a:latin typeface="+mj-lt"/>
              <a:ea typeface="+mn-ea"/>
              <a:cs typeface="Arial" pitchFamily="34" charset="0"/>
            </a:endParaRPr>
          </a:p>
        </p:txBody>
      </p:sp>
      <p:sp>
        <p:nvSpPr>
          <p:cNvPr id="18" name="PwC Text"/>
          <p:cNvSpPr txBox="1"/>
          <p:nvPr userDrawn="1"/>
        </p:nvSpPr>
        <p:spPr>
          <a:xfrm>
            <a:off x="1199315" y="6834433"/>
            <a:ext cx="279862" cy="180000"/>
          </a:xfrm>
          <a:prstGeom prst="rect">
            <a:avLst/>
          </a:prstGeom>
          <a:noFill/>
        </p:spPr>
        <p:txBody>
          <a:bodyPr vert="horz" wrap="none" lIns="0" tIns="0" rIns="0" bIns="0" rtlCol="0" anchor="b" anchorCtr="0">
            <a:noAutofit/>
          </a:bodyPr>
          <a:lstStyle/>
          <a:p>
            <a:pPr>
              <a:lnSpc>
                <a:spcPts val="1000"/>
              </a:lnSpc>
            </a:pPr>
            <a:r>
              <a:rPr lang="en-GB" sz="900" noProof="0" dirty="0" smtClean="0">
                <a:solidFill>
                  <a:schemeClr val="bg1"/>
                </a:solidFill>
                <a:latin typeface="+mj-lt"/>
                <a:cs typeface="Arial" pitchFamily="34" charset="0"/>
              </a:rPr>
              <a:t>PwC</a:t>
            </a:r>
            <a:endParaRPr lang="en-GB" sz="900" noProof="0" dirty="0">
              <a:solidFill>
                <a:schemeClr val="bg1"/>
              </a:solidFill>
              <a:latin typeface="+mj-lt"/>
              <a:cs typeface="Arial"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ppendix Divider">
    <p:spTree>
      <p:nvGrpSpPr>
        <p:cNvPr id="1" name=""/>
        <p:cNvGrpSpPr/>
        <p:nvPr/>
      </p:nvGrpSpPr>
      <p:grpSpPr>
        <a:xfrm>
          <a:off x="0" y="0"/>
          <a:ext cx="0" cy="0"/>
          <a:chOff x="0" y="0"/>
          <a:chExt cx="0" cy="0"/>
        </a:xfrm>
      </p:grpSpPr>
      <p:sp>
        <p:nvSpPr>
          <p:cNvPr id="3" name="Section No."/>
          <p:cNvSpPr>
            <a:spLocks noGrp="1"/>
          </p:cNvSpPr>
          <p:nvPr>
            <p:ph type="body" idx="1" hasCustomPrompt="1"/>
            <p:custDataLst>
              <p:tags r:id="rId1"/>
            </p:custDataLst>
          </p:nvPr>
        </p:nvSpPr>
        <p:spPr>
          <a:xfrm>
            <a:off x="541066" y="1058956"/>
            <a:ext cx="9179468" cy="423582"/>
          </a:xfrm>
        </p:spPr>
        <p:txBody>
          <a:bodyPr wrap="none" tIns="0" bIns="0" anchor="t"/>
          <a:lstStyle>
            <a:lvl1pPr marL="0" indent="0">
              <a:buNone/>
              <a:defRPr sz="3200" b="0" i="0">
                <a:solidFill>
                  <a:schemeClr val="tx1"/>
                </a:solidFill>
                <a:latin typeface="+mj-lt"/>
              </a:defRPr>
            </a:lvl1pPr>
            <a:lvl2pPr marL="509412" indent="0">
              <a:buNone/>
              <a:defRPr sz="2000">
                <a:solidFill>
                  <a:schemeClr val="tx1">
                    <a:tint val="75000"/>
                  </a:schemeClr>
                </a:solidFill>
              </a:defRPr>
            </a:lvl2pPr>
            <a:lvl3pPr marL="1018824" indent="0">
              <a:buNone/>
              <a:defRPr sz="1800">
                <a:solidFill>
                  <a:schemeClr val="tx1">
                    <a:tint val="75000"/>
                  </a:schemeClr>
                </a:solidFill>
              </a:defRPr>
            </a:lvl3pPr>
            <a:lvl4pPr marL="1528237" indent="0">
              <a:buNone/>
              <a:defRPr sz="1600">
                <a:solidFill>
                  <a:schemeClr val="tx1">
                    <a:tint val="75000"/>
                  </a:schemeClr>
                </a:solidFill>
              </a:defRPr>
            </a:lvl4pPr>
            <a:lvl5pPr marL="2037649" indent="0">
              <a:buNone/>
              <a:defRPr sz="1600">
                <a:solidFill>
                  <a:schemeClr val="tx1">
                    <a:tint val="75000"/>
                  </a:schemeClr>
                </a:solidFill>
              </a:defRPr>
            </a:lvl5pPr>
            <a:lvl6pPr marL="2547061" indent="0">
              <a:buNone/>
              <a:defRPr sz="1600">
                <a:solidFill>
                  <a:schemeClr val="tx1">
                    <a:tint val="75000"/>
                  </a:schemeClr>
                </a:solidFill>
              </a:defRPr>
            </a:lvl6pPr>
            <a:lvl7pPr marL="3056473" indent="0">
              <a:buNone/>
              <a:defRPr sz="1600">
                <a:solidFill>
                  <a:schemeClr val="tx1">
                    <a:tint val="75000"/>
                  </a:schemeClr>
                </a:solidFill>
              </a:defRPr>
            </a:lvl7pPr>
            <a:lvl8pPr marL="3565886" indent="0">
              <a:buNone/>
              <a:defRPr sz="1600">
                <a:solidFill>
                  <a:schemeClr val="tx1">
                    <a:tint val="75000"/>
                  </a:schemeClr>
                </a:solidFill>
              </a:defRPr>
            </a:lvl8pPr>
            <a:lvl9pPr marL="4075298" indent="0">
              <a:buNone/>
              <a:defRPr sz="1600">
                <a:solidFill>
                  <a:schemeClr val="tx1">
                    <a:tint val="75000"/>
                  </a:schemeClr>
                </a:solidFill>
              </a:defRPr>
            </a:lvl9pPr>
          </a:lstStyle>
          <a:p>
            <a:pPr lvl="0"/>
            <a:r>
              <a:rPr lang="en-GB" noProof="0" smtClean="0"/>
              <a:t>Click to edit Appendix Divider style</a:t>
            </a:r>
          </a:p>
        </p:txBody>
      </p:sp>
      <p:sp>
        <p:nvSpPr>
          <p:cNvPr id="2" name="Appendix Divider Title"/>
          <p:cNvSpPr>
            <a:spLocks noGrp="1"/>
          </p:cNvSpPr>
          <p:nvPr>
            <p:ph type="title" hasCustomPrompt="1"/>
            <p:custDataLst>
              <p:tags r:id="rId2"/>
            </p:custDataLst>
          </p:nvPr>
        </p:nvSpPr>
        <p:spPr>
          <a:xfrm>
            <a:off x="541066" y="1491010"/>
            <a:ext cx="9179468" cy="492443"/>
          </a:xfrm>
        </p:spPr>
        <p:txBody>
          <a:bodyPr wrap="square" tIns="0" bIns="0" anchor="t">
            <a:spAutoFit/>
          </a:bodyPr>
          <a:lstStyle>
            <a:lvl1pPr algn="l">
              <a:defRPr sz="3200" b="1" i="1" cap="none" baseline="0">
                <a:latin typeface="+mj-lt"/>
              </a:defRPr>
            </a:lvl1pPr>
          </a:lstStyle>
          <a:p>
            <a:r>
              <a:rPr lang="en-GB" noProof="0" smtClean="0"/>
              <a:t>Click to add Appendix Divider Title</a:t>
            </a:r>
            <a:endParaRPr lang="en-GB" noProof="0"/>
          </a:p>
        </p:txBody>
      </p:sp>
      <p:sp>
        <p:nvSpPr>
          <p:cNvPr id="16" name="Slide Tags" hidden="1"/>
          <p:cNvSpPr txBox="1"/>
          <p:nvPr userDrawn="1">
            <p:custDataLst>
              <p:tags r:id="rId3"/>
            </p:custDataLst>
          </p:nvPr>
        </p:nvSpPr>
        <p:spPr>
          <a:xfrm>
            <a:off x="0" y="211791"/>
            <a:ext cx="1632527" cy="261610"/>
          </a:xfrm>
          <a:prstGeom prst="rect">
            <a:avLst/>
          </a:prstGeom>
          <a:noFill/>
        </p:spPr>
        <p:txBody>
          <a:bodyPr wrap="square" rtlCol="0">
            <a:spAutoFit/>
          </a:bodyPr>
          <a:lstStyle/>
          <a:p>
            <a:r>
              <a:rPr lang="en-GB" dirty="0" smtClean="0"/>
              <a:t>Slide Tags</a:t>
            </a:r>
            <a:endParaRPr lang="en-GB" dirty="0"/>
          </a:p>
        </p:txBody>
      </p:sp>
      <p:sp>
        <p:nvSpPr>
          <p:cNvPr id="9" name="PwC Text"/>
          <p:cNvSpPr txBox="1"/>
          <p:nvPr userDrawn="1"/>
        </p:nvSpPr>
        <p:spPr>
          <a:xfrm>
            <a:off x="548741" y="6751903"/>
            <a:ext cx="279862" cy="99278"/>
          </a:xfrm>
          <a:prstGeom prst="rect">
            <a:avLst/>
          </a:prstGeom>
          <a:noFill/>
        </p:spPr>
        <p:txBody>
          <a:bodyPr vert="horz" wrap="none" lIns="0" tIns="0" rIns="0" bIns="0" rtlCol="0" anchor="t" anchorCtr="0">
            <a:noAutofit/>
          </a:bodyPr>
          <a:lstStyle/>
          <a:p>
            <a:pPr>
              <a:lnSpc>
                <a:spcPts val="1000"/>
              </a:lnSpc>
            </a:pPr>
            <a:r>
              <a:rPr lang="en-GB" sz="900" noProof="0" dirty="0" smtClean="0">
                <a:latin typeface="+mn-lt"/>
                <a:cs typeface="Arial" pitchFamily="34" charset="0"/>
              </a:rPr>
              <a:t>PwC</a:t>
            </a:r>
            <a:endParaRPr lang="en-GB" sz="900" noProof="0" dirty="0">
              <a:latin typeface="+mn-lt"/>
              <a:cs typeface="Arial" pitchFamily="34" charset="0"/>
            </a:endParaRPr>
          </a:p>
        </p:txBody>
      </p:sp>
      <p:sp>
        <p:nvSpPr>
          <p:cNvPr id="11" name="Page Number"/>
          <p:cNvSpPr txBox="1"/>
          <p:nvPr userDrawn="1">
            <p:custDataLst>
              <p:tags r:id="rId4"/>
            </p:custDataLst>
          </p:nvPr>
        </p:nvSpPr>
        <p:spPr>
          <a:xfrm>
            <a:off x="9383149" y="6751903"/>
            <a:ext cx="326505" cy="98571"/>
          </a:xfrm>
          <a:prstGeom prst="rect">
            <a:avLst/>
          </a:prstGeom>
          <a:noFill/>
        </p:spPr>
        <p:txBody>
          <a:bodyPr wrap="none" lIns="0" tIns="0" rIns="0" bIns="0" rtlCol="0">
            <a:noAutofit/>
          </a:bodyPr>
          <a:lstStyle/>
          <a:p>
            <a:pPr algn="r">
              <a:lnSpc>
                <a:spcPts val="1000"/>
              </a:lnSpc>
            </a:pPr>
            <a:endParaRPr lang="en-GB" sz="900" noProof="0" dirty="0" smtClean="0"/>
          </a:p>
        </p:txBody>
      </p:sp>
      <p:sp>
        <p:nvSpPr>
          <p:cNvPr id="12" name="Section Footer"/>
          <p:cNvSpPr txBox="1"/>
          <p:nvPr userDrawn="1">
            <p:custDataLst>
              <p:tags r:id="rId5"/>
            </p:custDataLst>
          </p:nvPr>
        </p:nvSpPr>
        <p:spPr>
          <a:xfrm>
            <a:off x="548354" y="6601761"/>
            <a:ext cx="4505775" cy="138499"/>
          </a:xfrm>
          <a:prstGeom prst="rect">
            <a:avLst/>
          </a:prstGeom>
          <a:noFill/>
          <a:ln>
            <a:noFill/>
          </a:ln>
        </p:spPr>
        <p:txBody>
          <a:bodyPr wrap="square" lIns="0" tIns="0" rIns="0" bIns="0" rtlCol="0" anchor="b" anchorCtr="0">
            <a:spAutoFit/>
          </a:bodyPr>
          <a:lstStyle/>
          <a:p>
            <a:endParaRPr lang="en-GB" sz="900" noProof="0" dirty="0" smtClean="0">
              <a:solidFill>
                <a:schemeClr val="tx1"/>
              </a:solidFill>
            </a:endParaRPr>
          </a:p>
        </p:txBody>
      </p:sp>
      <p:sp>
        <p:nvSpPr>
          <p:cNvPr id="13" name="Report Date"/>
          <p:cNvSpPr txBox="1"/>
          <p:nvPr userDrawn="1">
            <p:custDataLst>
              <p:tags r:id="rId6"/>
            </p:custDataLst>
          </p:nvPr>
        </p:nvSpPr>
        <p:spPr>
          <a:xfrm>
            <a:off x="8794064" y="6616357"/>
            <a:ext cx="916918" cy="138499"/>
          </a:xfrm>
          <a:prstGeom prst="rect">
            <a:avLst/>
          </a:prstGeom>
          <a:noFill/>
        </p:spPr>
        <p:txBody>
          <a:bodyPr wrap="none" lIns="0" tIns="0" rIns="0" bIns="0" rtlCol="0">
            <a:spAutoFit/>
          </a:bodyPr>
          <a:lstStyle/>
          <a:p>
            <a:pPr indent="-274320" algn="r">
              <a:spcAft>
                <a:spcPts val="900"/>
              </a:spcAft>
            </a:pPr>
            <a:r>
              <a:rPr lang="en-GB" sz="900" dirty="0" smtClean="0">
                <a:latin typeface="+mn-lt"/>
              </a:rPr>
              <a:t>2 November 2011</a:t>
            </a:r>
          </a:p>
        </p:txBody>
      </p:sp>
      <p:sp>
        <p:nvSpPr>
          <p:cNvPr id="14" name="Presentation Disclaimer"/>
          <p:cNvSpPr txBox="1"/>
          <p:nvPr userDrawn="1">
            <p:custDataLst>
              <p:tags r:id="rId7"/>
            </p:custDataLst>
          </p:nvPr>
        </p:nvSpPr>
        <p:spPr>
          <a:xfrm>
            <a:off x="548354" y="6488930"/>
            <a:ext cx="8237266" cy="138499"/>
          </a:xfrm>
          <a:prstGeom prst="rect">
            <a:avLst/>
          </a:prstGeom>
          <a:noFill/>
        </p:spPr>
        <p:txBody>
          <a:bodyPr wrap="square" lIns="0" tIns="0" rIns="0" bIns="0" rtlCol="0" anchor="t" anchorCtr="0">
            <a:spAutoFit/>
          </a:bodyPr>
          <a:lstStyle/>
          <a:p>
            <a:pPr algn="l"/>
            <a:endParaRPr lang="en-GB" sz="900" dirty="0" smtClean="0"/>
          </a:p>
        </p:txBody>
      </p:sp>
      <p:cxnSp>
        <p:nvCxnSpPr>
          <p:cNvPr id="15" name="Frame Line"/>
          <p:cNvCxnSpPr/>
          <p:nvPr userDrawn="1"/>
        </p:nvCxnSpPr>
        <p:spPr>
          <a:xfrm flipV="1">
            <a:off x="388697" y="988359"/>
            <a:ext cx="9328729" cy="160961"/>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ver Slide Large Title and Subtitle">
    <p:spTree>
      <p:nvGrpSpPr>
        <p:cNvPr id="1" name=""/>
        <p:cNvGrpSpPr/>
        <p:nvPr/>
      </p:nvGrpSpPr>
      <p:grpSpPr>
        <a:xfrm>
          <a:off x="0" y="0"/>
          <a:ext cx="0" cy="0"/>
          <a:chOff x="0" y="0"/>
          <a:chExt cx="0" cy="0"/>
        </a:xfrm>
      </p:grpSpPr>
      <p:grpSp>
        <p:nvGrpSpPr>
          <p:cNvPr id="40" name="Logo with Panels"/>
          <p:cNvGrpSpPr/>
          <p:nvPr userDrawn="1"/>
        </p:nvGrpSpPr>
        <p:grpSpPr>
          <a:xfrm>
            <a:off x="1153204" y="0"/>
            <a:ext cx="9108395" cy="6780106"/>
            <a:chOff x="1130368" y="0"/>
            <a:chExt cx="8928031" cy="7318210"/>
          </a:xfrm>
        </p:grpSpPr>
        <p:grpSp>
          <p:nvGrpSpPr>
            <p:cNvPr id="4" name="Logo Shapes"/>
            <p:cNvGrpSpPr/>
            <p:nvPr userDrawn="1"/>
          </p:nvGrpSpPr>
          <p:grpSpPr>
            <a:xfrm>
              <a:off x="1904992" y="0"/>
              <a:ext cx="8153407" cy="6792223"/>
              <a:chOff x="1828800" y="-7143"/>
              <a:chExt cx="8153407" cy="6792223"/>
            </a:xfrm>
          </p:grpSpPr>
          <p:sp>
            <p:nvSpPr>
              <p:cNvPr id="23" name="Rectangle 1"/>
              <p:cNvSpPr>
                <a:spLocks noChangeArrowheads="1"/>
              </p:cNvSpPr>
              <p:nvPr/>
            </p:nvSpPr>
            <p:spPr bwMode="gray">
              <a:xfrm>
                <a:off x="1832930" y="4496096"/>
                <a:ext cx="8149277" cy="2288752"/>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68" name="Rectangle 2"/>
              <p:cNvSpPr>
                <a:spLocks noChangeArrowheads="1"/>
              </p:cNvSpPr>
              <p:nvPr userDrawn="1"/>
            </p:nvSpPr>
            <p:spPr bwMode="gray">
              <a:xfrm>
                <a:off x="1828800" y="3602736"/>
                <a:ext cx="7315200" cy="3182112"/>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0" name="Rectangle 3"/>
              <p:cNvSpPr>
                <a:spLocks noChangeArrowheads="1"/>
              </p:cNvSpPr>
              <p:nvPr userDrawn="1"/>
            </p:nvSpPr>
            <p:spPr bwMode="gray">
              <a:xfrm>
                <a:off x="1828800" y="4496096"/>
                <a:ext cx="7315200" cy="2288752"/>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4" name="Rectangle 4"/>
              <p:cNvSpPr>
                <a:spLocks noChangeArrowheads="1"/>
              </p:cNvSpPr>
              <p:nvPr/>
            </p:nvSpPr>
            <p:spPr bwMode="gray">
              <a:xfrm>
                <a:off x="1828800" y="-7143"/>
                <a:ext cx="6248400" cy="677272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8" name="Rectangle 5"/>
              <p:cNvSpPr>
                <a:spLocks noChangeArrowheads="1"/>
              </p:cNvSpPr>
              <p:nvPr userDrawn="1"/>
            </p:nvSpPr>
            <p:spPr bwMode="gray">
              <a:xfrm>
                <a:off x="1828800" y="1137665"/>
                <a:ext cx="6720840" cy="5627914"/>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69" name="Rectangle 6"/>
              <p:cNvSpPr>
                <a:spLocks noChangeArrowheads="1"/>
              </p:cNvSpPr>
              <p:nvPr userDrawn="1"/>
            </p:nvSpPr>
            <p:spPr bwMode="gray">
              <a:xfrm>
                <a:off x="1828800" y="3602736"/>
                <a:ext cx="6720840" cy="3182112"/>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9" name="Rectangle 7"/>
              <p:cNvSpPr>
                <a:spLocks noChangeArrowheads="1"/>
              </p:cNvSpPr>
              <p:nvPr userDrawn="1"/>
            </p:nvSpPr>
            <p:spPr bwMode="gray">
              <a:xfrm>
                <a:off x="1828800" y="1137665"/>
                <a:ext cx="6248400" cy="5627914"/>
              </a:xfrm>
              <a:prstGeom prst="rect">
                <a:avLst/>
              </a:prstGeom>
              <a:solidFill>
                <a:srgbClr val="D74021"/>
              </a:solidFill>
              <a:ln w="0">
                <a:noFill/>
                <a:prstDash val="solid"/>
                <a:miter lim="800000"/>
                <a:headEnd/>
                <a:tailEnd/>
              </a:ln>
            </p:spPr>
            <p:txBody>
              <a:bodyPr vert="horz" wrap="square" lIns="0" tIns="0" rIns="0" bIns="0" numCol="1" anchor="t" anchorCtr="0" compatLnSpc="1">
                <a:prstTxWarp prst="textNoShape">
                  <a:avLst/>
                </a:prstTxWarp>
              </a:bodyPr>
              <a:lstStyle/>
              <a:p>
                <a:endParaRPr lang="en-GB" noProof="0" dirty="0"/>
              </a:p>
            </p:txBody>
          </p:sp>
          <p:sp>
            <p:nvSpPr>
              <p:cNvPr id="26" name="Rectangle 8"/>
              <p:cNvSpPr>
                <a:spLocks noChangeArrowheads="1"/>
              </p:cNvSpPr>
              <p:nvPr userDrawn="1"/>
            </p:nvSpPr>
            <p:spPr bwMode="gray">
              <a:xfrm>
                <a:off x="1828800" y="4496096"/>
                <a:ext cx="6720840" cy="2288752"/>
              </a:xfrm>
              <a:prstGeom prst="rect">
                <a:avLst/>
              </a:prstGeom>
              <a:solidFill>
                <a:srgbClr val="D139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7" name="Rectangle 9"/>
              <p:cNvSpPr/>
              <p:nvPr userDrawn="1"/>
            </p:nvSpPr>
            <p:spPr bwMode="gray">
              <a:xfrm>
                <a:off x="1828800" y="3602736"/>
                <a:ext cx="6246019" cy="3182112"/>
              </a:xfrm>
              <a:prstGeom prst="rect">
                <a:avLst/>
              </a:prstGeom>
              <a:solidFill>
                <a:srgbClr val="CD2F0E"/>
              </a:solidFill>
              <a:ln w="0">
                <a:noFill/>
                <a:prstDash val="solid"/>
                <a:round/>
                <a:headEnd/>
                <a:tailEnd/>
              </a:ln>
            </p:spPr>
            <p:txBody>
              <a:bodyPr vert="horz" wrap="square" lIns="91440" tIns="45720" rIns="91440" bIns="45720" numCol="1" anchor="t" anchorCtr="0" compatLnSpc="1">
                <a:prstTxWarp prst="textNoShape">
                  <a:avLst/>
                </a:prstTxWarp>
              </a:bodyPr>
              <a:lstStyle/>
              <a:p>
                <a:pPr marL="0" algn="l" defTabSz="1018824" rtl="0" eaLnBrk="1" latinLnBrk="0" hangingPunct="1"/>
                <a:endParaRPr lang="en-GB" sz="2000" kern="1200" noProof="0" dirty="0">
                  <a:solidFill>
                    <a:schemeClr val="tx1"/>
                  </a:solidFill>
                  <a:latin typeface="+mn-lt"/>
                  <a:ea typeface="+mn-ea"/>
                  <a:cs typeface="+mn-cs"/>
                </a:endParaRPr>
              </a:p>
            </p:txBody>
          </p:sp>
          <p:sp>
            <p:nvSpPr>
              <p:cNvPr id="30" name="Rectangle 10"/>
              <p:cNvSpPr>
                <a:spLocks noChangeArrowheads="1"/>
              </p:cNvSpPr>
              <p:nvPr userDrawn="1"/>
            </p:nvSpPr>
            <p:spPr bwMode="gray">
              <a:xfrm>
                <a:off x="1828800" y="4495801"/>
                <a:ext cx="6245352" cy="2288752"/>
              </a:xfrm>
              <a:prstGeom prst="rect">
                <a:avLst/>
              </a:prstGeom>
              <a:solidFill>
                <a:srgbClr val="C42303"/>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71" name="Rectangle 11"/>
              <p:cNvSpPr>
                <a:spLocks noChangeArrowheads="1"/>
              </p:cNvSpPr>
              <p:nvPr userDrawn="1"/>
            </p:nvSpPr>
            <p:spPr bwMode="gray">
              <a:xfrm>
                <a:off x="1828800" y="4800832"/>
                <a:ext cx="2286000" cy="1984248"/>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grpSp>
        <p:grpSp>
          <p:nvGrpSpPr>
            <p:cNvPr id="36" name="Logo"/>
            <p:cNvGrpSpPr/>
            <p:nvPr userDrawn="1"/>
          </p:nvGrpSpPr>
          <p:grpSpPr>
            <a:xfrm>
              <a:off x="1130368" y="6790556"/>
              <a:ext cx="905256" cy="527654"/>
              <a:chOff x="1130368" y="6790556"/>
              <a:chExt cx="905256" cy="527654"/>
            </a:xfrm>
          </p:grpSpPr>
          <p:sp>
            <p:nvSpPr>
              <p:cNvPr id="38" name="Rectangle 0"/>
              <p:cNvSpPr>
                <a:spLocks noChangeArrowheads="1"/>
              </p:cNvSpPr>
              <p:nvPr userDrawn="1"/>
            </p:nvSpPr>
            <p:spPr bwMode="black">
              <a:xfrm>
                <a:off x="1676368" y="6790556"/>
                <a:ext cx="228600" cy="57350"/>
              </a:xfrm>
              <a:prstGeom prst="rect">
                <a:avLst/>
              </a:prstGeom>
              <a:solidFill>
                <a:schemeClr val="accent1"/>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39" name="Freeform 38"/>
              <p:cNvSpPr>
                <a:spLocks noEditPoints="1"/>
              </p:cNvSpPr>
              <p:nvPr userDrawn="1"/>
            </p:nvSpPr>
            <p:spPr bwMode="black">
              <a:xfrm>
                <a:off x="1130368" y="6976999"/>
                <a:ext cx="905256" cy="341211"/>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grpSp>
      </p:grpSp>
      <p:sp>
        <p:nvSpPr>
          <p:cNvPr id="41" name="Picture"/>
          <p:cNvSpPr txBox="1">
            <a:spLocks noChangeAspect="1"/>
          </p:cNvSpPr>
          <p:nvPr userDrawn="1">
            <p:custDataLst>
              <p:tags r:id="rId1"/>
            </p:custDataLst>
          </p:nvPr>
        </p:nvSpPr>
        <p:spPr>
          <a:xfrm>
            <a:off x="1942805" y="3344536"/>
            <a:ext cx="6856324" cy="2948257"/>
          </a:xfrm>
          <a:prstGeom prst="rect">
            <a:avLst/>
          </a:prstGeom>
          <a:noFill/>
          <a:ln>
            <a:noFill/>
          </a:ln>
        </p:spPr>
        <p:txBody>
          <a:bodyPr wrap="square" rtlCol="0">
            <a:noAutofit/>
          </a:bodyPr>
          <a:lstStyle/>
          <a:p>
            <a:endParaRPr lang="en-GB" noProof="0" dirty="0"/>
          </a:p>
        </p:txBody>
      </p:sp>
      <p:sp>
        <p:nvSpPr>
          <p:cNvPr id="3" name="Report Subtitle"/>
          <p:cNvSpPr>
            <a:spLocks noGrp="1"/>
          </p:cNvSpPr>
          <p:nvPr userDrawn="1">
            <p:ph type="subTitle" idx="1" hasCustomPrompt="1"/>
            <p:custDataLst>
              <p:tags r:id="rId2"/>
            </p:custDataLst>
          </p:nvPr>
        </p:nvSpPr>
        <p:spPr bwMode="white">
          <a:xfrm>
            <a:off x="2098370" y="2059206"/>
            <a:ext cx="6063673" cy="1329595"/>
          </a:xfrm>
        </p:spPr>
        <p:txBody>
          <a:bodyPr tIns="0" bIns="0">
            <a:spAutoFit/>
          </a:bodyPr>
          <a:lstStyle>
            <a:lvl1pPr marL="0" indent="0" algn="l">
              <a:lnSpc>
                <a:spcPct val="90000"/>
              </a:lnSpc>
              <a:spcAft>
                <a:spcPts val="0"/>
              </a:spcAft>
              <a:buNone/>
              <a:defRPr sz="3200" baseline="0">
                <a:solidFill>
                  <a:schemeClr val="bg1"/>
                </a:solidFill>
                <a:latin typeface="+mj-lt"/>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GB" noProof="0" smtClean="0"/>
              <a:t>Subtitle (use this layout if subtitle needs three lines and your Title needs two)</a:t>
            </a:r>
            <a:endParaRPr lang="en-GB" noProof="0" dirty="0" smtClean="0"/>
          </a:p>
        </p:txBody>
      </p:sp>
      <p:sp>
        <p:nvSpPr>
          <p:cNvPr id="2" name="Report Title"/>
          <p:cNvSpPr>
            <a:spLocks noGrp="1"/>
          </p:cNvSpPr>
          <p:nvPr userDrawn="1">
            <p:ph type="ctrTitle" hasCustomPrompt="1"/>
            <p:custDataLst>
              <p:tags r:id="rId3"/>
            </p:custDataLst>
          </p:nvPr>
        </p:nvSpPr>
        <p:spPr bwMode="white">
          <a:xfrm>
            <a:off x="2098370" y="1168314"/>
            <a:ext cx="6063673" cy="847165"/>
          </a:xfrm>
        </p:spPr>
        <p:txBody>
          <a:bodyPr vert="horz" lIns="0" tIns="0" rIns="0" bIns="0" rtlCol="0" anchor="t" anchorCtr="0">
            <a:noAutofit/>
          </a:bodyPr>
          <a:lstStyle>
            <a:lvl1pPr algn="l" defTabSz="1018824" rtl="0" eaLnBrk="1" latinLnBrk="0" hangingPunct="1">
              <a:lnSpc>
                <a:spcPct val="90000"/>
              </a:lnSpc>
              <a:spcBef>
                <a:spcPct val="0"/>
              </a:spcBef>
              <a:buNone/>
              <a:defRPr lang="en-GB" sz="3200" b="1" i="1" kern="1200" baseline="0" noProof="0">
                <a:solidFill>
                  <a:schemeClr val="bg1"/>
                </a:solidFill>
                <a:latin typeface="+mj-lt"/>
                <a:ea typeface="+mj-ea"/>
                <a:cs typeface="+mj-cs"/>
              </a:defRPr>
            </a:lvl1pPr>
          </a:lstStyle>
          <a:p>
            <a:r>
              <a:rPr lang="en-GB" noProof="0" dirty="0" smtClean="0"/>
              <a:t>Report Title</a:t>
            </a:r>
            <a:endParaRPr lang="en-GB" noProof="0" dirty="0"/>
          </a:p>
        </p:txBody>
      </p:sp>
      <p:sp>
        <p:nvSpPr>
          <p:cNvPr id="43" name="Confidentiality stamp"/>
          <p:cNvSpPr txBox="1"/>
          <p:nvPr userDrawn="1">
            <p:custDataLst>
              <p:tags r:id="rId4"/>
            </p:custDataLst>
          </p:nvPr>
        </p:nvSpPr>
        <p:spPr>
          <a:xfrm>
            <a:off x="9597261" y="6463867"/>
            <a:ext cx="115416" cy="246221"/>
          </a:xfrm>
          <a:prstGeom prst="rect">
            <a:avLst/>
          </a:prstGeom>
          <a:noFill/>
          <a:ln>
            <a:noFill/>
          </a:ln>
        </p:spPr>
        <p:txBody>
          <a:bodyPr wrap="none" lIns="0" tIns="0" rIns="0" bIns="0" rtlCol="0">
            <a:spAutoFit/>
          </a:bodyPr>
          <a:lstStyle/>
          <a:p>
            <a:pPr algn="r"/>
            <a:r>
              <a:rPr lang="en-GB" sz="1600" noProof="0" dirty="0" smtClean="0">
                <a:solidFill>
                  <a:schemeClr val="tx1"/>
                </a:solidFill>
                <a:latin typeface="+mn-lt"/>
                <a:cs typeface="Arial" pitchFamily="34" charset="0"/>
              </a:rPr>
              <a:t>  </a:t>
            </a:r>
          </a:p>
        </p:txBody>
      </p:sp>
      <p:sp>
        <p:nvSpPr>
          <p:cNvPr id="32" name="Draft stamp"/>
          <p:cNvSpPr txBox="1"/>
          <p:nvPr userDrawn="1">
            <p:custDataLst>
              <p:tags r:id="rId5"/>
            </p:custDataLst>
          </p:nvPr>
        </p:nvSpPr>
        <p:spPr>
          <a:xfrm>
            <a:off x="9539561" y="686204"/>
            <a:ext cx="173124" cy="246221"/>
          </a:xfrm>
          <a:prstGeom prst="rect">
            <a:avLst/>
          </a:prstGeom>
          <a:noFill/>
          <a:ln>
            <a:noFill/>
          </a:ln>
        </p:spPr>
        <p:txBody>
          <a:bodyPr wrap="none" lIns="0" tIns="0" rIns="0" bIns="0" rtlCol="0">
            <a:spAutoFit/>
          </a:bodyPr>
          <a:lstStyle/>
          <a:p>
            <a:pPr algn="r">
              <a:lnSpc>
                <a:spcPct val="100000"/>
              </a:lnSpc>
            </a:pPr>
            <a:r>
              <a:rPr lang="en-GB" sz="1600" noProof="0" dirty="0" smtClean="0">
                <a:solidFill>
                  <a:schemeClr val="tx1"/>
                </a:solidFill>
                <a:latin typeface="+mn-lt"/>
                <a:cs typeface="Arial" pitchFamily="34" charset="0"/>
              </a:rPr>
              <a:t>   </a:t>
            </a:r>
          </a:p>
        </p:txBody>
      </p:sp>
      <p:sp>
        <p:nvSpPr>
          <p:cNvPr id="31" name="Report Date"/>
          <p:cNvSpPr txBox="1"/>
          <p:nvPr userDrawn="1">
            <p:custDataLst>
              <p:tags r:id="rId6"/>
            </p:custDataLst>
          </p:nvPr>
        </p:nvSpPr>
        <p:spPr bwMode="white">
          <a:xfrm>
            <a:off x="8047221" y="686204"/>
            <a:ext cx="115416" cy="246221"/>
          </a:xfrm>
          <a:prstGeom prst="rect">
            <a:avLst/>
          </a:prstGeom>
          <a:noFill/>
          <a:ln>
            <a:noFill/>
          </a:ln>
        </p:spPr>
        <p:txBody>
          <a:bodyPr wrap="none" lIns="0" tIns="0" rIns="0" bIns="0" rtlCol="0">
            <a:spAutoFit/>
          </a:bodyPr>
          <a:lstStyle/>
          <a:p>
            <a:pPr algn="r"/>
            <a:r>
              <a:rPr lang="en-GB" sz="1600" dirty="0" smtClean="0">
                <a:solidFill>
                  <a:schemeClr val="bg1"/>
                </a:solidFill>
                <a:latin typeface="+mn-lt"/>
                <a:cs typeface="Arial" pitchFamily="34" charset="0"/>
              </a:rPr>
              <a:t>  </a:t>
            </a:r>
          </a:p>
        </p:txBody>
      </p:sp>
      <p:sp>
        <p:nvSpPr>
          <p:cNvPr id="33" name="Descriptor"/>
          <p:cNvSpPr txBox="1"/>
          <p:nvPr userDrawn="1">
            <p:custDataLst>
              <p:tags r:id="rId7"/>
            </p:custDataLst>
          </p:nvPr>
        </p:nvSpPr>
        <p:spPr bwMode="white">
          <a:xfrm>
            <a:off x="2098963" y="686204"/>
            <a:ext cx="115416" cy="246221"/>
          </a:xfrm>
          <a:prstGeom prst="rect">
            <a:avLst/>
          </a:prstGeom>
          <a:noFill/>
          <a:ln>
            <a:noFill/>
          </a:ln>
        </p:spPr>
        <p:txBody>
          <a:bodyPr wrap="none" lIns="0" tIns="0" rIns="0" bIns="0" rtlCol="0">
            <a:spAutoFit/>
          </a:bodyPr>
          <a:lstStyle/>
          <a:p>
            <a:r>
              <a:rPr lang="en-GB" sz="1600" noProof="0" dirty="0" smtClean="0">
                <a:solidFill>
                  <a:schemeClr val="bg1"/>
                </a:solidFill>
                <a:latin typeface="+mn-lt"/>
                <a:cs typeface="Arial" pitchFamily="34" charset="0"/>
              </a:rPr>
              <a:t>  </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ver Slide: Fixed Logo">
    <p:spTree>
      <p:nvGrpSpPr>
        <p:cNvPr id="1" name=""/>
        <p:cNvGrpSpPr/>
        <p:nvPr/>
      </p:nvGrpSpPr>
      <p:grpSpPr>
        <a:xfrm>
          <a:off x="0" y="0"/>
          <a:ext cx="0" cy="0"/>
          <a:chOff x="0" y="0"/>
          <a:chExt cx="0" cy="0"/>
        </a:xfrm>
      </p:grpSpPr>
      <p:grpSp>
        <p:nvGrpSpPr>
          <p:cNvPr id="46" name="Logo with Panels"/>
          <p:cNvGrpSpPr/>
          <p:nvPr userDrawn="1"/>
        </p:nvGrpSpPr>
        <p:grpSpPr>
          <a:xfrm>
            <a:off x="1153204" y="5922939"/>
            <a:ext cx="1242592" cy="857168"/>
            <a:chOff x="3835013" y="2828854"/>
            <a:chExt cx="1217986" cy="925197"/>
          </a:xfrm>
        </p:grpSpPr>
        <p:grpSp>
          <p:nvGrpSpPr>
            <p:cNvPr id="47" name="Logo Panels"/>
            <p:cNvGrpSpPr/>
            <p:nvPr/>
          </p:nvGrpSpPr>
          <p:grpSpPr>
            <a:xfrm>
              <a:off x="4609614" y="2828854"/>
              <a:ext cx="443385" cy="397546"/>
              <a:chOff x="4609614" y="2828854"/>
              <a:chExt cx="443385" cy="397546"/>
            </a:xfrm>
          </p:grpSpPr>
          <p:sp>
            <p:nvSpPr>
              <p:cNvPr id="51" name="Rectangle 1"/>
              <p:cNvSpPr>
                <a:spLocks noChangeArrowheads="1"/>
              </p:cNvSpPr>
              <p:nvPr/>
            </p:nvSpPr>
            <p:spPr bwMode="gray">
              <a:xfrm>
                <a:off x="4609614" y="3112483"/>
                <a:ext cx="443385" cy="113916"/>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52" name="Rectangle 2"/>
              <p:cNvSpPr>
                <a:spLocks noChangeArrowheads="1"/>
              </p:cNvSpPr>
              <p:nvPr/>
            </p:nvSpPr>
            <p:spPr bwMode="gray">
              <a:xfrm>
                <a:off x="4609618" y="2873556"/>
                <a:ext cx="269567" cy="35284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53" name="Rectangle 3"/>
              <p:cNvSpPr>
                <a:spLocks noChangeArrowheads="1"/>
              </p:cNvSpPr>
              <p:nvPr/>
            </p:nvSpPr>
            <p:spPr bwMode="gray">
              <a:xfrm>
                <a:off x="4609618" y="2828854"/>
                <a:ext cx="224319" cy="397545"/>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54" name="Rectangle 4"/>
              <p:cNvSpPr>
                <a:spLocks noChangeArrowheads="1"/>
              </p:cNvSpPr>
              <p:nvPr/>
            </p:nvSpPr>
            <p:spPr bwMode="gray">
              <a:xfrm>
                <a:off x="4609617" y="2873555"/>
                <a:ext cx="224319" cy="35284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55" name="Rectangle 5"/>
              <p:cNvSpPr>
                <a:spLocks noChangeArrowheads="1"/>
              </p:cNvSpPr>
              <p:nvPr/>
            </p:nvSpPr>
            <p:spPr bwMode="gray">
              <a:xfrm>
                <a:off x="4609615" y="2944211"/>
                <a:ext cx="383843" cy="282188"/>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56" name="Rectangle 6"/>
              <p:cNvSpPr>
                <a:spLocks noChangeArrowheads="1"/>
              </p:cNvSpPr>
              <p:nvPr/>
            </p:nvSpPr>
            <p:spPr bwMode="gray">
              <a:xfrm>
                <a:off x="4609616" y="3112483"/>
                <a:ext cx="383842" cy="113916"/>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57" name="Rectangle 7"/>
              <p:cNvSpPr>
                <a:spLocks noChangeArrowheads="1"/>
              </p:cNvSpPr>
              <p:nvPr/>
            </p:nvSpPr>
            <p:spPr bwMode="gray">
              <a:xfrm>
                <a:off x="4609616" y="2944211"/>
                <a:ext cx="269570" cy="282188"/>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58" name="Rectangle 8"/>
              <p:cNvSpPr>
                <a:spLocks noChangeArrowheads="1"/>
              </p:cNvSpPr>
              <p:nvPr/>
            </p:nvSpPr>
            <p:spPr bwMode="gray">
              <a:xfrm>
                <a:off x="4609616" y="3112483"/>
                <a:ext cx="269569" cy="113916"/>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59" name="Rectangle 9"/>
              <p:cNvSpPr>
                <a:spLocks/>
              </p:cNvSpPr>
              <p:nvPr/>
            </p:nvSpPr>
            <p:spPr bwMode="gray">
              <a:xfrm>
                <a:off x="4609616" y="2944211"/>
                <a:ext cx="224321" cy="282188"/>
              </a:xfrm>
              <a:prstGeom prst="rect">
                <a:avLst/>
              </a:pr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60" name="Rectangle 10"/>
              <p:cNvSpPr>
                <a:spLocks noChangeArrowheads="1"/>
              </p:cNvSpPr>
              <p:nvPr/>
            </p:nvSpPr>
            <p:spPr bwMode="gray">
              <a:xfrm>
                <a:off x="4609617" y="3112483"/>
                <a:ext cx="224320" cy="113916"/>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61" name="Rectangle 11"/>
              <p:cNvSpPr>
                <a:spLocks noChangeArrowheads="1"/>
              </p:cNvSpPr>
              <p:nvPr/>
            </p:nvSpPr>
            <p:spPr bwMode="gray">
              <a:xfrm>
                <a:off x="4609617" y="3052823"/>
                <a:ext cx="141027" cy="173576"/>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62" name="Rectangle 12"/>
              <p:cNvSpPr>
                <a:spLocks noChangeArrowheads="1"/>
              </p:cNvSpPr>
              <p:nvPr/>
            </p:nvSpPr>
            <p:spPr bwMode="gray">
              <a:xfrm>
                <a:off x="4609617" y="3112483"/>
                <a:ext cx="141027" cy="113916"/>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grpSp>
        <p:grpSp>
          <p:nvGrpSpPr>
            <p:cNvPr id="48" name="Logo"/>
            <p:cNvGrpSpPr/>
            <p:nvPr/>
          </p:nvGrpSpPr>
          <p:grpSpPr>
            <a:xfrm>
              <a:off x="3835013" y="3226397"/>
              <a:ext cx="905256" cy="527654"/>
              <a:chOff x="3835013" y="3226397"/>
              <a:chExt cx="905256" cy="527654"/>
            </a:xfrm>
          </p:grpSpPr>
          <p:sp>
            <p:nvSpPr>
              <p:cNvPr id="49" name="Rectangle 0"/>
              <p:cNvSpPr>
                <a:spLocks noChangeArrowheads="1"/>
              </p:cNvSpPr>
              <p:nvPr/>
            </p:nvSpPr>
            <p:spPr bwMode="black">
              <a:xfrm>
                <a:off x="4381013" y="3226397"/>
                <a:ext cx="228600" cy="57350"/>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50" name="Freeform 49"/>
              <p:cNvSpPr>
                <a:spLocks noEditPoints="1"/>
              </p:cNvSpPr>
              <p:nvPr/>
            </p:nvSpPr>
            <p:spPr bwMode="black">
              <a:xfrm>
                <a:off x="3835013" y="3412840"/>
                <a:ext cx="905256" cy="341211"/>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grpSp>
      </p:grpSp>
      <p:cxnSp>
        <p:nvCxnSpPr>
          <p:cNvPr id="72" name="Frame Line"/>
          <p:cNvCxnSpPr/>
          <p:nvPr userDrawn="1"/>
        </p:nvCxnSpPr>
        <p:spPr>
          <a:xfrm flipV="1">
            <a:off x="1943485" y="1056867"/>
            <a:ext cx="7769201" cy="143283"/>
          </a:xfrm>
          <a:prstGeom prst="bentConnector3">
            <a:avLst>
              <a:gd name="adj1" fmla="val -3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3" name="Report Subtitle"/>
          <p:cNvSpPr>
            <a:spLocks noGrp="1"/>
          </p:cNvSpPr>
          <p:nvPr userDrawn="1">
            <p:ph type="subTitle" idx="1" hasCustomPrompt="1"/>
            <p:custDataLst>
              <p:tags r:id="rId1"/>
            </p:custDataLst>
          </p:nvPr>
        </p:nvSpPr>
        <p:spPr>
          <a:xfrm>
            <a:off x="2098370" y="2059206"/>
            <a:ext cx="6063673" cy="847165"/>
          </a:xfrm>
        </p:spPr>
        <p:txBody>
          <a:bodyPr tIns="0" bIns="0"/>
          <a:lstStyle>
            <a:lvl1pPr marL="0" indent="0" algn="l">
              <a:lnSpc>
                <a:spcPct val="90000"/>
              </a:lnSpc>
              <a:spcAft>
                <a:spcPts val="0"/>
              </a:spcAft>
              <a:buNone/>
              <a:defRPr sz="3200" baseline="0">
                <a:solidFill>
                  <a:schemeClr val="tx1"/>
                </a:solidFill>
                <a:latin typeface="+mj-lt"/>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GB" noProof="0" smtClean="0"/>
              <a:t>Subtitle (move higher if title is only one line)</a:t>
            </a:r>
            <a:endParaRPr lang="en-GB" noProof="0"/>
          </a:p>
        </p:txBody>
      </p:sp>
      <p:sp>
        <p:nvSpPr>
          <p:cNvPr id="2" name="Report Title"/>
          <p:cNvSpPr>
            <a:spLocks noGrp="1"/>
          </p:cNvSpPr>
          <p:nvPr userDrawn="1">
            <p:ph type="ctrTitle" hasCustomPrompt="1"/>
            <p:custDataLst>
              <p:tags r:id="rId2"/>
            </p:custDataLst>
          </p:nvPr>
        </p:nvSpPr>
        <p:spPr>
          <a:xfrm>
            <a:off x="2098370" y="1168314"/>
            <a:ext cx="6063673" cy="847165"/>
          </a:xfrm>
        </p:spPr>
        <p:txBody>
          <a:bodyPr vert="horz" lIns="0" tIns="0" rIns="0" bIns="0" rtlCol="0" anchor="t" anchorCtr="0">
            <a:noAutofit/>
          </a:bodyPr>
          <a:lstStyle>
            <a:lvl1pPr algn="l" defTabSz="1018824" rtl="0" eaLnBrk="1" latinLnBrk="0" hangingPunct="1">
              <a:lnSpc>
                <a:spcPct val="90000"/>
              </a:lnSpc>
              <a:spcBef>
                <a:spcPct val="0"/>
              </a:spcBef>
              <a:buNone/>
              <a:defRPr lang="en-GB" sz="3200" b="1" i="1" kern="1200" baseline="0" noProof="0">
                <a:solidFill>
                  <a:schemeClr val="tx1"/>
                </a:solidFill>
                <a:latin typeface="+mj-lt"/>
                <a:ea typeface="+mj-ea"/>
                <a:cs typeface="+mj-cs"/>
              </a:defRPr>
            </a:lvl1pPr>
          </a:lstStyle>
          <a:p>
            <a:r>
              <a:rPr lang="en-GB" noProof="0" dirty="0" smtClean="0"/>
              <a:t>Report Title</a:t>
            </a:r>
            <a:endParaRPr lang="en-GB" noProof="0" dirty="0"/>
          </a:p>
        </p:txBody>
      </p:sp>
      <p:sp>
        <p:nvSpPr>
          <p:cNvPr id="43" name="Confidentiality stamp"/>
          <p:cNvSpPr txBox="1"/>
          <p:nvPr userDrawn="1">
            <p:custDataLst>
              <p:tags r:id="rId3"/>
            </p:custDataLst>
          </p:nvPr>
        </p:nvSpPr>
        <p:spPr>
          <a:xfrm>
            <a:off x="9597261" y="6463867"/>
            <a:ext cx="115416" cy="246221"/>
          </a:xfrm>
          <a:prstGeom prst="rect">
            <a:avLst/>
          </a:prstGeom>
          <a:noFill/>
          <a:ln>
            <a:noFill/>
          </a:ln>
        </p:spPr>
        <p:txBody>
          <a:bodyPr wrap="none" lIns="0" tIns="0" rIns="0" bIns="0" rtlCol="0">
            <a:spAutoFit/>
          </a:bodyPr>
          <a:lstStyle/>
          <a:p>
            <a:pPr algn="r"/>
            <a:r>
              <a:rPr lang="en-GB" sz="1600" noProof="0" dirty="0" smtClean="0">
                <a:solidFill>
                  <a:schemeClr val="tx1"/>
                </a:solidFill>
                <a:latin typeface="+mn-lt"/>
                <a:cs typeface="Arial" pitchFamily="34" charset="0"/>
              </a:rPr>
              <a:t>  </a:t>
            </a:r>
          </a:p>
        </p:txBody>
      </p:sp>
      <p:sp>
        <p:nvSpPr>
          <p:cNvPr id="32" name="Draft stamp"/>
          <p:cNvSpPr txBox="1"/>
          <p:nvPr userDrawn="1">
            <p:custDataLst>
              <p:tags r:id="rId4"/>
            </p:custDataLst>
          </p:nvPr>
        </p:nvSpPr>
        <p:spPr>
          <a:xfrm>
            <a:off x="9539561" y="686204"/>
            <a:ext cx="173124" cy="246221"/>
          </a:xfrm>
          <a:prstGeom prst="rect">
            <a:avLst/>
          </a:prstGeom>
          <a:noFill/>
          <a:ln>
            <a:noFill/>
          </a:ln>
        </p:spPr>
        <p:txBody>
          <a:bodyPr wrap="none" lIns="0" tIns="0" rIns="0" bIns="0" rtlCol="0">
            <a:spAutoFit/>
          </a:bodyPr>
          <a:lstStyle/>
          <a:p>
            <a:pPr algn="r">
              <a:lnSpc>
                <a:spcPct val="100000"/>
              </a:lnSpc>
            </a:pPr>
            <a:r>
              <a:rPr lang="en-GB" sz="1600" noProof="0" dirty="0" smtClean="0">
                <a:solidFill>
                  <a:schemeClr val="tx1"/>
                </a:solidFill>
                <a:latin typeface="+mn-lt"/>
                <a:cs typeface="Arial" pitchFamily="34" charset="0"/>
              </a:rPr>
              <a:t>   </a:t>
            </a:r>
          </a:p>
        </p:txBody>
      </p:sp>
      <p:sp>
        <p:nvSpPr>
          <p:cNvPr id="31" name="Report Date"/>
          <p:cNvSpPr txBox="1"/>
          <p:nvPr userDrawn="1">
            <p:custDataLst>
              <p:tags r:id="rId5"/>
            </p:custDataLst>
          </p:nvPr>
        </p:nvSpPr>
        <p:spPr>
          <a:xfrm>
            <a:off x="8162572" y="686204"/>
            <a:ext cx="65" cy="246221"/>
          </a:xfrm>
          <a:prstGeom prst="rect">
            <a:avLst/>
          </a:prstGeom>
          <a:noFill/>
          <a:ln>
            <a:noFill/>
          </a:ln>
        </p:spPr>
        <p:txBody>
          <a:bodyPr wrap="none" lIns="0" tIns="0" rIns="0" bIns="0" rtlCol="0">
            <a:spAutoFit/>
          </a:bodyPr>
          <a:lstStyle/>
          <a:p>
            <a:pPr algn="r"/>
            <a:endParaRPr lang="en-GB" sz="1600" dirty="0" smtClean="0">
              <a:solidFill>
                <a:schemeClr val="tx1"/>
              </a:solidFill>
              <a:latin typeface="+mn-lt"/>
              <a:cs typeface="Arial" pitchFamily="34" charset="0"/>
            </a:endParaRPr>
          </a:p>
        </p:txBody>
      </p:sp>
      <p:sp>
        <p:nvSpPr>
          <p:cNvPr id="25" name="Descriptor"/>
          <p:cNvSpPr txBox="1"/>
          <p:nvPr userDrawn="1">
            <p:custDataLst>
              <p:tags r:id="rId6"/>
            </p:custDataLst>
          </p:nvPr>
        </p:nvSpPr>
        <p:spPr>
          <a:xfrm>
            <a:off x="2098963" y="686204"/>
            <a:ext cx="115416" cy="246221"/>
          </a:xfrm>
          <a:prstGeom prst="rect">
            <a:avLst/>
          </a:prstGeom>
          <a:noFill/>
          <a:ln>
            <a:noFill/>
          </a:ln>
        </p:spPr>
        <p:txBody>
          <a:bodyPr wrap="none" lIns="0" tIns="0" rIns="0" bIns="0" rtlCol="0">
            <a:spAutoFit/>
          </a:bodyPr>
          <a:lstStyle/>
          <a:p>
            <a:r>
              <a:rPr lang="en-GB" sz="1600" noProof="0" dirty="0" smtClean="0">
                <a:solidFill>
                  <a:schemeClr val="tx1"/>
                </a:solidFill>
                <a:latin typeface="+mn-lt"/>
                <a:cs typeface="Arial" pitchFamily="34" charset="0"/>
              </a:rPr>
              <a:t>  </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Cover Slide: Colour">
    <p:spTree>
      <p:nvGrpSpPr>
        <p:cNvPr id="1" name=""/>
        <p:cNvGrpSpPr/>
        <p:nvPr/>
      </p:nvGrpSpPr>
      <p:grpSpPr>
        <a:xfrm>
          <a:off x="0" y="0"/>
          <a:ext cx="0" cy="0"/>
          <a:chOff x="0" y="0"/>
          <a:chExt cx="0" cy="0"/>
        </a:xfrm>
      </p:grpSpPr>
      <p:grpSp>
        <p:nvGrpSpPr>
          <p:cNvPr id="27" name="Logo with Panels"/>
          <p:cNvGrpSpPr/>
          <p:nvPr userDrawn="1"/>
        </p:nvGrpSpPr>
        <p:grpSpPr>
          <a:xfrm>
            <a:off x="1153204" y="0"/>
            <a:ext cx="9108396" cy="6780106"/>
            <a:chOff x="1130368" y="0"/>
            <a:chExt cx="8928032" cy="7318210"/>
          </a:xfrm>
        </p:grpSpPr>
        <p:grpSp>
          <p:nvGrpSpPr>
            <p:cNvPr id="4" name="Logo Shapes"/>
            <p:cNvGrpSpPr/>
            <p:nvPr userDrawn="1"/>
          </p:nvGrpSpPr>
          <p:grpSpPr>
            <a:xfrm>
              <a:off x="1904991" y="0"/>
              <a:ext cx="8153409" cy="6792221"/>
              <a:chOff x="1828799" y="0"/>
              <a:chExt cx="8153409" cy="6792221"/>
            </a:xfrm>
          </p:grpSpPr>
          <p:sp>
            <p:nvSpPr>
              <p:cNvPr id="68" name="Rectangle 2"/>
              <p:cNvSpPr>
                <a:spLocks noChangeArrowheads="1"/>
              </p:cNvSpPr>
              <p:nvPr userDrawn="1"/>
            </p:nvSpPr>
            <p:spPr bwMode="gray">
              <a:xfrm>
                <a:off x="1828799" y="1150143"/>
                <a:ext cx="8153409" cy="5638800"/>
              </a:xfrm>
              <a:prstGeom prst="rect">
                <a:avLst/>
              </a:prstGeom>
              <a:solidFill>
                <a:schemeClr val="tx2">
                  <a:lumMod val="40000"/>
                  <a:lumOff val="6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4" name="Rectangle 4"/>
              <p:cNvSpPr>
                <a:spLocks noChangeArrowheads="1"/>
              </p:cNvSpPr>
              <p:nvPr/>
            </p:nvSpPr>
            <p:spPr bwMode="gray">
              <a:xfrm>
                <a:off x="1828800" y="0"/>
                <a:ext cx="6248400" cy="6792221"/>
              </a:xfrm>
              <a:prstGeom prst="rect">
                <a:avLst/>
              </a:prstGeom>
              <a:solidFill>
                <a:schemeClr val="tx2">
                  <a:lumMod val="60000"/>
                  <a:lumOff val="4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9" name="Rectangle 7"/>
              <p:cNvSpPr>
                <a:spLocks noChangeArrowheads="1"/>
              </p:cNvSpPr>
              <p:nvPr userDrawn="1"/>
            </p:nvSpPr>
            <p:spPr bwMode="gray">
              <a:xfrm>
                <a:off x="1828800" y="1150143"/>
                <a:ext cx="6248400" cy="5638799"/>
              </a:xfrm>
              <a:prstGeom prst="rect">
                <a:avLst/>
              </a:prstGeom>
              <a:solidFill>
                <a:schemeClr val="accent1"/>
              </a:solidFill>
              <a:ln w="0">
                <a:noFill/>
                <a:prstDash val="solid"/>
                <a:miter lim="800000"/>
                <a:headEnd/>
                <a:tailEnd/>
              </a:ln>
            </p:spPr>
            <p:txBody>
              <a:bodyPr vert="horz" wrap="square" lIns="0" tIns="0" rIns="0" bIns="0" numCol="1" anchor="t" anchorCtr="0" compatLnSpc="1">
                <a:prstTxWarp prst="textNoShape">
                  <a:avLst/>
                </a:prstTxWarp>
              </a:bodyPr>
              <a:lstStyle/>
              <a:p>
                <a:endParaRPr lang="en-GB" noProof="0" dirty="0"/>
              </a:p>
            </p:txBody>
          </p:sp>
        </p:grpSp>
        <p:grpSp>
          <p:nvGrpSpPr>
            <p:cNvPr id="26" name="Logo"/>
            <p:cNvGrpSpPr/>
            <p:nvPr userDrawn="1"/>
          </p:nvGrpSpPr>
          <p:grpSpPr>
            <a:xfrm>
              <a:off x="1130368" y="6790556"/>
              <a:ext cx="905256" cy="527654"/>
              <a:chOff x="1130368" y="6790556"/>
              <a:chExt cx="905256" cy="527654"/>
            </a:xfrm>
          </p:grpSpPr>
          <p:sp>
            <p:nvSpPr>
              <p:cNvPr id="23" name="Rectangle 0"/>
              <p:cNvSpPr>
                <a:spLocks noChangeArrowheads="1"/>
              </p:cNvSpPr>
              <p:nvPr userDrawn="1"/>
            </p:nvSpPr>
            <p:spPr bwMode="black">
              <a:xfrm>
                <a:off x="1676368" y="6790556"/>
                <a:ext cx="228600" cy="57350"/>
              </a:xfrm>
              <a:prstGeom prst="rect">
                <a:avLst/>
              </a:prstGeom>
              <a:solidFill>
                <a:schemeClr val="accent1"/>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25" name="Freeform 24"/>
              <p:cNvSpPr>
                <a:spLocks noEditPoints="1"/>
              </p:cNvSpPr>
              <p:nvPr userDrawn="1"/>
            </p:nvSpPr>
            <p:spPr bwMode="black">
              <a:xfrm>
                <a:off x="1130368" y="6976999"/>
                <a:ext cx="905256" cy="341211"/>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grpSp>
      </p:grpSp>
      <p:sp>
        <p:nvSpPr>
          <p:cNvPr id="3" name="Report Subtitle"/>
          <p:cNvSpPr>
            <a:spLocks noGrp="1"/>
          </p:cNvSpPr>
          <p:nvPr userDrawn="1">
            <p:ph type="subTitle" idx="1" hasCustomPrompt="1"/>
            <p:custDataLst>
              <p:tags r:id="rId1"/>
            </p:custDataLst>
          </p:nvPr>
        </p:nvSpPr>
        <p:spPr bwMode="white">
          <a:xfrm>
            <a:off x="2098370" y="2059206"/>
            <a:ext cx="6063673" cy="847165"/>
          </a:xfrm>
        </p:spPr>
        <p:txBody>
          <a:bodyPr tIns="0" bIns="0"/>
          <a:lstStyle>
            <a:lvl1pPr marL="0" indent="0" algn="l">
              <a:lnSpc>
                <a:spcPct val="90000"/>
              </a:lnSpc>
              <a:spcAft>
                <a:spcPts val="0"/>
              </a:spcAft>
              <a:buNone/>
              <a:defRPr sz="3200" baseline="0">
                <a:solidFill>
                  <a:schemeClr val="bg1"/>
                </a:solidFill>
                <a:latin typeface="+mj-lt"/>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GB" noProof="0" smtClean="0"/>
              <a:t>Subtitle (move higher if title is only one line)</a:t>
            </a:r>
            <a:endParaRPr lang="en-GB" noProof="0"/>
          </a:p>
        </p:txBody>
      </p:sp>
      <p:sp>
        <p:nvSpPr>
          <p:cNvPr id="2" name="Report Title"/>
          <p:cNvSpPr>
            <a:spLocks noGrp="1"/>
          </p:cNvSpPr>
          <p:nvPr userDrawn="1">
            <p:ph type="ctrTitle" hasCustomPrompt="1"/>
            <p:custDataLst>
              <p:tags r:id="rId2"/>
            </p:custDataLst>
          </p:nvPr>
        </p:nvSpPr>
        <p:spPr bwMode="white">
          <a:xfrm>
            <a:off x="2098370" y="1168314"/>
            <a:ext cx="6063673" cy="847165"/>
          </a:xfrm>
        </p:spPr>
        <p:txBody>
          <a:bodyPr vert="horz" lIns="0" tIns="0" rIns="0" bIns="0" rtlCol="0" anchor="t" anchorCtr="0">
            <a:noAutofit/>
          </a:bodyPr>
          <a:lstStyle>
            <a:lvl1pPr algn="l" defTabSz="1018824" rtl="0" eaLnBrk="1" latinLnBrk="0" hangingPunct="1">
              <a:lnSpc>
                <a:spcPct val="90000"/>
              </a:lnSpc>
              <a:spcBef>
                <a:spcPct val="0"/>
              </a:spcBef>
              <a:buNone/>
              <a:defRPr lang="en-GB" sz="3200" b="1" i="1" kern="1200" baseline="0" noProof="0">
                <a:solidFill>
                  <a:schemeClr val="bg1"/>
                </a:solidFill>
                <a:latin typeface="+mj-lt"/>
                <a:ea typeface="+mj-ea"/>
                <a:cs typeface="+mj-cs"/>
              </a:defRPr>
            </a:lvl1pPr>
          </a:lstStyle>
          <a:p>
            <a:r>
              <a:rPr lang="en-GB" noProof="0" dirty="0" smtClean="0"/>
              <a:t>Report Title</a:t>
            </a:r>
            <a:endParaRPr lang="en-GB" noProof="0" dirty="0"/>
          </a:p>
        </p:txBody>
      </p:sp>
      <p:sp>
        <p:nvSpPr>
          <p:cNvPr id="43" name="Confidentiality stamp"/>
          <p:cNvSpPr txBox="1"/>
          <p:nvPr userDrawn="1">
            <p:custDataLst>
              <p:tags r:id="rId3"/>
            </p:custDataLst>
          </p:nvPr>
        </p:nvSpPr>
        <p:spPr>
          <a:xfrm>
            <a:off x="9597261" y="6463867"/>
            <a:ext cx="115416" cy="246221"/>
          </a:xfrm>
          <a:prstGeom prst="rect">
            <a:avLst/>
          </a:prstGeom>
          <a:noFill/>
          <a:ln>
            <a:noFill/>
          </a:ln>
        </p:spPr>
        <p:txBody>
          <a:bodyPr wrap="none" lIns="0" tIns="0" rIns="0" bIns="0" rtlCol="0">
            <a:spAutoFit/>
          </a:bodyPr>
          <a:lstStyle/>
          <a:p>
            <a:pPr algn="r"/>
            <a:r>
              <a:rPr lang="en-GB" sz="1600" noProof="0" dirty="0" smtClean="0">
                <a:solidFill>
                  <a:schemeClr val="tx1"/>
                </a:solidFill>
                <a:latin typeface="+mn-lt"/>
                <a:cs typeface="Arial" pitchFamily="34" charset="0"/>
              </a:rPr>
              <a:t>  </a:t>
            </a:r>
          </a:p>
        </p:txBody>
      </p:sp>
      <p:sp>
        <p:nvSpPr>
          <p:cNvPr id="22" name="Draft stamp"/>
          <p:cNvSpPr txBox="1"/>
          <p:nvPr userDrawn="1">
            <p:custDataLst>
              <p:tags r:id="rId4"/>
            </p:custDataLst>
          </p:nvPr>
        </p:nvSpPr>
        <p:spPr>
          <a:xfrm>
            <a:off x="9539561" y="686204"/>
            <a:ext cx="173124" cy="246221"/>
          </a:xfrm>
          <a:prstGeom prst="rect">
            <a:avLst/>
          </a:prstGeom>
          <a:noFill/>
          <a:ln>
            <a:noFill/>
          </a:ln>
        </p:spPr>
        <p:txBody>
          <a:bodyPr wrap="none" lIns="0" tIns="0" rIns="0" bIns="0" rtlCol="0">
            <a:spAutoFit/>
          </a:bodyPr>
          <a:lstStyle/>
          <a:p>
            <a:pPr algn="r">
              <a:lnSpc>
                <a:spcPct val="100000"/>
              </a:lnSpc>
            </a:pPr>
            <a:r>
              <a:rPr lang="en-GB" sz="1600" noProof="0" dirty="0" smtClean="0">
                <a:solidFill>
                  <a:schemeClr val="tx1"/>
                </a:solidFill>
                <a:latin typeface="+mn-lt"/>
                <a:cs typeface="Arial" pitchFamily="34" charset="0"/>
              </a:rPr>
              <a:t>   </a:t>
            </a:r>
          </a:p>
        </p:txBody>
      </p:sp>
      <p:sp>
        <p:nvSpPr>
          <p:cNvPr id="21" name="Report Date"/>
          <p:cNvSpPr txBox="1"/>
          <p:nvPr userDrawn="1">
            <p:custDataLst>
              <p:tags r:id="rId5"/>
            </p:custDataLst>
          </p:nvPr>
        </p:nvSpPr>
        <p:spPr bwMode="white">
          <a:xfrm>
            <a:off x="8047221" y="686204"/>
            <a:ext cx="115416" cy="246221"/>
          </a:xfrm>
          <a:prstGeom prst="rect">
            <a:avLst/>
          </a:prstGeom>
          <a:noFill/>
          <a:ln>
            <a:noFill/>
          </a:ln>
        </p:spPr>
        <p:txBody>
          <a:bodyPr wrap="none" lIns="0" tIns="0" rIns="0" bIns="0" rtlCol="0">
            <a:spAutoFit/>
          </a:bodyPr>
          <a:lstStyle/>
          <a:p>
            <a:pPr algn="r"/>
            <a:r>
              <a:rPr lang="en-GB" sz="1600" dirty="0" smtClean="0">
                <a:solidFill>
                  <a:schemeClr val="bg1"/>
                </a:solidFill>
                <a:latin typeface="+mn-lt"/>
                <a:cs typeface="Arial" pitchFamily="34" charset="0"/>
              </a:rPr>
              <a:t>  </a:t>
            </a:r>
          </a:p>
        </p:txBody>
      </p:sp>
      <p:sp>
        <p:nvSpPr>
          <p:cNvPr id="16" name="Descriptor"/>
          <p:cNvSpPr txBox="1"/>
          <p:nvPr userDrawn="1">
            <p:custDataLst>
              <p:tags r:id="rId6"/>
            </p:custDataLst>
          </p:nvPr>
        </p:nvSpPr>
        <p:spPr bwMode="white">
          <a:xfrm>
            <a:off x="2098963" y="686204"/>
            <a:ext cx="115416" cy="246221"/>
          </a:xfrm>
          <a:prstGeom prst="rect">
            <a:avLst/>
          </a:prstGeom>
          <a:noFill/>
          <a:ln>
            <a:noFill/>
          </a:ln>
        </p:spPr>
        <p:txBody>
          <a:bodyPr wrap="none" lIns="0" tIns="0" rIns="0" bIns="0" rtlCol="0">
            <a:spAutoFit/>
          </a:bodyPr>
          <a:lstStyle/>
          <a:p>
            <a:r>
              <a:rPr lang="en-GB" sz="1600" noProof="0" dirty="0" smtClean="0">
                <a:solidFill>
                  <a:schemeClr val="bg1"/>
                </a:solidFill>
                <a:latin typeface="+mn-lt"/>
                <a:cs typeface="Arial" pitchFamily="34" charset="0"/>
              </a:rPr>
              <a:t>  </a:t>
            </a:r>
          </a:p>
        </p:txBody>
      </p:sp>
      <p:sp>
        <p:nvSpPr>
          <p:cNvPr id="28" name="Picture"/>
          <p:cNvSpPr txBox="1"/>
          <p:nvPr userDrawn="1">
            <p:custDataLst>
              <p:tags r:id="rId7"/>
            </p:custDataLst>
          </p:nvPr>
        </p:nvSpPr>
        <p:spPr>
          <a:xfrm>
            <a:off x="1942804" y="3074855"/>
            <a:ext cx="7463662" cy="3217939"/>
          </a:xfrm>
          <a:prstGeom prst="rect">
            <a:avLst/>
          </a:prstGeom>
          <a:noFill/>
          <a:ln>
            <a:noFill/>
          </a:ln>
        </p:spPr>
        <p:txBody>
          <a:bodyPr wrap="square" rtlCol="0">
            <a:noAutofit/>
          </a:bodyPr>
          <a:lstStyle/>
          <a:p>
            <a:endParaRPr lang="en-GB" noProof="0"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1_Cover Slide: Client Logo">
    <p:spTree>
      <p:nvGrpSpPr>
        <p:cNvPr id="1" name=""/>
        <p:cNvGrpSpPr/>
        <p:nvPr/>
      </p:nvGrpSpPr>
      <p:grpSpPr>
        <a:xfrm>
          <a:off x="0" y="0"/>
          <a:ext cx="0" cy="0"/>
          <a:chOff x="0" y="0"/>
          <a:chExt cx="0" cy="0"/>
        </a:xfrm>
      </p:grpSpPr>
      <p:sp>
        <p:nvSpPr>
          <p:cNvPr id="35" name="Rectangle 17"/>
          <p:cNvSpPr>
            <a:spLocks noChangeArrowheads="1"/>
          </p:cNvSpPr>
          <p:nvPr/>
        </p:nvSpPr>
        <p:spPr bwMode="gray">
          <a:xfrm>
            <a:off x="2092591" y="4405412"/>
            <a:ext cx="2565400" cy="2079399"/>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6" name="Rectangle 7"/>
          <p:cNvSpPr>
            <a:spLocks noChangeArrowheads="1"/>
          </p:cNvSpPr>
          <p:nvPr/>
        </p:nvSpPr>
        <p:spPr bwMode="gray">
          <a:xfrm>
            <a:off x="9361223" y="4240228"/>
            <a:ext cx="900377" cy="2244582"/>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7" name="Rectangle 8"/>
          <p:cNvSpPr>
            <a:spLocks noChangeArrowheads="1"/>
          </p:cNvSpPr>
          <p:nvPr/>
        </p:nvSpPr>
        <p:spPr bwMode="gray">
          <a:xfrm>
            <a:off x="8677117" y="3044976"/>
            <a:ext cx="818686" cy="1360435"/>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2" name="Rectangle 9"/>
          <p:cNvSpPr>
            <a:spLocks noChangeArrowheads="1"/>
          </p:cNvSpPr>
          <p:nvPr/>
        </p:nvSpPr>
        <p:spPr bwMode="gray">
          <a:xfrm>
            <a:off x="8677117" y="4240228"/>
            <a:ext cx="818685" cy="2244582"/>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3" name="Rectangle 11"/>
          <p:cNvSpPr>
            <a:spLocks noChangeArrowheads="1"/>
          </p:cNvSpPr>
          <p:nvPr/>
        </p:nvSpPr>
        <p:spPr bwMode="gray">
          <a:xfrm>
            <a:off x="8249549" y="730899"/>
            <a:ext cx="531582" cy="2388714"/>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4" name="Rectangle 12"/>
          <p:cNvSpPr>
            <a:spLocks noChangeArrowheads="1"/>
          </p:cNvSpPr>
          <p:nvPr/>
        </p:nvSpPr>
        <p:spPr bwMode="gray">
          <a:xfrm>
            <a:off x="8249549" y="3044977"/>
            <a:ext cx="531582" cy="1360435"/>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8" name="Rectangle 13"/>
          <p:cNvSpPr>
            <a:spLocks noChangeArrowheads="1"/>
          </p:cNvSpPr>
          <p:nvPr/>
        </p:nvSpPr>
        <p:spPr bwMode="gray">
          <a:xfrm>
            <a:off x="8249549" y="4240228"/>
            <a:ext cx="531582" cy="2244582"/>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9" name="Rectangle 14"/>
          <p:cNvSpPr>
            <a:spLocks noChangeArrowheads="1"/>
          </p:cNvSpPr>
          <p:nvPr/>
        </p:nvSpPr>
        <p:spPr bwMode="gray">
          <a:xfrm>
            <a:off x="2092591" y="692449"/>
            <a:ext cx="6309977" cy="2427164"/>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50" name="Rectangle 15"/>
          <p:cNvSpPr>
            <a:spLocks noChangeArrowheads="1"/>
          </p:cNvSpPr>
          <p:nvPr/>
        </p:nvSpPr>
        <p:spPr bwMode="gray">
          <a:xfrm>
            <a:off x="2092591" y="3044977"/>
            <a:ext cx="6309977" cy="1360435"/>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51" name="Freeform 16"/>
          <p:cNvSpPr>
            <a:spLocks/>
          </p:cNvSpPr>
          <p:nvPr/>
        </p:nvSpPr>
        <p:spPr bwMode="gray">
          <a:xfrm>
            <a:off x="2092591" y="4240228"/>
            <a:ext cx="6309977" cy="2244582"/>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52" name="Rectangle 10"/>
          <p:cNvSpPr>
            <a:spLocks noChangeArrowheads="1"/>
          </p:cNvSpPr>
          <p:nvPr/>
        </p:nvSpPr>
        <p:spPr bwMode="gray">
          <a:xfrm>
            <a:off x="2092591" y="2"/>
            <a:ext cx="6309977" cy="730898"/>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1" name="Picture Placeholder 76"/>
          <p:cNvSpPr>
            <a:spLocks noGrp="1"/>
          </p:cNvSpPr>
          <p:nvPr userDrawn="1">
            <p:ph type="pic" sz="quarter" idx="13"/>
          </p:nvPr>
        </p:nvSpPr>
        <p:spPr>
          <a:xfrm>
            <a:off x="724377" y="3172160"/>
            <a:ext cx="1202532" cy="800100"/>
          </a:xfrm>
        </p:spPr>
        <p:txBody>
          <a:bodyPr/>
          <a:lstStyle>
            <a:lvl1pPr>
              <a:defRPr sz="1500"/>
            </a:lvl1pPr>
          </a:lstStyle>
          <a:p>
            <a:r>
              <a:rPr lang="en-US" noProof="0" dirty="0" smtClean="0"/>
              <a:t>Click icon to add picture</a:t>
            </a:r>
            <a:endParaRPr lang="en-GB" noProof="0" dirty="0"/>
          </a:p>
        </p:txBody>
      </p:sp>
      <p:sp>
        <p:nvSpPr>
          <p:cNvPr id="45" name="Title 1"/>
          <p:cNvSpPr>
            <a:spLocks noGrp="1"/>
          </p:cNvSpPr>
          <p:nvPr userDrawn="1">
            <p:ph type="ctrTitle" hasCustomPrompt="1"/>
          </p:nvPr>
        </p:nvSpPr>
        <p:spPr bwMode="white">
          <a:xfrm>
            <a:off x="2252927" y="880110"/>
            <a:ext cx="5996623" cy="960120"/>
          </a:xfrm>
        </p:spPr>
        <p:txBody>
          <a:bodyPr anchor="t" anchorCtr="0">
            <a:noAutofit/>
          </a:bodyPr>
          <a:lstStyle>
            <a:lvl1pPr>
              <a:lnSpc>
                <a:spcPct val="90000"/>
              </a:lnSpc>
              <a:defRPr sz="3500" b="1" i="1" baseline="0">
                <a:solidFill>
                  <a:schemeClr val="bg1"/>
                </a:solidFill>
              </a:defRPr>
            </a:lvl1pPr>
          </a:lstStyle>
          <a:p>
            <a:r>
              <a:rPr lang="en-GB" noProof="0" smtClean="0"/>
              <a:t>Click to add the presentation’s main title</a:t>
            </a:r>
            <a:endParaRPr lang="en-GB" noProof="0"/>
          </a:p>
        </p:txBody>
      </p:sp>
      <p:sp>
        <p:nvSpPr>
          <p:cNvPr id="46" name="Subtitle 2"/>
          <p:cNvSpPr>
            <a:spLocks noGrp="1"/>
          </p:cNvSpPr>
          <p:nvPr userDrawn="1">
            <p:ph type="subTitle" idx="1" hasCustomPrompt="1"/>
          </p:nvPr>
        </p:nvSpPr>
        <p:spPr bwMode="white">
          <a:xfrm>
            <a:off x="2252927" y="1920239"/>
            <a:ext cx="5996623" cy="960121"/>
          </a:xfrm>
        </p:spPr>
        <p:txBody>
          <a:bodyPr>
            <a:noAutofit/>
          </a:bodyPr>
          <a:lstStyle>
            <a:lvl1pPr marL="0" indent="0" algn="l">
              <a:lnSpc>
                <a:spcPct val="90000"/>
              </a:lnSpc>
              <a:spcAft>
                <a:spcPts val="0"/>
              </a:spcAft>
              <a:buNone/>
              <a:defRPr sz="3500" baseline="0">
                <a:solidFill>
                  <a:schemeClr val="bg1"/>
                </a:solidFill>
                <a:latin typeface="+mj-lt"/>
              </a:defRPr>
            </a:lvl1pPr>
            <a:lvl2pPr marL="0" indent="0" algn="l">
              <a:buNone/>
              <a:defRPr sz="2000">
                <a:solidFill>
                  <a:schemeClr val="bg1"/>
                </a:solidFill>
                <a:latin typeface="+mj-lt"/>
              </a:defRPr>
            </a:lvl2pPr>
            <a:lvl3pPr marL="498897" indent="0" algn="l">
              <a:buNone/>
              <a:defRPr sz="2000">
                <a:solidFill>
                  <a:schemeClr val="bg1"/>
                </a:solidFill>
                <a:latin typeface="+mj-lt"/>
              </a:defRPr>
            </a:lvl3pPr>
            <a:lvl4pPr marL="997793" indent="0" algn="l">
              <a:buNone/>
              <a:defRPr sz="2000">
                <a:solidFill>
                  <a:schemeClr val="bg1"/>
                </a:solidFill>
                <a:latin typeface="+mj-lt"/>
              </a:defRPr>
            </a:lvl4pPr>
            <a:lvl5pPr marL="1496690" indent="0" algn="l">
              <a:buNone/>
              <a:defRPr sz="2000">
                <a:solidFill>
                  <a:schemeClr val="bg1"/>
                </a:solidFill>
                <a:latin typeface="+mj-lt"/>
              </a:defRPr>
            </a:lvl5pPr>
            <a:lvl6pPr marL="1995587" indent="0" algn="l">
              <a:buNone/>
              <a:defRPr sz="2000">
                <a:solidFill>
                  <a:schemeClr val="bg1"/>
                </a:solidFill>
                <a:latin typeface="+mj-lt"/>
              </a:defRPr>
            </a:lvl6pPr>
            <a:lvl7pPr marL="2494483" indent="0" algn="l">
              <a:buNone/>
              <a:defRPr sz="2000">
                <a:solidFill>
                  <a:schemeClr val="bg1"/>
                </a:solidFill>
                <a:latin typeface="+mj-lt"/>
              </a:defRPr>
            </a:lvl7pPr>
            <a:lvl8pPr marL="2993380" indent="0" algn="l">
              <a:buNone/>
              <a:defRPr sz="2000">
                <a:solidFill>
                  <a:schemeClr val="bg1"/>
                </a:solidFill>
                <a:latin typeface="+mj-lt"/>
              </a:defRPr>
            </a:lvl8pPr>
            <a:lvl9pPr marL="3492276" indent="0" algn="l">
              <a:buNone/>
              <a:defRPr sz="2000">
                <a:solidFill>
                  <a:schemeClr val="bg1"/>
                </a:solidFill>
                <a:latin typeface="+mj-lt"/>
              </a:defRPr>
            </a:lvl9pPr>
          </a:lstStyle>
          <a:p>
            <a:r>
              <a:rPr lang="en-GB" noProof="0" dirty="0" smtClean="0"/>
              <a:t>Subtitle and date (move higher if title is only one line)</a:t>
            </a:r>
          </a:p>
        </p:txBody>
      </p:sp>
      <p:sp>
        <p:nvSpPr>
          <p:cNvPr id="47" name="Text Placeholder 31"/>
          <p:cNvSpPr>
            <a:spLocks noGrp="1"/>
          </p:cNvSpPr>
          <p:nvPr userDrawn="1">
            <p:ph type="body" sz="quarter" idx="10" hasCustomPrompt="1"/>
          </p:nvPr>
        </p:nvSpPr>
        <p:spPr bwMode="white">
          <a:xfrm>
            <a:off x="2252927" y="393649"/>
            <a:ext cx="4607458" cy="153619"/>
          </a:xfrm>
        </p:spPr>
        <p:txBody>
          <a:bodyPr/>
          <a:lstStyle>
            <a:lvl1pPr>
              <a:defRPr sz="1200">
                <a:solidFill>
                  <a:schemeClr val="bg1"/>
                </a:solidFill>
                <a:latin typeface="Arial" pitchFamily="34" charset="0"/>
                <a:cs typeface="Arial" pitchFamily="34" charset="0"/>
              </a:defRPr>
            </a:lvl1pPr>
            <a:lvl2pPr>
              <a:defRPr sz="1100">
                <a:solidFill>
                  <a:schemeClr val="bg1"/>
                </a:solidFill>
                <a:latin typeface="Arial" pitchFamily="34" charset="0"/>
                <a:cs typeface="Arial" pitchFamily="34" charset="0"/>
              </a:defRPr>
            </a:lvl2pPr>
            <a:lvl3pPr>
              <a:defRPr sz="1100">
                <a:solidFill>
                  <a:schemeClr val="bg1"/>
                </a:solidFill>
                <a:latin typeface="Arial" pitchFamily="34" charset="0"/>
                <a:cs typeface="Arial" pitchFamily="34" charset="0"/>
              </a:defRPr>
            </a:lvl3pPr>
            <a:lvl4pPr>
              <a:defRPr sz="1100">
                <a:solidFill>
                  <a:schemeClr val="bg1"/>
                </a:solidFill>
                <a:latin typeface="Arial" pitchFamily="34" charset="0"/>
                <a:cs typeface="Arial" pitchFamily="34" charset="0"/>
              </a:defRPr>
            </a:lvl4pPr>
            <a:lvl5pPr>
              <a:defRPr sz="1100">
                <a:solidFill>
                  <a:schemeClr val="bg1"/>
                </a:solidFill>
                <a:latin typeface="Arial" pitchFamily="34" charset="0"/>
                <a:cs typeface="Arial" pitchFamily="34" charset="0"/>
              </a:defRPr>
            </a:lvl5pPr>
          </a:lstStyle>
          <a:p>
            <a:pPr lvl="0"/>
            <a:r>
              <a:rPr lang="en-GB" noProof="0" dirty="0" err="1" smtClean="0"/>
              <a:t>pwc.com.au</a:t>
            </a:r>
            <a:endParaRPr lang="en-GB" noProof="0" dirty="0"/>
          </a:p>
        </p:txBody>
      </p:sp>
      <p:sp>
        <p:nvSpPr>
          <p:cNvPr id="97" name="Rectangle 37"/>
          <p:cNvSpPr>
            <a:spLocks noChangeArrowheads="1"/>
          </p:cNvSpPr>
          <p:nvPr userDrawn="1"/>
        </p:nvSpPr>
        <p:spPr bwMode="black">
          <a:xfrm>
            <a:off x="1836179" y="6479541"/>
            <a:ext cx="256540" cy="55278"/>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98" name="Freeform 7"/>
          <p:cNvSpPr>
            <a:spLocks noEditPoints="1"/>
          </p:cNvSpPr>
          <p:nvPr userDrawn="1"/>
        </p:nvSpPr>
        <p:spPr bwMode="black">
          <a:xfrm>
            <a:off x="1212758" y="6677805"/>
            <a:ext cx="1026160" cy="361889"/>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One">
    <p:spTree>
      <p:nvGrpSpPr>
        <p:cNvPr id="1" name=""/>
        <p:cNvGrpSpPr/>
        <p:nvPr/>
      </p:nvGrpSpPr>
      <p:grpSpPr>
        <a:xfrm>
          <a:off x="0" y="0"/>
          <a:ext cx="0" cy="0"/>
          <a:chOff x="0" y="0"/>
          <a:chExt cx="0" cy="0"/>
        </a:xfrm>
      </p:grpSpPr>
      <p:sp>
        <p:nvSpPr>
          <p:cNvPr id="2" name="Banner statement"/>
          <p:cNvSpPr>
            <a:spLocks noGrp="1"/>
          </p:cNvSpPr>
          <p:nvPr>
            <p:ph type="title" hasCustomPrompt="1"/>
          </p:nvPr>
        </p:nvSpPr>
        <p:spPr>
          <a:xfrm>
            <a:off x="541066" y="1058956"/>
            <a:ext cx="9179468" cy="847165"/>
          </a:xfrm>
        </p:spPr>
        <p:txBody>
          <a:bodyPr tIns="0" bIns="0"/>
          <a:lstStyle/>
          <a:p>
            <a:r>
              <a:rPr lang="en-GB" noProof="0" smtClean="0"/>
              <a:t>Insert banner statement here</a:t>
            </a:r>
            <a:endParaRPr lang="en-GB" noProof="0"/>
          </a:p>
        </p:txBody>
      </p:sp>
      <p:sp>
        <p:nvSpPr>
          <p:cNvPr id="34" name="Content Placeholder 2"/>
          <p:cNvSpPr>
            <a:spLocks noGrp="1"/>
          </p:cNvSpPr>
          <p:nvPr>
            <p:ph sz="quarter" idx="24"/>
            <p:custDataLst>
              <p:tags r:id="rId1"/>
            </p:custDataLst>
          </p:nvPr>
        </p:nvSpPr>
        <p:spPr>
          <a:xfrm>
            <a:off x="541066" y="2050138"/>
            <a:ext cx="9179468" cy="4091806"/>
          </a:xfrm>
        </p:spPr>
        <p:txBody>
          <a:bodyPr tIns="0" bIns="0"/>
          <a:lstStyle>
            <a:lvl5pPr>
              <a:defRPr/>
            </a:lvl5pPr>
            <a:lvl6pPr>
              <a:buAutoNum type="arabicPeriod"/>
              <a:defRPr/>
            </a:lvl6pPr>
            <a:lvl7pPr>
              <a:buAutoNum type="alphaLcPeriod"/>
              <a:defRPr/>
            </a:lvl7pPr>
            <a:lvl8pPr>
              <a:buAutoNum type="romanLcPeriod"/>
              <a:defRPr/>
            </a:lvl8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dirty="0" smtClean="0"/>
          </a:p>
        </p:txBody>
      </p:sp>
      <p:cxnSp>
        <p:nvCxnSpPr>
          <p:cNvPr id="12" name="Frame Line"/>
          <p:cNvCxnSpPr/>
          <p:nvPr userDrawn="1"/>
        </p:nvCxnSpPr>
        <p:spPr>
          <a:xfrm flipV="1">
            <a:off x="388697" y="988359"/>
            <a:ext cx="9328729" cy="160961"/>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PwC Text"/>
          <p:cNvSpPr txBox="1"/>
          <p:nvPr userDrawn="1"/>
        </p:nvSpPr>
        <p:spPr>
          <a:xfrm>
            <a:off x="548741" y="6751903"/>
            <a:ext cx="279862" cy="99278"/>
          </a:xfrm>
          <a:prstGeom prst="rect">
            <a:avLst/>
          </a:prstGeom>
          <a:noFill/>
        </p:spPr>
        <p:txBody>
          <a:bodyPr vert="horz" wrap="none" lIns="0" tIns="0" rIns="0" bIns="0" rtlCol="0" anchor="t" anchorCtr="0">
            <a:noAutofit/>
          </a:bodyPr>
          <a:lstStyle/>
          <a:p>
            <a:pPr>
              <a:lnSpc>
                <a:spcPts val="1000"/>
              </a:lnSpc>
            </a:pPr>
            <a:r>
              <a:rPr lang="en-GB" sz="900" noProof="0" dirty="0" smtClean="0">
                <a:latin typeface="+mn-lt"/>
                <a:cs typeface="Arial" pitchFamily="34" charset="0"/>
              </a:rPr>
              <a:t>PwC</a:t>
            </a:r>
            <a:endParaRPr lang="en-GB" sz="900" noProof="0" dirty="0">
              <a:latin typeface="+mn-lt"/>
              <a:cs typeface="Arial" pitchFamily="34" charset="0"/>
            </a:endParaRPr>
          </a:p>
        </p:txBody>
      </p:sp>
      <p:sp>
        <p:nvSpPr>
          <p:cNvPr id="15" name="Page Number"/>
          <p:cNvSpPr txBox="1"/>
          <p:nvPr userDrawn="1">
            <p:custDataLst>
              <p:tags r:id="rId2"/>
            </p:custDataLst>
          </p:nvPr>
        </p:nvSpPr>
        <p:spPr>
          <a:xfrm>
            <a:off x="9383149" y="6751903"/>
            <a:ext cx="326505" cy="98571"/>
          </a:xfrm>
          <a:prstGeom prst="rect">
            <a:avLst/>
          </a:prstGeom>
          <a:noFill/>
        </p:spPr>
        <p:txBody>
          <a:bodyPr wrap="none" lIns="0" tIns="0" rIns="0" bIns="0" rtlCol="0">
            <a:noAutofit/>
          </a:bodyPr>
          <a:lstStyle/>
          <a:p>
            <a:pPr algn="r">
              <a:lnSpc>
                <a:spcPts val="1000"/>
              </a:lnSpc>
            </a:pPr>
            <a:endParaRPr lang="en-GB" sz="900" noProof="0" dirty="0" smtClean="0"/>
          </a:p>
        </p:txBody>
      </p:sp>
      <p:sp>
        <p:nvSpPr>
          <p:cNvPr id="16" name="Section Header"/>
          <p:cNvSpPr txBox="1"/>
          <p:nvPr userDrawn="1">
            <p:custDataLst>
              <p:tags r:id="rId3"/>
            </p:custDataLst>
          </p:nvPr>
        </p:nvSpPr>
        <p:spPr>
          <a:xfrm>
            <a:off x="541066" y="787863"/>
            <a:ext cx="5597236" cy="127075"/>
          </a:xfrm>
          <a:prstGeom prst="rect">
            <a:avLst/>
          </a:prstGeom>
          <a:noFill/>
        </p:spPr>
        <p:txBody>
          <a:bodyPr wrap="square" lIns="0" tIns="0" rIns="0" bIns="0" rtlCol="0" anchor="b" anchorCtr="0">
            <a:noAutofit/>
          </a:bodyPr>
          <a:lstStyle/>
          <a:p>
            <a:endParaRPr lang="en-GB" sz="900" noProof="0" dirty="0" smtClean="0">
              <a:solidFill>
                <a:schemeClr val="tx1"/>
              </a:solidFill>
            </a:endParaRPr>
          </a:p>
        </p:txBody>
      </p:sp>
      <p:sp>
        <p:nvSpPr>
          <p:cNvPr id="20" name="Section Footer"/>
          <p:cNvSpPr txBox="1"/>
          <p:nvPr userDrawn="1">
            <p:custDataLst>
              <p:tags r:id="rId4"/>
            </p:custDataLst>
          </p:nvPr>
        </p:nvSpPr>
        <p:spPr>
          <a:xfrm>
            <a:off x="548354" y="6601761"/>
            <a:ext cx="4505775" cy="138499"/>
          </a:xfrm>
          <a:prstGeom prst="rect">
            <a:avLst/>
          </a:prstGeom>
          <a:noFill/>
          <a:ln>
            <a:noFill/>
          </a:ln>
        </p:spPr>
        <p:txBody>
          <a:bodyPr wrap="square" lIns="0" tIns="0" rIns="0" bIns="0" rtlCol="0" anchor="b" anchorCtr="0">
            <a:spAutoFit/>
          </a:bodyPr>
          <a:lstStyle/>
          <a:p>
            <a:endParaRPr lang="en-GB" sz="900" noProof="0" dirty="0" smtClean="0">
              <a:solidFill>
                <a:schemeClr val="tx1"/>
              </a:solidFill>
            </a:endParaRPr>
          </a:p>
        </p:txBody>
      </p:sp>
      <p:sp>
        <p:nvSpPr>
          <p:cNvPr id="21" name="Draft stamp"/>
          <p:cNvSpPr txBox="1"/>
          <p:nvPr userDrawn="1">
            <p:custDataLst>
              <p:tags r:id="rId5"/>
            </p:custDataLst>
          </p:nvPr>
        </p:nvSpPr>
        <p:spPr>
          <a:xfrm>
            <a:off x="9372432" y="745505"/>
            <a:ext cx="333425" cy="184666"/>
          </a:xfrm>
          <a:prstGeom prst="rect">
            <a:avLst/>
          </a:prstGeom>
          <a:noFill/>
          <a:ln>
            <a:noFill/>
          </a:ln>
        </p:spPr>
        <p:txBody>
          <a:bodyPr wrap="none" lIns="0" tIns="0" rIns="0" bIns="0" rtlCol="0">
            <a:spAutoFit/>
          </a:bodyPr>
          <a:lstStyle/>
          <a:p>
            <a:pPr algn="r"/>
            <a:r>
              <a:rPr lang="en-GB" sz="1200" noProof="0" dirty="0" smtClean="0"/>
              <a:t>Draft</a:t>
            </a:r>
            <a:endParaRPr lang="en-GB" sz="1200" noProof="0" dirty="0"/>
          </a:p>
        </p:txBody>
      </p:sp>
      <p:sp>
        <p:nvSpPr>
          <p:cNvPr id="18" name="TextBox 17"/>
          <p:cNvSpPr txBox="1"/>
          <p:nvPr userDrawn="1">
            <p:custDataLst>
              <p:tags r:id="rId6"/>
            </p:custDataLst>
          </p:nvPr>
        </p:nvSpPr>
        <p:spPr>
          <a:xfrm>
            <a:off x="541064" y="6286751"/>
            <a:ext cx="2024335" cy="205184"/>
          </a:xfrm>
          <a:prstGeom prst="rect">
            <a:avLst/>
          </a:prstGeom>
          <a:noFill/>
        </p:spPr>
        <p:txBody>
          <a:bodyPr wrap="square" lIns="0" tIns="0" rIns="0" bIns="0" rtlCol="0">
            <a:spAutoFit/>
          </a:bodyPr>
          <a:lstStyle/>
          <a:p>
            <a:pPr>
              <a:lnSpc>
                <a:spcPts val="1600"/>
              </a:lnSpc>
            </a:pPr>
            <a:endParaRPr lang="en-GB" sz="1600" noProof="0" dirty="0" smtClean="0">
              <a:solidFill>
                <a:schemeClr val="tx1"/>
              </a:solidFill>
            </a:endParaRPr>
          </a:p>
        </p:txBody>
      </p:sp>
      <p:sp>
        <p:nvSpPr>
          <p:cNvPr id="29" name="Disclaimer" hidden="1"/>
          <p:cNvSpPr txBox="1"/>
          <p:nvPr userDrawn="1">
            <p:custDataLst>
              <p:tags r:id="rId7"/>
            </p:custDataLst>
          </p:nvPr>
        </p:nvSpPr>
        <p:spPr>
          <a:xfrm>
            <a:off x="5205430" y="6731394"/>
            <a:ext cx="3311698" cy="138499"/>
          </a:xfrm>
          <a:prstGeom prst="rect">
            <a:avLst/>
          </a:prstGeom>
          <a:noFill/>
        </p:spPr>
        <p:txBody>
          <a:bodyPr wrap="square" lIns="0" tIns="0" rIns="0" bIns="0" rtlCol="0" anchor="b" anchorCtr="0">
            <a:spAutoFit/>
          </a:bodyPr>
          <a:lstStyle/>
          <a:p>
            <a:pPr>
              <a:lnSpc>
                <a:spcPct val="100000"/>
              </a:lnSpc>
            </a:pPr>
            <a:endParaRPr lang="en-GB" sz="900" noProof="0" dirty="0" smtClean="0"/>
          </a:p>
        </p:txBody>
      </p:sp>
      <p:sp>
        <p:nvSpPr>
          <p:cNvPr id="17" name="Report Date"/>
          <p:cNvSpPr txBox="1"/>
          <p:nvPr userDrawn="1">
            <p:custDataLst>
              <p:tags r:id="rId8"/>
            </p:custDataLst>
          </p:nvPr>
        </p:nvSpPr>
        <p:spPr>
          <a:xfrm>
            <a:off x="8794064" y="6616357"/>
            <a:ext cx="916918" cy="138499"/>
          </a:xfrm>
          <a:prstGeom prst="rect">
            <a:avLst/>
          </a:prstGeom>
          <a:noFill/>
        </p:spPr>
        <p:txBody>
          <a:bodyPr wrap="none" lIns="0" tIns="0" rIns="0" bIns="0" rtlCol="0">
            <a:spAutoFit/>
          </a:bodyPr>
          <a:lstStyle/>
          <a:p>
            <a:pPr indent="-274320" algn="r">
              <a:spcAft>
                <a:spcPts val="900"/>
              </a:spcAft>
            </a:pPr>
            <a:r>
              <a:rPr lang="en-GB" sz="900" dirty="0" smtClean="0">
                <a:latin typeface="+mn-lt"/>
              </a:rPr>
              <a:t>2 November 2011</a:t>
            </a:r>
          </a:p>
        </p:txBody>
      </p:sp>
      <p:sp>
        <p:nvSpPr>
          <p:cNvPr id="19" name="Presentation Disclaimer"/>
          <p:cNvSpPr txBox="1"/>
          <p:nvPr userDrawn="1">
            <p:custDataLst>
              <p:tags r:id="rId9"/>
            </p:custDataLst>
          </p:nvPr>
        </p:nvSpPr>
        <p:spPr>
          <a:xfrm>
            <a:off x="548354" y="6488930"/>
            <a:ext cx="8237266" cy="138499"/>
          </a:xfrm>
          <a:prstGeom prst="rect">
            <a:avLst/>
          </a:prstGeom>
          <a:noFill/>
        </p:spPr>
        <p:txBody>
          <a:bodyPr wrap="square" lIns="0" tIns="0" rIns="0" bIns="0" rtlCol="0" anchor="t" anchorCtr="0">
            <a:spAutoFit/>
          </a:bodyPr>
          <a:lstStyle/>
          <a:p>
            <a:pPr algn="l"/>
            <a:endParaRPr lang="en-GB" sz="900" dirty="0" smtClean="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cSld name="Closing Statement">
    <p:spTree>
      <p:nvGrpSpPr>
        <p:cNvPr id="1" name=""/>
        <p:cNvGrpSpPr/>
        <p:nvPr/>
      </p:nvGrpSpPr>
      <p:grpSpPr>
        <a:xfrm>
          <a:off x="0" y="0"/>
          <a:ext cx="0" cy="0"/>
          <a:chOff x="0" y="0"/>
          <a:chExt cx="0" cy="0"/>
        </a:xfrm>
      </p:grpSpPr>
      <p:sp>
        <p:nvSpPr>
          <p:cNvPr id="2" name="Title 1"/>
          <p:cNvSpPr>
            <a:spLocks noGrp="1"/>
          </p:cNvSpPr>
          <p:nvPr>
            <p:ph type="title"/>
          </p:nvPr>
        </p:nvSpPr>
        <p:spPr>
          <a:xfrm>
            <a:off x="492058" y="754255"/>
            <a:ext cx="9423732" cy="873844"/>
          </a:xfrm>
        </p:spPr>
        <p:txBody>
          <a:bodyPr/>
          <a:lstStyle>
            <a:lvl1pPr>
              <a:defRPr sz="1700" b="0" i="0">
                <a:solidFill>
                  <a:schemeClr val="tx2"/>
                </a:solidFill>
                <a:latin typeface="+mn-lt"/>
              </a:defRPr>
            </a:lvl1pPr>
          </a:lstStyle>
          <a:p>
            <a:r>
              <a:rPr lang="en-US" noProof="0" smtClean="0"/>
              <a:t>Click to edit Master title style</a:t>
            </a:r>
            <a:endParaRPr lang="en-GB" noProof="0" dirty="0"/>
          </a:p>
        </p:txBody>
      </p:sp>
      <p:sp>
        <p:nvSpPr>
          <p:cNvPr id="11" name="Text Placeholder 10"/>
          <p:cNvSpPr>
            <a:spLocks noGrp="1"/>
          </p:cNvSpPr>
          <p:nvPr>
            <p:ph type="body" sz="quarter" idx="10" hasCustomPrompt="1"/>
          </p:nvPr>
        </p:nvSpPr>
        <p:spPr>
          <a:xfrm>
            <a:off x="492058" y="6183675"/>
            <a:ext cx="5110292" cy="680085"/>
          </a:xfrm>
        </p:spPr>
        <p:txBody>
          <a:bodyPr anchor="b"/>
          <a:lstStyle>
            <a:lvl1pPr>
              <a:defRPr sz="900">
                <a:latin typeface="Arial" pitchFamily="34" charset="0"/>
                <a:cs typeface="Arial" pitchFamily="34" charset="0"/>
              </a:defRPr>
            </a:lvl1pPr>
          </a:lstStyle>
          <a:p>
            <a:pPr lvl="0"/>
            <a:r>
              <a:rPr lang="en-GB" noProof="0" dirty="0" smtClean="0"/>
              <a:t>Add legal and copyright disclaimers here.</a:t>
            </a:r>
            <a:endParaRPr lang="en-GB" noProof="0" dirty="0"/>
          </a:p>
        </p:txBody>
      </p:sp>
      <p:cxnSp>
        <p:nvCxnSpPr>
          <p:cNvPr id="34" name="Shape 9"/>
          <p:cNvCxnSpPr/>
          <p:nvPr userDrawn="1"/>
        </p:nvCxnSpPr>
        <p:spPr>
          <a:xfrm flipV="1">
            <a:off x="348587" y="648580"/>
            <a:ext cx="9567203" cy="137137"/>
          </a:xfrm>
          <a:prstGeom prst="bentConnector3">
            <a:avLst>
              <a:gd name="adj1" fmla="val 9"/>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Right Page">
    <p:spTree>
      <p:nvGrpSpPr>
        <p:cNvPr id="1" name=""/>
        <p:cNvGrpSpPr/>
        <p:nvPr/>
      </p:nvGrpSpPr>
      <p:grpSpPr>
        <a:xfrm>
          <a:off x="0" y="0"/>
          <a:ext cx="0" cy="0"/>
          <a:chOff x="0" y="0"/>
          <a:chExt cx="0" cy="0"/>
        </a:xfrm>
      </p:grpSpPr>
      <p:sp>
        <p:nvSpPr>
          <p:cNvPr id="2" name="Banner statement"/>
          <p:cNvSpPr>
            <a:spLocks noGrp="1"/>
          </p:cNvSpPr>
          <p:nvPr>
            <p:ph type="title" hasCustomPrompt="1"/>
          </p:nvPr>
        </p:nvSpPr>
        <p:spPr>
          <a:xfrm>
            <a:off x="957984" y="698942"/>
            <a:ext cx="8739631" cy="359922"/>
          </a:xfrm>
        </p:spPr>
        <p:txBody>
          <a:bodyPr tIns="0" bIns="0"/>
          <a:lstStyle>
            <a:lvl1pPr>
              <a:defRPr>
                <a:solidFill>
                  <a:schemeClr val="tx2"/>
                </a:solidFill>
              </a:defRPr>
            </a:lvl1pPr>
          </a:lstStyle>
          <a:p>
            <a:r>
              <a:rPr lang="en-GB" noProof="0" dirty="0" smtClean="0"/>
              <a:t>Insert banner statement here</a:t>
            </a:r>
            <a:endParaRPr lang="en-GB" noProof="0" dirty="0"/>
          </a:p>
        </p:txBody>
      </p:sp>
      <p:sp>
        <p:nvSpPr>
          <p:cNvPr id="34" name="Content Placeholder 2"/>
          <p:cNvSpPr>
            <a:spLocks noGrp="1"/>
          </p:cNvSpPr>
          <p:nvPr>
            <p:ph sz="quarter" idx="24"/>
            <p:custDataLst>
              <p:tags r:id="rId1"/>
            </p:custDataLst>
          </p:nvPr>
        </p:nvSpPr>
        <p:spPr>
          <a:xfrm>
            <a:off x="957984" y="1357314"/>
            <a:ext cx="4248000" cy="4522772"/>
          </a:xfrm>
        </p:spPr>
        <p:txBody>
          <a:bodyPr tIns="0" bIns="0"/>
          <a:lstStyle>
            <a:lvl1pPr>
              <a:spcBef>
                <a:spcPts val="600"/>
              </a:spcBef>
              <a:spcAft>
                <a:spcPts val="300"/>
              </a:spcAft>
              <a:defRPr sz="1000"/>
            </a:lvl1pPr>
            <a:lvl2pPr marL="182563" indent="-176213">
              <a:spcBef>
                <a:spcPts val="300"/>
              </a:spcBef>
              <a:spcAft>
                <a:spcPts val="200"/>
              </a:spcAft>
              <a:defRPr sz="1000"/>
            </a:lvl2pPr>
            <a:lvl3pPr marL="358775" indent="-176213">
              <a:spcBef>
                <a:spcPts val="300"/>
              </a:spcBef>
              <a:spcAft>
                <a:spcPts val="200"/>
              </a:spcAft>
              <a:buFont typeface="Georgia" pitchFamily="18" charset="0"/>
              <a:buChar char="–"/>
              <a:defRPr sz="1000"/>
            </a:lvl3pPr>
            <a:lvl4pPr>
              <a:defRPr sz="1000"/>
            </a:lvl4pPr>
            <a:lvl5pPr>
              <a:defRPr sz="1000"/>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36" name="Content Placeholder 3"/>
          <p:cNvSpPr>
            <a:spLocks noGrp="1"/>
          </p:cNvSpPr>
          <p:nvPr>
            <p:ph sz="quarter" idx="25"/>
            <p:custDataLst>
              <p:tags r:id="rId2"/>
            </p:custDataLst>
          </p:nvPr>
        </p:nvSpPr>
        <p:spPr>
          <a:xfrm>
            <a:off x="5457404" y="1357314"/>
            <a:ext cx="4248000" cy="4522772"/>
          </a:xfrm>
        </p:spPr>
        <p:txBody>
          <a:bodyPr tIns="0" bIns="0"/>
          <a:lstStyle>
            <a:lvl1pPr>
              <a:spcBef>
                <a:spcPts val="600"/>
              </a:spcBef>
              <a:spcAft>
                <a:spcPts val="300"/>
              </a:spcAft>
              <a:defRPr sz="1000"/>
            </a:lvl1pPr>
            <a:lvl2pPr marL="182563" indent="-176213">
              <a:spcBef>
                <a:spcPts val="300"/>
              </a:spcBef>
              <a:spcAft>
                <a:spcPts val="200"/>
              </a:spcAft>
              <a:defRPr sz="1000"/>
            </a:lvl2pPr>
            <a:lvl3pPr marL="358775" indent="-176213">
              <a:spcBef>
                <a:spcPts val="300"/>
              </a:spcBef>
              <a:spcAft>
                <a:spcPts val="200"/>
              </a:spcAft>
              <a:buFont typeface="Georgia" pitchFamily="18" charset="0"/>
              <a:buChar char="–"/>
              <a:defRPr sz="1000"/>
            </a:lvl3pPr>
            <a:lvl4pPr>
              <a:defRPr sz="1000"/>
            </a:lvl4pPr>
            <a:lvl5pPr>
              <a:defRPr sz="1000"/>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42" name="Report Date"/>
          <p:cNvSpPr txBox="1"/>
          <p:nvPr userDrawn="1">
            <p:custDataLst>
              <p:tags r:id="rId3"/>
            </p:custDataLst>
          </p:nvPr>
        </p:nvSpPr>
        <p:spPr>
          <a:xfrm>
            <a:off x="8930320" y="6875934"/>
            <a:ext cx="780663" cy="138499"/>
          </a:xfrm>
          <a:prstGeom prst="rect">
            <a:avLst/>
          </a:prstGeom>
          <a:noFill/>
        </p:spPr>
        <p:txBody>
          <a:bodyPr wrap="none" lIns="0" tIns="0" rIns="0" bIns="0" rtlCol="0" anchor="b" anchorCtr="0">
            <a:spAutoFit/>
          </a:bodyPr>
          <a:lstStyle/>
          <a:p>
            <a:pPr indent="-274320" algn="r">
              <a:spcAft>
                <a:spcPts val="900"/>
              </a:spcAft>
            </a:pPr>
            <a:r>
              <a:rPr lang="en-GB" sz="900" dirty="0" smtClean="0">
                <a:solidFill>
                  <a:schemeClr val="tx2"/>
                </a:solidFill>
                <a:latin typeface="+mj-lt"/>
              </a:rPr>
              <a:t>December 2011</a:t>
            </a:r>
          </a:p>
        </p:txBody>
      </p:sp>
      <p:sp>
        <p:nvSpPr>
          <p:cNvPr id="17" name="Disclaimer" hidden="1"/>
          <p:cNvSpPr txBox="1"/>
          <p:nvPr userDrawn="1">
            <p:custDataLst>
              <p:tags r:id="rId4"/>
            </p:custDataLst>
          </p:nvPr>
        </p:nvSpPr>
        <p:spPr>
          <a:xfrm>
            <a:off x="5205430" y="6731394"/>
            <a:ext cx="3311698" cy="138499"/>
          </a:xfrm>
          <a:prstGeom prst="rect">
            <a:avLst/>
          </a:prstGeom>
          <a:noFill/>
        </p:spPr>
        <p:txBody>
          <a:bodyPr wrap="square" lIns="0" tIns="0" rIns="0" bIns="0" rtlCol="0" anchor="b" anchorCtr="0">
            <a:spAutoFit/>
          </a:bodyPr>
          <a:lstStyle/>
          <a:p>
            <a:pPr>
              <a:lnSpc>
                <a:spcPct val="100000"/>
              </a:lnSpc>
            </a:pPr>
            <a:endParaRPr lang="en-GB" sz="900" noProof="0" dirty="0" smtClean="0"/>
          </a:p>
        </p:txBody>
      </p:sp>
      <p:cxnSp>
        <p:nvCxnSpPr>
          <p:cNvPr id="18" name="Frame Line"/>
          <p:cNvCxnSpPr/>
          <p:nvPr userDrawn="1"/>
        </p:nvCxnSpPr>
        <p:spPr>
          <a:xfrm flipV="1">
            <a:off x="805615" y="628344"/>
            <a:ext cx="8892000" cy="160961"/>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userDrawn="1"/>
        </p:nvSpPr>
        <p:spPr>
          <a:xfrm>
            <a:off x="9517286" y="-415499"/>
            <a:ext cx="744314" cy="307777"/>
          </a:xfrm>
          <a:prstGeom prst="rect">
            <a:avLst/>
          </a:prstGeom>
          <a:noFill/>
          <a:ln>
            <a:noFill/>
          </a:ln>
        </p:spPr>
        <p:txBody>
          <a:bodyPr wrap="square" lIns="0" tIns="0" rIns="0" bIns="0" rtlCol="0">
            <a:spAutoFit/>
          </a:bodyPr>
          <a:lstStyle/>
          <a:p>
            <a:pPr algn="r"/>
            <a:r>
              <a:rPr lang="en-AU" sz="2000" noProof="0" dirty="0" smtClean="0">
                <a:solidFill>
                  <a:schemeClr val="tx1"/>
                </a:solidFill>
                <a:latin typeface="Georgia" pitchFamily="18" charset="0"/>
                <a:cs typeface="Arial" pitchFamily="34" charset="0"/>
              </a:rPr>
              <a:t>Right</a:t>
            </a:r>
          </a:p>
        </p:txBody>
      </p:sp>
      <p:sp>
        <p:nvSpPr>
          <p:cNvPr id="23" name="Slide Number Placeholder 5"/>
          <p:cNvSpPr txBox="1">
            <a:spLocks/>
          </p:cNvSpPr>
          <p:nvPr userDrawn="1"/>
        </p:nvSpPr>
        <p:spPr>
          <a:xfrm>
            <a:off x="4865112" y="6875934"/>
            <a:ext cx="534670" cy="138499"/>
          </a:xfrm>
          <a:prstGeom prst="rect">
            <a:avLst/>
          </a:prstGeom>
        </p:spPr>
        <p:txBody>
          <a:bodyPr lIns="0" tIns="0" rIns="0" bIns="0" anchor="b" anchorCtr="0">
            <a:spAutoFit/>
          </a:bodyPr>
          <a:lstStyle>
            <a:lvl1pPr algn="r">
              <a:defRPr sz="900">
                <a:solidFill>
                  <a:schemeClr val="tx2"/>
                </a:solidFill>
                <a:latin typeface="Arial" pitchFamily="34" charset="0"/>
                <a:cs typeface="Arial" pitchFamily="34" charset="0"/>
              </a:defRPr>
            </a:lvl1pPr>
          </a:lstStyle>
          <a:p>
            <a:pPr marL="0" marR="0" lvl="0" indent="0" algn="ctr" defTabSz="1018824" rtl="0" eaLnBrk="1" fontAlgn="auto" latinLnBrk="0" hangingPunct="1">
              <a:lnSpc>
                <a:spcPct val="100000"/>
              </a:lnSpc>
              <a:spcBef>
                <a:spcPts val="0"/>
              </a:spcBef>
              <a:spcAft>
                <a:spcPts val="0"/>
              </a:spcAft>
              <a:buClrTx/>
              <a:buSzTx/>
              <a:buFontTx/>
              <a:buNone/>
              <a:tabLst/>
              <a:defRPr/>
            </a:pPr>
            <a:fld id="{E6E3C638-8CCC-45FA-9234-7FE992353869}" type="slidenum">
              <a:rPr kumimoji="0" lang="en-GB" sz="900" b="0" i="0" u="none" strike="noStrike" kern="1200" cap="none" spc="0" normalizeH="0" baseline="0" noProof="0" smtClean="0">
                <a:ln>
                  <a:noFill/>
                </a:ln>
                <a:solidFill>
                  <a:schemeClr val="tx2"/>
                </a:solidFill>
                <a:effectLst/>
                <a:uLnTx/>
                <a:uFillTx/>
                <a:latin typeface="+mj-lt"/>
                <a:ea typeface="+mn-ea"/>
                <a:cs typeface="Arial" pitchFamily="34" charset="0"/>
              </a:rPr>
              <a:pPr marL="0" marR="0" lvl="0" indent="0" algn="ctr" defTabSz="1018824" rtl="0" eaLnBrk="1" fontAlgn="auto" latinLnBrk="0" hangingPunct="1">
                <a:lnSpc>
                  <a:spcPct val="100000"/>
                </a:lnSpc>
                <a:spcBef>
                  <a:spcPts val="0"/>
                </a:spcBef>
                <a:spcAft>
                  <a:spcPts val="0"/>
                </a:spcAft>
                <a:buClrTx/>
                <a:buSzTx/>
                <a:buFontTx/>
                <a:buNone/>
                <a:tabLst/>
                <a:defRPr/>
              </a:pPr>
              <a:t>‹#›</a:t>
            </a:fld>
            <a:endParaRPr kumimoji="0" lang="en-GB" sz="900" b="0" i="0" u="none" strike="noStrike" kern="1200" cap="none" spc="0" normalizeH="0" baseline="0" noProof="0" dirty="0">
              <a:ln>
                <a:noFill/>
              </a:ln>
              <a:solidFill>
                <a:schemeClr val="tx2"/>
              </a:solidFill>
              <a:effectLst/>
              <a:uLnTx/>
              <a:uFillTx/>
              <a:latin typeface="+mj-lt"/>
              <a:ea typeface="+mn-ea"/>
              <a:cs typeface="Arial" pitchFamily="34" charset="0"/>
            </a:endParaRPr>
          </a:p>
        </p:txBody>
      </p:sp>
      <p:sp>
        <p:nvSpPr>
          <p:cNvPr id="10" name="PwC Text"/>
          <p:cNvSpPr txBox="1"/>
          <p:nvPr userDrawn="1"/>
        </p:nvSpPr>
        <p:spPr>
          <a:xfrm>
            <a:off x="805615" y="6834433"/>
            <a:ext cx="279862" cy="180000"/>
          </a:xfrm>
          <a:prstGeom prst="rect">
            <a:avLst/>
          </a:prstGeom>
          <a:noFill/>
        </p:spPr>
        <p:txBody>
          <a:bodyPr vert="horz" wrap="none" lIns="0" tIns="0" rIns="0" bIns="0" rtlCol="0" anchor="b" anchorCtr="0">
            <a:noAutofit/>
          </a:bodyPr>
          <a:lstStyle/>
          <a:p>
            <a:pPr>
              <a:lnSpc>
                <a:spcPts val="1000"/>
              </a:lnSpc>
            </a:pPr>
            <a:r>
              <a:rPr lang="en-GB" sz="900" noProof="0" dirty="0" smtClean="0">
                <a:solidFill>
                  <a:schemeClr val="tx2"/>
                </a:solidFill>
                <a:latin typeface="+mj-lt"/>
                <a:cs typeface="Arial" pitchFamily="34" charset="0"/>
              </a:rPr>
              <a:t>PwC</a:t>
            </a:r>
            <a:endParaRPr lang="en-GB" sz="900" noProof="0" dirty="0">
              <a:solidFill>
                <a:schemeClr val="tx2"/>
              </a:solidFill>
              <a:latin typeface="+mj-lt"/>
              <a:cs typeface="Arial"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ntent: Left Page">
    <p:spTree>
      <p:nvGrpSpPr>
        <p:cNvPr id="1" name=""/>
        <p:cNvGrpSpPr/>
        <p:nvPr/>
      </p:nvGrpSpPr>
      <p:grpSpPr>
        <a:xfrm>
          <a:off x="0" y="0"/>
          <a:ext cx="0" cy="0"/>
          <a:chOff x="0" y="0"/>
          <a:chExt cx="0" cy="0"/>
        </a:xfrm>
      </p:grpSpPr>
      <p:sp>
        <p:nvSpPr>
          <p:cNvPr id="2" name="Banner statement"/>
          <p:cNvSpPr>
            <a:spLocks noGrp="1"/>
          </p:cNvSpPr>
          <p:nvPr>
            <p:ph type="title" hasCustomPrompt="1"/>
          </p:nvPr>
        </p:nvSpPr>
        <p:spPr>
          <a:xfrm>
            <a:off x="663876" y="698942"/>
            <a:ext cx="8739631" cy="359922"/>
          </a:xfrm>
        </p:spPr>
        <p:txBody>
          <a:bodyPr tIns="0" bIns="0"/>
          <a:lstStyle>
            <a:lvl1pPr>
              <a:defRPr>
                <a:solidFill>
                  <a:schemeClr val="tx2"/>
                </a:solidFill>
              </a:defRPr>
            </a:lvl1pPr>
          </a:lstStyle>
          <a:p>
            <a:r>
              <a:rPr lang="en-GB" noProof="0" dirty="0" smtClean="0"/>
              <a:t>Insert banner statement here</a:t>
            </a:r>
            <a:endParaRPr lang="en-GB" noProof="0" dirty="0"/>
          </a:p>
        </p:txBody>
      </p:sp>
      <p:sp>
        <p:nvSpPr>
          <p:cNvPr id="34" name="Content Placeholder 2"/>
          <p:cNvSpPr>
            <a:spLocks noGrp="1"/>
          </p:cNvSpPr>
          <p:nvPr>
            <p:ph sz="quarter" idx="24"/>
            <p:custDataLst>
              <p:tags r:id="rId1"/>
            </p:custDataLst>
          </p:nvPr>
        </p:nvSpPr>
        <p:spPr>
          <a:xfrm>
            <a:off x="663876" y="1357314"/>
            <a:ext cx="4248000" cy="4522772"/>
          </a:xfrm>
        </p:spPr>
        <p:txBody>
          <a:bodyPr tIns="0" bIns="0"/>
          <a:lstStyle>
            <a:lvl1pPr>
              <a:spcBef>
                <a:spcPts val="600"/>
              </a:spcBef>
              <a:spcAft>
                <a:spcPts val="300"/>
              </a:spcAft>
              <a:defRPr sz="1000"/>
            </a:lvl1pPr>
            <a:lvl2pPr marL="182563" indent="-176213">
              <a:spcBef>
                <a:spcPts val="300"/>
              </a:spcBef>
              <a:spcAft>
                <a:spcPts val="200"/>
              </a:spcAft>
              <a:defRPr sz="1000"/>
            </a:lvl2pPr>
            <a:lvl3pPr marL="358775" indent="-176213">
              <a:spcBef>
                <a:spcPts val="300"/>
              </a:spcBef>
              <a:spcAft>
                <a:spcPts val="200"/>
              </a:spcAft>
              <a:buFont typeface="Georgia" pitchFamily="18" charset="0"/>
              <a:buChar char="–"/>
              <a:defRPr sz="1000"/>
            </a:lvl3pPr>
            <a:lvl4pPr>
              <a:defRPr sz="1000"/>
            </a:lvl4pPr>
            <a:lvl5pPr>
              <a:defRPr sz="1000"/>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36" name="Content Placeholder 3"/>
          <p:cNvSpPr>
            <a:spLocks noGrp="1"/>
          </p:cNvSpPr>
          <p:nvPr>
            <p:ph sz="quarter" idx="25"/>
            <p:custDataLst>
              <p:tags r:id="rId2"/>
            </p:custDataLst>
          </p:nvPr>
        </p:nvSpPr>
        <p:spPr>
          <a:xfrm>
            <a:off x="5163296" y="1357314"/>
            <a:ext cx="4248000" cy="4522772"/>
          </a:xfrm>
        </p:spPr>
        <p:txBody>
          <a:bodyPr tIns="0" bIns="0"/>
          <a:lstStyle>
            <a:lvl1pPr>
              <a:spcBef>
                <a:spcPts val="600"/>
              </a:spcBef>
              <a:spcAft>
                <a:spcPts val="300"/>
              </a:spcAft>
              <a:defRPr sz="1000"/>
            </a:lvl1pPr>
            <a:lvl2pPr marL="182563" indent="-176213">
              <a:spcBef>
                <a:spcPts val="300"/>
              </a:spcBef>
              <a:spcAft>
                <a:spcPts val="200"/>
              </a:spcAft>
              <a:defRPr sz="1000"/>
            </a:lvl2pPr>
            <a:lvl3pPr marL="358775" indent="-176213">
              <a:spcBef>
                <a:spcPts val="300"/>
              </a:spcBef>
              <a:spcAft>
                <a:spcPts val="200"/>
              </a:spcAft>
              <a:buFont typeface="Georgia" pitchFamily="18" charset="0"/>
              <a:buChar char="–"/>
              <a:defRPr sz="1000"/>
            </a:lvl3pPr>
            <a:lvl4pPr>
              <a:defRPr sz="1000"/>
            </a:lvl4pPr>
            <a:lvl5pPr>
              <a:defRPr sz="1000"/>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41" name="Executive Summary"/>
          <p:cNvSpPr txBox="1"/>
          <p:nvPr userDrawn="1">
            <p:custDataLst>
              <p:tags r:id="rId3"/>
            </p:custDataLst>
          </p:nvPr>
        </p:nvSpPr>
        <p:spPr>
          <a:xfrm>
            <a:off x="246956" y="6286751"/>
            <a:ext cx="2024335" cy="205184"/>
          </a:xfrm>
          <a:prstGeom prst="rect">
            <a:avLst/>
          </a:prstGeom>
          <a:noFill/>
        </p:spPr>
        <p:txBody>
          <a:bodyPr wrap="square" lIns="0" tIns="0" rIns="0" bIns="0" rtlCol="0">
            <a:spAutoFit/>
          </a:bodyPr>
          <a:lstStyle/>
          <a:p>
            <a:pPr>
              <a:lnSpc>
                <a:spcPts val="1600"/>
              </a:lnSpc>
            </a:pPr>
            <a:endParaRPr lang="en-GB" sz="1600" noProof="0" dirty="0" smtClean="0">
              <a:solidFill>
                <a:schemeClr val="tx1"/>
              </a:solidFill>
            </a:endParaRPr>
          </a:p>
        </p:txBody>
      </p:sp>
      <p:sp>
        <p:nvSpPr>
          <p:cNvPr id="43" name="Presentation Disclaimer"/>
          <p:cNvSpPr txBox="1"/>
          <p:nvPr userDrawn="1">
            <p:custDataLst>
              <p:tags r:id="rId4"/>
            </p:custDataLst>
          </p:nvPr>
        </p:nvSpPr>
        <p:spPr>
          <a:xfrm>
            <a:off x="254246" y="6488930"/>
            <a:ext cx="8237266" cy="138499"/>
          </a:xfrm>
          <a:prstGeom prst="rect">
            <a:avLst/>
          </a:prstGeom>
          <a:noFill/>
        </p:spPr>
        <p:txBody>
          <a:bodyPr wrap="square" lIns="0" tIns="0" rIns="0" bIns="0" rtlCol="0" anchor="t" anchorCtr="0">
            <a:spAutoFit/>
          </a:bodyPr>
          <a:lstStyle/>
          <a:p>
            <a:pPr algn="l"/>
            <a:endParaRPr lang="en-GB" sz="900" dirty="0" smtClean="0"/>
          </a:p>
        </p:txBody>
      </p:sp>
      <p:sp>
        <p:nvSpPr>
          <p:cNvPr id="17" name="Disclaimer" hidden="1"/>
          <p:cNvSpPr txBox="1"/>
          <p:nvPr userDrawn="1">
            <p:custDataLst>
              <p:tags r:id="rId5"/>
            </p:custDataLst>
          </p:nvPr>
        </p:nvSpPr>
        <p:spPr>
          <a:xfrm>
            <a:off x="5205430" y="6731394"/>
            <a:ext cx="3311698" cy="138499"/>
          </a:xfrm>
          <a:prstGeom prst="rect">
            <a:avLst/>
          </a:prstGeom>
          <a:noFill/>
        </p:spPr>
        <p:txBody>
          <a:bodyPr wrap="square" lIns="0" tIns="0" rIns="0" bIns="0" rtlCol="0" anchor="b" anchorCtr="0">
            <a:spAutoFit/>
          </a:bodyPr>
          <a:lstStyle/>
          <a:p>
            <a:pPr>
              <a:lnSpc>
                <a:spcPct val="100000"/>
              </a:lnSpc>
            </a:pPr>
            <a:endParaRPr lang="en-GB" sz="900" noProof="0" dirty="0" smtClean="0"/>
          </a:p>
        </p:txBody>
      </p:sp>
      <p:cxnSp>
        <p:nvCxnSpPr>
          <p:cNvPr id="18" name="Frame Line"/>
          <p:cNvCxnSpPr/>
          <p:nvPr userDrawn="1"/>
        </p:nvCxnSpPr>
        <p:spPr>
          <a:xfrm flipV="1">
            <a:off x="511507" y="628344"/>
            <a:ext cx="8892000" cy="160961"/>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userDrawn="1"/>
        </p:nvSpPr>
        <p:spPr>
          <a:xfrm>
            <a:off x="0" y="-415499"/>
            <a:ext cx="828603" cy="307777"/>
          </a:xfrm>
          <a:prstGeom prst="rect">
            <a:avLst/>
          </a:prstGeom>
          <a:noFill/>
          <a:ln>
            <a:noFill/>
          </a:ln>
        </p:spPr>
        <p:txBody>
          <a:bodyPr wrap="square" lIns="0" tIns="0" rIns="0" bIns="0" rtlCol="0">
            <a:spAutoFit/>
          </a:bodyPr>
          <a:lstStyle/>
          <a:p>
            <a:pPr algn="l"/>
            <a:r>
              <a:rPr lang="en-AU" sz="2000" noProof="0" dirty="0" smtClean="0">
                <a:solidFill>
                  <a:schemeClr val="tx1"/>
                </a:solidFill>
                <a:latin typeface="Georgia" pitchFamily="18" charset="0"/>
                <a:cs typeface="Arial" pitchFamily="34" charset="0"/>
              </a:rPr>
              <a:t>Left</a:t>
            </a:r>
          </a:p>
        </p:txBody>
      </p:sp>
      <p:sp>
        <p:nvSpPr>
          <p:cNvPr id="13" name="Report Date"/>
          <p:cNvSpPr txBox="1"/>
          <p:nvPr userDrawn="1">
            <p:custDataLst>
              <p:tags r:id="rId6"/>
            </p:custDataLst>
          </p:nvPr>
        </p:nvSpPr>
        <p:spPr>
          <a:xfrm>
            <a:off x="8625520" y="6875934"/>
            <a:ext cx="780663" cy="138499"/>
          </a:xfrm>
          <a:prstGeom prst="rect">
            <a:avLst/>
          </a:prstGeom>
          <a:noFill/>
        </p:spPr>
        <p:txBody>
          <a:bodyPr wrap="none" lIns="0" tIns="0" rIns="0" bIns="0" rtlCol="0" anchor="b" anchorCtr="0">
            <a:spAutoFit/>
          </a:bodyPr>
          <a:lstStyle/>
          <a:p>
            <a:pPr indent="-274320" algn="r">
              <a:spcAft>
                <a:spcPts val="900"/>
              </a:spcAft>
            </a:pPr>
            <a:r>
              <a:rPr lang="en-GB" sz="900" dirty="0" smtClean="0">
                <a:solidFill>
                  <a:schemeClr val="tx2"/>
                </a:solidFill>
                <a:latin typeface="+mj-lt"/>
              </a:rPr>
              <a:t>December 2011</a:t>
            </a:r>
          </a:p>
        </p:txBody>
      </p:sp>
      <p:sp>
        <p:nvSpPr>
          <p:cNvPr id="14" name="Slide Number Placeholder 5"/>
          <p:cNvSpPr txBox="1">
            <a:spLocks/>
          </p:cNvSpPr>
          <p:nvPr userDrawn="1"/>
        </p:nvSpPr>
        <p:spPr>
          <a:xfrm>
            <a:off x="4560312" y="6875934"/>
            <a:ext cx="534670" cy="138499"/>
          </a:xfrm>
          <a:prstGeom prst="rect">
            <a:avLst/>
          </a:prstGeom>
        </p:spPr>
        <p:txBody>
          <a:bodyPr lIns="0" tIns="0" rIns="0" bIns="0" anchor="b" anchorCtr="0">
            <a:spAutoFit/>
          </a:bodyPr>
          <a:lstStyle>
            <a:lvl1pPr algn="r">
              <a:defRPr sz="900">
                <a:solidFill>
                  <a:schemeClr val="tx2"/>
                </a:solidFill>
                <a:latin typeface="Arial" pitchFamily="34" charset="0"/>
                <a:cs typeface="Arial" pitchFamily="34" charset="0"/>
              </a:defRPr>
            </a:lvl1pPr>
          </a:lstStyle>
          <a:p>
            <a:pPr marL="0" marR="0" lvl="0" indent="0" algn="ctr" defTabSz="1018824" rtl="0" eaLnBrk="1" fontAlgn="auto" latinLnBrk="0" hangingPunct="1">
              <a:lnSpc>
                <a:spcPct val="100000"/>
              </a:lnSpc>
              <a:spcBef>
                <a:spcPts val="0"/>
              </a:spcBef>
              <a:spcAft>
                <a:spcPts val="0"/>
              </a:spcAft>
              <a:buClrTx/>
              <a:buSzTx/>
              <a:buFontTx/>
              <a:buNone/>
              <a:tabLst/>
              <a:defRPr/>
            </a:pPr>
            <a:fld id="{E6E3C638-8CCC-45FA-9234-7FE992353869}" type="slidenum">
              <a:rPr kumimoji="0" lang="en-GB" sz="900" b="0" i="0" u="none" strike="noStrike" kern="1200" cap="none" spc="0" normalizeH="0" baseline="0" noProof="0" smtClean="0">
                <a:ln>
                  <a:noFill/>
                </a:ln>
                <a:solidFill>
                  <a:schemeClr val="tx2"/>
                </a:solidFill>
                <a:effectLst/>
                <a:uLnTx/>
                <a:uFillTx/>
                <a:latin typeface="+mj-lt"/>
                <a:ea typeface="+mn-ea"/>
                <a:cs typeface="Arial" pitchFamily="34" charset="0"/>
              </a:rPr>
              <a:pPr marL="0" marR="0" lvl="0" indent="0" algn="ctr" defTabSz="1018824" rtl="0" eaLnBrk="1" fontAlgn="auto" latinLnBrk="0" hangingPunct="1">
                <a:lnSpc>
                  <a:spcPct val="100000"/>
                </a:lnSpc>
                <a:spcBef>
                  <a:spcPts val="0"/>
                </a:spcBef>
                <a:spcAft>
                  <a:spcPts val="0"/>
                </a:spcAft>
                <a:buClrTx/>
                <a:buSzTx/>
                <a:buFontTx/>
                <a:buNone/>
                <a:tabLst/>
                <a:defRPr/>
              </a:pPr>
              <a:t>‹#›</a:t>
            </a:fld>
            <a:endParaRPr kumimoji="0" lang="en-GB" sz="900" b="0" i="0" u="none" strike="noStrike" kern="1200" cap="none" spc="0" normalizeH="0" baseline="0" noProof="0" dirty="0">
              <a:ln>
                <a:noFill/>
              </a:ln>
              <a:solidFill>
                <a:schemeClr val="tx2"/>
              </a:solidFill>
              <a:effectLst/>
              <a:uLnTx/>
              <a:uFillTx/>
              <a:latin typeface="+mj-lt"/>
              <a:ea typeface="+mn-ea"/>
              <a:cs typeface="Arial" pitchFamily="34" charset="0"/>
            </a:endParaRPr>
          </a:p>
        </p:txBody>
      </p:sp>
      <p:sp>
        <p:nvSpPr>
          <p:cNvPr id="15" name="PwC Text"/>
          <p:cNvSpPr txBox="1"/>
          <p:nvPr userDrawn="1"/>
        </p:nvSpPr>
        <p:spPr>
          <a:xfrm>
            <a:off x="500815" y="6834433"/>
            <a:ext cx="279862" cy="180000"/>
          </a:xfrm>
          <a:prstGeom prst="rect">
            <a:avLst/>
          </a:prstGeom>
          <a:noFill/>
        </p:spPr>
        <p:txBody>
          <a:bodyPr vert="horz" wrap="none" lIns="0" tIns="0" rIns="0" bIns="0" rtlCol="0" anchor="b" anchorCtr="0">
            <a:noAutofit/>
          </a:bodyPr>
          <a:lstStyle/>
          <a:p>
            <a:pPr>
              <a:lnSpc>
                <a:spcPts val="1000"/>
              </a:lnSpc>
            </a:pPr>
            <a:r>
              <a:rPr lang="en-GB" sz="900" noProof="0" dirty="0" smtClean="0">
                <a:solidFill>
                  <a:schemeClr val="tx2"/>
                </a:solidFill>
                <a:latin typeface="+mj-lt"/>
                <a:cs typeface="Arial" pitchFamily="34" charset="0"/>
              </a:rPr>
              <a:t>PwC</a:t>
            </a:r>
            <a:endParaRPr lang="en-GB" sz="900" noProof="0" dirty="0">
              <a:solidFill>
                <a:schemeClr val="tx2"/>
              </a:solidFill>
              <a:latin typeface="+mj-lt"/>
              <a:cs typeface="Arial"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Large left">
    <p:spTree>
      <p:nvGrpSpPr>
        <p:cNvPr id="1" name=""/>
        <p:cNvGrpSpPr/>
        <p:nvPr/>
      </p:nvGrpSpPr>
      <p:grpSpPr>
        <a:xfrm>
          <a:off x="0" y="0"/>
          <a:ext cx="0" cy="0"/>
          <a:chOff x="0" y="0"/>
          <a:chExt cx="0" cy="0"/>
        </a:xfrm>
      </p:grpSpPr>
      <p:sp>
        <p:nvSpPr>
          <p:cNvPr id="2" name="Banner statement"/>
          <p:cNvSpPr>
            <a:spLocks noGrp="1"/>
          </p:cNvSpPr>
          <p:nvPr>
            <p:ph type="title" hasCustomPrompt="1"/>
          </p:nvPr>
        </p:nvSpPr>
        <p:spPr>
          <a:xfrm>
            <a:off x="541066" y="1058956"/>
            <a:ext cx="9179468" cy="847165"/>
          </a:xfrm>
        </p:spPr>
        <p:txBody>
          <a:bodyPr tIns="0" bIns="0"/>
          <a:lstStyle/>
          <a:p>
            <a:r>
              <a:rPr lang="en-GB" noProof="0" smtClean="0"/>
              <a:t>Insert banner statement here</a:t>
            </a:r>
            <a:endParaRPr lang="en-GB" noProof="0"/>
          </a:p>
        </p:txBody>
      </p:sp>
      <p:sp>
        <p:nvSpPr>
          <p:cNvPr id="34" name="Content Placeholder 2"/>
          <p:cNvSpPr>
            <a:spLocks noGrp="1"/>
          </p:cNvSpPr>
          <p:nvPr>
            <p:ph sz="quarter" idx="24"/>
            <p:custDataLst>
              <p:tags r:id="rId1"/>
            </p:custDataLst>
          </p:nvPr>
        </p:nvSpPr>
        <p:spPr>
          <a:xfrm>
            <a:off x="541066" y="2050138"/>
            <a:ext cx="6063673" cy="4091806"/>
          </a:xfrm>
        </p:spPr>
        <p:txBody>
          <a:bodyPr tIns="0" bIns="0"/>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36" name="Content Placeholder 3"/>
          <p:cNvSpPr>
            <a:spLocks noGrp="1"/>
          </p:cNvSpPr>
          <p:nvPr>
            <p:ph sz="quarter" idx="25"/>
            <p:custDataLst>
              <p:tags r:id="rId2"/>
            </p:custDataLst>
          </p:nvPr>
        </p:nvSpPr>
        <p:spPr>
          <a:xfrm>
            <a:off x="6763327" y="2050138"/>
            <a:ext cx="2957207" cy="4091806"/>
          </a:xfrm>
        </p:spPr>
        <p:txBody>
          <a:bodyPr tIns="0" bIns="0"/>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16" name="Section Header"/>
          <p:cNvSpPr txBox="1"/>
          <p:nvPr userDrawn="1">
            <p:custDataLst>
              <p:tags r:id="rId3"/>
            </p:custDataLst>
          </p:nvPr>
        </p:nvSpPr>
        <p:spPr>
          <a:xfrm>
            <a:off x="541066" y="787863"/>
            <a:ext cx="5597236" cy="127075"/>
          </a:xfrm>
          <a:prstGeom prst="rect">
            <a:avLst/>
          </a:prstGeom>
          <a:noFill/>
        </p:spPr>
        <p:txBody>
          <a:bodyPr wrap="square" lIns="0" tIns="0" rIns="0" bIns="0" rtlCol="0" anchor="b" anchorCtr="0">
            <a:noAutofit/>
          </a:bodyPr>
          <a:lstStyle/>
          <a:p>
            <a:endParaRPr lang="en-GB" sz="900" noProof="0" dirty="0" smtClean="0">
              <a:solidFill>
                <a:schemeClr val="tx1"/>
              </a:solidFill>
            </a:endParaRPr>
          </a:p>
        </p:txBody>
      </p:sp>
      <p:sp>
        <p:nvSpPr>
          <p:cNvPr id="21" name="Date/Filepath"/>
          <p:cNvSpPr txBox="1"/>
          <p:nvPr userDrawn="1">
            <p:custDataLst>
              <p:tags r:id="rId4"/>
            </p:custDataLst>
          </p:nvPr>
        </p:nvSpPr>
        <p:spPr>
          <a:xfrm>
            <a:off x="3366120" y="489176"/>
            <a:ext cx="6343535" cy="138499"/>
          </a:xfrm>
          <a:prstGeom prst="rect">
            <a:avLst/>
          </a:prstGeom>
          <a:noFill/>
        </p:spPr>
        <p:txBody>
          <a:bodyPr wrap="square" lIns="0" tIns="0" rIns="0" bIns="0" rtlCol="0" anchor="b" anchorCtr="0">
            <a:spAutoFit/>
          </a:bodyPr>
          <a:lstStyle/>
          <a:p>
            <a:pPr algn="r"/>
            <a:r>
              <a:rPr lang="en-AU" sz="900" noProof="0" dirty="0" smtClean="0"/>
              <a:t>2/11/2011 T:\Client F-I\Federal Chamber of Automotive Industries\Drafts\PwC_FCAI_Draft V0.1.pptx</a:t>
            </a:r>
            <a:endParaRPr lang="en-GB" sz="900" noProof="0" dirty="0"/>
          </a:p>
        </p:txBody>
      </p:sp>
      <p:sp>
        <p:nvSpPr>
          <p:cNvPr id="24" name="Draft stamp"/>
          <p:cNvSpPr txBox="1"/>
          <p:nvPr userDrawn="1">
            <p:custDataLst>
              <p:tags r:id="rId5"/>
            </p:custDataLst>
          </p:nvPr>
        </p:nvSpPr>
        <p:spPr>
          <a:xfrm>
            <a:off x="9372432" y="745505"/>
            <a:ext cx="333425" cy="184666"/>
          </a:xfrm>
          <a:prstGeom prst="rect">
            <a:avLst/>
          </a:prstGeom>
          <a:noFill/>
          <a:ln>
            <a:noFill/>
          </a:ln>
        </p:spPr>
        <p:txBody>
          <a:bodyPr wrap="none" lIns="0" tIns="0" rIns="0" bIns="0" rtlCol="0">
            <a:spAutoFit/>
          </a:bodyPr>
          <a:lstStyle/>
          <a:p>
            <a:pPr algn="r"/>
            <a:r>
              <a:rPr lang="en-GB" sz="1200" noProof="0" dirty="0" smtClean="0"/>
              <a:t>Draft</a:t>
            </a:r>
            <a:endParaRPr lang="en-GB" sz="1200" noProof="0" dirty="0"/>
          </a:p>
        </p:txBody>
      </p:sp>
      <p:sp>
        <p:nvSpPr>
          <p:cNvPr id="26" name="Page Number"/>
          <p:cNvSpPr txBox="1"/>
          <p:nvPr userDrawn="1">
            <p:custDataLst>
              <p:tags r:id="rId6"/>
            </p:custDataLst>
          </p:nvPr>
        </p:nvSpPr>
        <p:spPr>
          <a:xfrm>
            <a:off x="9383149" y="6751903"/>
            <a:ext cx="326505" cy="98571"/>
          </a:xfrm>
          <a:prstGeom prst="rect">
            <a:avLst/>
          </a:prstGeom>
          <a:noFill/>
        </p:spPr>
        <p:txBody>
          <a:bodyPr wrap="none" lIns="0" tIns="0" rIns="0" bIns="0" rtlCol="0">
            <a:noAutofit/>
          </a:bodyPr>
          <a:lstStyle/>
          <a:p>
            <a:pPr algn="r">
              <a:lnSpc>
                <a:spcPts val="1000"/>
              </a:lnSpc>
            </a:pPr>
            <a:endParaRPr lang="en-GB" sz="900" noProof="0" dirty="0" smtClean="0"/>
          </a:p>
        </p:txBody>
      </p:sp>
      <p:sp>
        <p:nvSpPr>
          <p:cNvPr id="27" name="Section Footer"/>
          <p:cNvSpPr txBox="1"/>
          <p:nvPr userDrawn="1">
            <p:custDataLst>
              <p:tags r:id="rId7"/>
            </p:custDataLst>
          </p:nvPr>
        </p:nvSpPr>
        <p:spPr>
          <a:xfrm>
            <a:off x="548354" y="6601761"/>
            <a:ext cx="4505775" cy="138499"/>
          </a:xfrm>
          <a:prstGeom prst="rect">
            <a:avLst/>
          </a:prstGeom>
          <a:noFill/>
          <a:ln>
            <a:noFill/>
          </a:ln>
        </p:spPr>
        <p:txBody>
          <a:bodyPr wrap="square" lIns="0" tIns="0" rIns="0" bIns="0" rtlCol="0" anchor="b" anchorCtr="0">
            <a:spAutoFit/>
          </a:bodyPr>
          <a:lstStyle/>
          <a:p>
            <a:endParaRPr lang="en-GB" sz="900" noProof="0" dirty="0" smtClean="0">
              <a:solidFill>
                <a:schemeClr val="tx1"/>
              </a:solidFill>
            </a:endParaRPr>
          </a:p>
        </p:txBody>
      </p:sp>
      <p:sp>
        <p:nvSpPr>
          <p:cNvPr id="29" name="Executive Summary"/>
          <p:cNvSpPr txBox="1"/>
          <p:nvPr userDrawn="1">
            <p:custDataLst>
              <p:tags r:id="rId8"/>
            </p:custDataLst>
          </p:nvPr>
        </p:nvSpPr>
        <p:spPr>
          <a:xfrm>
            <a:off x="541064" y="6286751"/>
            <a:ext cx="2024335" cy="205184"/>
          </a:xfrm>
          <a:prstGeom prst="rect">
            <a:avLst/>
          </a:prstGeom>
          <a:noFill/>
        </p:spPr>
        <p:txBody>
          <a:bodyPr wrap="square" lIns="0" tIns="0" rIns="0" bIns="0" rtlCol="0">
            <a:spAutoFit/>
          </a:bodyPr>
          <a:lstStyle/>
          <a:p>
            <a:pPr>
              <a:lnSpc>
                <a:spcPts val="1600"/>
              </a:lnSpc>
            </a:pPr>
            <a:endParaRPr lang="en-GB" sz="1600" noProof="0" dirty="0" smtClean="0">
              <a:solidFill>
                <a:schemeClr val="tx1"/>
              </a:solidFill>
            </a:endParaRPr>
          </a:p>
        </p:txBody>
      </p:sp>
      <p:sp>
        <p:nvSpPr>
          <p:cNvPr id="30" name="Report Date"/>
          <p:cNvSpPr txBox="1"/>
          <p:nvPr userDrawn="1">
            <p:custDataLst>
              <p:tags r:id="rId9"/>
            </p:custDataLst>
          </p:nvPr>
        </p:nvSpPr>
        <p:spPr>
          <a:xfrm>
            <a:off x="8794064" y="6616357"/>
            <a:ext cx="916918" cy="138499"/>
          </a:xfrm>
          <a:prstGeom prst="rect">
            <a:avLst/>
          </a:prstGeom>
          <a:noFill/>
        </p:spPr>
        <p:txBody>
          <a:bodyPr wrap="none" lIns="0" tIns="0" rIns="0" bIns="0" rtlCol="0">
            <a:spAutoFit/>
          </a:bodyPr>
          <a:lstStyle/>
          <a:p>
            <a:pPr indent="-274320" algn="r">
              <a:spcAft>
                <a:spcPts val="900"/>
              </a:spcAft>
            </a:pPr>
            <a:r>
              <a:rPr lang="en-GB" sz="900" dirty="0" smtClean="0">
                <a:latin typeface="+mn-lt"/>
              </a:rPr>
              <a:t>2 November 2011</a:t>
            </a:r>
          </a:p>
        </p:txBody>
      </p:sp>
      <p:sp>
        <p:nvSpPr>
          <p:cNvPr id="31" name="Presentation Disclaimer"/>
          <p:cNvSpPr txBox="1"/>
          <p:nvPr userDrawn="1">
            <p:custDataLst>
              <p:tags r:id="rId10"/>
            </p:custDataLst>
          </p:nvPr>
        </p:nvSpPr>
        <p:spPr>
          <a:xfrm>
            <a:off x="548354" y="6488930"/>
            <a:ext cx="8237266" cy="138499"/>
          </a:xfrm>
          <a:prstGeom prst="rect">
            <a:avLst/>
          </a:prstGeom>
          <a:noFill/>
        </p:spPr>
        <p:txBody>
          <a:bodyPr wrap="square" lIns="0" tIns="0" rIns="0" bIns="0" rtlCol="0" anchor="t" anchorCtr="0">
            <a:spAutoFit/>
          </a:bodyPr>
          <a:lstStyle/>
          <a:p>
            <a:pPr algn="l"/>
            <a:endParaRPr lang="en-GB" sz="900" dirty="0" smtClean="0"/>
          </a:p>
        </p:txBody>
      </p:sp>
      <p:sp>
        <p:nvSpPr>
          <p:cNvPr id="17" name="Disclaimer" hidden="1"/>
          <p:cNvSpPr txBox="1"/>
          <p:nvPr userDrawn="1">
            <p:custDataLst>
              <p:tags r:id="rId11"/>
            </p:custDataLst>
          </p:nvPr>
        </p:nvSpPr>
        <p:spPr>
          <a:xfrm>
            <a:off x="5205430" y="6731394"/>
            <a:ext cx="3311698" cy="138499"/>
          </a:xfrm>
          <a:prstGeom prst="rect">
            <a:avLst/>
          </a:prstGeom>
          <a:noFill/>
        </p:spPr>
        <p:txBody>
          <a:bodyPr wrap="square" lIns="0" tIns="0" rIns="0" bIns="0" rtlCol="0" anchor="b" anchorCtr="0">
            <a:spAutoFit/>
          </a:bodyPr>
          <a:lstStyle/>
          <a:p>
            <a:pPr>
              <a:lnSpc>
                <a:spcPct val="100000"/>
              </a:lnSpc>
            </a:pPr>
            <a:endParaRPr lang="en-GB" sz="900" noProof="0" dirty="0" smtClean="0"/>
          </a:p>
        </p:txBody>
      </p:sp>
      <p:cxnSp>
        <p:nvCxnSpPr>
          <p:cNvPr id="18" name="Frame Line"/>
          <p:cNvCxnSpPr/>
          <p:nvPr userDrawn="1"/>
        </p:nvCxnSpPr>
        <p:spPr>
          <a:xfrm flipV="1">
            <a:off x="388697" y="988359"/>
            <a:ext cx="9328729" cy="160961"/>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Large right">
    <p:spTree>
      <p:nvGrpSpPr>
        <p:cNvPr id="1" name=""/>
        <p:cNvGrpSpPr/>
        <p:nvPr/>
      </p:nvGrpSpPr>
      <p:grpSpPr>
        <a:xfrm>
          <a:off x="0" y="0"/>
          <a:ext cx="0" cy="0"/>
          <a:chOff x="0" y="0"/>
          <a:chExt cx="0" cy="0"/>
        </a:xfrm>
      </p:grpSpPr>
      <p:sp>
        <p:nvSpPr>
          <p:cNvPr id="2" name="Banner statement"/>
          <p:cNvSpPr>
            <a:spLocks noGrp="1"/>
          </p:cNvSpPr>
          <p:nvPr>
            <p:ph type="title" hasCustomPrompt="1"/>
          </p:nvPr>
        </p:nvSpPr>
        <p:spPr>
          <a:xfrm>
            <a:off x="541066" y="1058956"/>
            <a:ext cx="9179468" cy="847165"/>
          </a:xfrm>
        </p:spPr>
        <p:txBody>
          <a:bodyPr tIns="0" bIns="0"/>
          <a:lstStyle/>
          <a:p>
            <a:r>
              <a:rPr lang="en-GB" noProof="0" smtClean="0"/>
              <a:t>Insert banner statement here</a:t>
            </a:r>
            <a:endParaRPr lang="en-GB" noProof="0"/>
          </a:p>
        </p:txBody>
      </p:sp>
      <p:sp>
        <p:nvSpPr>
          <p:cNvPr id="34" name="Content Placeholder 2"/>
          <p:cNvSpPr>
            <a:spLocks noGrp="1"/>
          </p:cNvSpPr>
          <p:nvPr>
            <p:ph sz="quarter" idx="24"/>
            <p:custDataLst>
              <p:tags r:id="rId1"/>
            </p:custDataLst>
          </p:nvPr>
        </p:nvSpPr>
        <p:spPr>
          <a:xfrm>
            <a:off x="541066" y="2050138"/>
            <a:ext cx="2957207" cy="4091806"/>
          </a:xfrm>
        </p:spPr>
        <p:txBody>
          <a:bodyPr tIns="0" bIns="0"/>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36" name="Content Placeholder 3"/>
          <p:cNvSpPr>
            <a:spLocks noGrp="1"/>
          </p:cNvSpPr>
          <p:nvPr>
            <p:ph sz="quarter" idx="25"/>
            <p:custDataLst>
              <p:tags r:id="rId2"/>
            </p:custDataLst>
          </p:nvPr>
        </p:nvSpPr>
        <p:spPr>
          <a:xfrm>
            <a:off x="3656861" y="2050138"/>
            <a:ext cx="6063673" cy="4091806"/>
          </a:xfrm>
        </p:spPr>
        <p:txBody>
          <a:bodyPr tIns="0" bIns="0"/>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16" name="Section Header"/>
          <p:cNvSpPr txBox="1"/>
          <p:nvPr userDrawn="1">
            <p:custDataLst>
              <p:tags r:id="rId3"/>
            </p:custDataLst>
          </p:nvPr>
        </p:nvSpPr>
        <p:spPr>
          <a:xfrm>
            <a:off x="541066" y="787863"/>
            <a:ext cx="5597236" cy="127075"/>
          </a:xfrm>
          <a:prstGeom prst="rect">
            <a:avLst/>
          </a:prstGeom>
          <a:noFill/>
        </p:spPr>
        <p:txBody>
          <a:bodyPr wrap="square" lIns="0" tIns="0" rIns="0" bIns="0" rtlCol="0" anchor="b" anchorCtr="0">
            <a:noAutofit/>
          </a:bodyPr>
          <a:lstStyle/>
          <a:p>
            <a:endParaRPr lang="en-GB" sz="900" noProof="0" dirty="0" smtClean="0">
              <a:solidFill>
                <a:schemeClr val="tx1"/>
              </a:solidFill>
            </a:endParaRPr>
          </a:p>
        </p:txBody>
      </p:sp>
      <p:sp>
        <p:nvSpPr>
          <p:cNvPr id="21" name="Date/Filepath"/>
          <p:cNvSpPr txBox="1"/>
          <p:nvPr userDrawn="1">
            <p:custDataLst>
              <p:tags r:id="rId4"/>
            </p:custDataLst>
          </p:nvPr>
        </p:nvSpPr>
        <p:spPr>
          <a:xfrm>
            <a:off x="3366120" y="489176"/>
            <a:ext cx="6343535" cy="138499"/>
          </a:xfrm>
          <a:prstGeom prst="rect">
            <a:avLst/>
          </a:prstGeom>
          <a:noFill/>
        </p:spPr>
        <p:txBody>
          <a:bodyPr wrap="square" lIns="0" tIns="0" rIns="0" bIns="0" rtlCol="0" anchor="b" anchorCtr="0">
            <a:spAutoFit/>
          </a:bodyPr>
          <a:lstStyle/>
          <a:p>
            <a:pPr algn="r"/>
            <a:r>
              <a:rPr lang="en-AU" sz="900" noProof="0" dirty="0" smtClean="0"/>
              <a:t>2/11/2011 T:\Client F-I\Federal Chamber of Automotive Industries\Drafts\PwC_FCAI_Draft V0.1.pptx</a:t>
            </a:r>
            <a:endParaRPr lang="en-GB" sz="900" noProof="0" dirty="0"/>
          </a:p>
        </p:txBody>
      </p:sp>
      <p:sp>
        <p:nvSpPr>
          <p:cNvPr id="24" name="Draft stamp"/>
          <p:cNvSpPr txBox="1"/>
          <p:nvPr userDrawn="1">
            <p:custDataLst>
              <p:tags r:id="rId5"/>
            </p:custDataLst>
          </p:nvPr>
        </p:nvSpPr>
        <p:spPr>
          <a:xfrm>
            <a:off x="9372432" y="745505"/>
            <a:ext cx="333425" cy="184666"/>
          </a:xfrm>
          <a:prstGeom prst="rect">
            <a:avLst/>
          </a:prstGeom>
          <a:noFill/>
          <a:ln>
            <a:noFill/>
          </a:ln>
        </p:spPr>
        <p:txBody>
          <a:bodyPr wrap="none" lIns="0" tIns="0" rIns="0" bIns="0" rtlCol="0">
            <a:spAutoFit/>
          </a:bodyPr>
          <a:lstStyle/>
          <a:p>
            <a:pPr algn="r"/>
            <a:r>
              <a:rPr lang="en-GB" sz="1200" noProof="0" dirty="0" smtClean="0"/>
              <a:t>Draft</a:t>
            </a:r>
            <a:endParaRPr lang="en-GB" sz="1200" noProof="0" dirty="0"/>
          </a:p>
        </p:txBody>
      </p:sp>
      <p:sp>
        <p:nvSpPr>
          <p:cNvPr id="26" name="Page Number"/>
          <p:cNvSpPr txBox="1"/>
          <p:nvPr userDrawn="1">
            <p:custDataLst>
              <p:tags r:id="rId6"/>
            </p:custDataLst>
          </p:nvPr>
        </p:nvSpPr>
        <p:spPr>
          <a:xfrm>
            <a:off x="9383149" y="6751903"/>
            <a:ext cx="326505" cy="98571"/>
          </a:xfrm>
          <a:prstGeom prst="rect">
            <a:avLst/>
          </a:prstGeom>
          <a:noFill/>
        </p:spPr>
        <p:txBody>
          <a:bodyPr wrap="none" lIns="0" tIns="0" rIns="0" bIns="0" rtlCol="0">
            <a:noAutofit/>
          </a:bodyPr>
          <a:lstStyle/>
          <a:p>
            <a:pPr algn="r">
              <a:lnSpc>
                <a:spcPts val="1000"/>
              </a:lnSpc>
            </a:pPr>
            <a:endParaRPr lang="en-GB" sz="900" noProof="0" dirty="0" smtClean="0"/>
          </a:p>
        </p:txBody>
      </p:sp>
      <p:sp>
        <p:nvSpPr>
          <p:cNvPr id="27" name="Section Footer"/>
          <p:cNvSpPr txBox="1"/>
          <p:nvPr userDrawn="1">
            <p:custDataLst>
              <p:tags r:id="rId7"/>
            </p:custDataLst>
          </p:nvPr>
        </p:nvSpPr>
        <p:spPr>
          <a:xfrm>
            <a:off x="548354" y="6601761"/>
            <a:ext cx="4505775" cy="138499"/>
          </a:xfrm>
          <a:prstGeom prst="rect">
            <a:avLst/>
          </a:prstGeom>
          <a:noFill/>
          <a:ln>
            <a:noFill/>
          </a:ln>
        </p:spPr>
        <p:txBody>
          <a:bodyPr wrap="square" lIns="0" tIns="0" rIns="0" bIns="0" rtlCol="0" anchor="b" anchorCtr="0">
            <a:spAutoFit/>
          </a:bodyPr>
          <a:lstStyle/>
          <a:p>
            <a:endParaRPr lang="en-GB" sz="900" noProof="0" dirty="0" smtClean="0">
              <a:solidFill>
                <a:schemeClr val="tx1"/>
              </a:solidFill>
            </a:endParaRPr>
          </a:p>
        </p:txBody>
      </p:sp>
      <p:sp>
        <p:nvSpPr>
          <p:cNvPr id="29" name="Executive Summary"/>
          <p:cNvSpPr txBox="1"/>
          <p:nvPr userDrawn="1">
            <p:custDataLst>
              <p:tags r:id="rId8"/>
            </p:custDataLst>
          </p:nvPr>
        </p:nvSpPr>
        <p:spPr>
          <a:xfrm>
            <a:off x="541064" y="6286751"/>
            <a:ext cx="2024335" cy="205184"/>
          </a:xfrm>
          <a:prstGeom prst="rect">
            <a:avLst/>
          </a:prstGeom>
          <a:noFill/>
        </p:spPr>
        <p:txBody>
          <a:bodyPr wrap="square" lIns="0" tIns="0" rIns="0" bIns="0" rtlCol="0">
            <a:spAutoFit/>
          </a:bodyPr>
          <a:lstStyle/>
          <a:p>
            <a:pPr>
              <a:lnSpc>
                <a:spcPts val="1600"/>
              </a:lnSpc>
            </a:pPr>
            <a:endParaRPr lang="en-GB" sz="1600" noProof="0" dirty="0" smtClean="0">
              <a:solidFill>
                <a:schemeClr val="tx1"/>
              </a:solidFill>
            </a:endParaRPr>
          </a:p>
        </p:txBody>
      </p:sp>
      <p:sp>
        <p:nvSpPr>
          <p:cNvPr id="30" name="Report Date"/>
          <p:cNvSpPr txBox="1"/>
          <p:nvPr userDrawn="1">
            <p:custDataLst>
              <p:tags r:id="rId9"/>
            </p:custDataLst>
          </p:nvPr>
        </p:nvSpPr>
        <p:spPr>
          <a:xfrm>
            <a:off x="8794064" y="6616357"/>
            <a:ext cx="916918" cy="138499"/>
          </a:xfrm>
          <a:prstGeom prst="rect">
            <a:avLst/>
          </a:prstGeom>
          <a:noFill/>
        </p:spPr>
        <p:txBody>
          <a:bodyPr wrap="none" lIns="0" tIns="0" rIns="0" bIns="0" rtlCol="0">
            <a:spAutoFit/>
          </a:bodyPr>
          <a:lstStyle/>
          <a:p>
            <a:pPr indent="-274320" algn="r">
              <a:spcAft>
                <a:spcPts val="900"/>
              </a:spcAft>
            </a:pPr>
            <a:r>
              <a:rPr lang="en-GB" sz="900" dirty="0" smtClean="0">
                <a:latin typeface="+mn-lt"/>
              </a:rPr>
              <a:t>2 November 2011</a:t>
            </a:r>
          </a:p>
        </p:txBody>
      </p:sp>
      <p:sp>
        <p:nvSpPr>
          <p:cNvPr id="31" name="Presentation Disclaimer"/>
          <p:cNvSpPr txBox="1"/>
          <p:nvPr userDrawn="1">
            <p:custDataLst>
              <p:tags r:id="rId10"/>
            </p:custDataLst>
          </p:nvPr>
        </p:nvSpPr>
        <p:spPr>
          <a:xfrm>
            <a:off x="548354" y="6488930"/>
            <a:ext cx="8237266" cy="138499"/>
          </a:xfrm>
          <a:prstGeom prst="rect">
            <a:avLst/>
          </a:prstGeom>
          <a:noFill/>
        </p:spPr>
        <p:txBody>
          <a:bodyPr wrap="square" lIns="0" tIns="0" rIns="0" bIns="0" rtlCol="0" anchor="t" anchorCtr="0">
            <a:spAutoFit/>
          </a:bodyPr>
          <a:lstStyle/>
          <a:p>
            <a:pPr algn="l"/>
            <a:endParaRPr lang="en-GB" sz="900" dirty="0" smtClean="0"/>
          </a:p>
        </p:txBody>
      </p:sp>
      <p:sp>
        <p:nvSpPr>
          <p:cNvPr id="17" name="Disclaimer" hidden="1"/>
          <p:cNvSpPr txBox="1"/>
          <p:nvPr userDrawn="1">
            <p:custDataLst>
              <p:tags r:id="rId11"/>
            </p:custDataLst>
          </p:nvPr>
        </p:nvSpPr>
        <p:spPr>
          <a:xfrm>
            <a:off x="5205430" y="6731394"/>
            <a:ext cx="3311698" cy="138499"/>
          </a:xfrm>
          <a:prstGeom prst="rect">
            <a:avLst/>
          </a:prstGeom>
          <a:noFill/>
        </p:spPr>
        <p:txBody>
          <a:bodyPr wrap="square" lIns="0" tIns="0" rIns="0" bIns="0" rtlCol="0" anchor="b" anchorCtr="0">
            <a:spAutoFit/>
          </a:bodyPr>
          <a:lstStyle/>
          <a:p>
            <a:pPr>
              <a:lnSpc>
                <a:spcPct val="100000"/>
              </a:lnSpc>
            </a:pPr>
            <a:endParaRPr lang="en-GB" sz="900" noProof="0" dirty="0" smtClean="0"/>
          </a:p>
        </p:txBody>
      </p:sp>
      <p:cxnSp>
        <p:nvCxnSpPr>
          <p:cNvPr id="18" name="Frame Line"/>
          <p:cNvCxnSpPr/>
          <p:nvPr userDrawn="1"/>
        </p:nvCxnSpPr>
        <p:spPr>
          <a:xfrm flipV="1">
            <a:off x="388697" y="988359"/>
            <a:ext cx="9328729" cy="160961"/>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Two Left">
    <p:spTree>
      <p:nvGrpSpPr>
        <p:cNvPr id="1" name=""/>
        <p:cNvGrpSpPr/>
        <p:nvPr/>
      </p:nvGrpSpPr>
      <p:grpSpPr>
        <a:xfrm>
          <a:off x="0" y="0"/>
          <a:ext cx="0" cy="0"/>
          <a:chOff x="0" y="0"/>
          <a:chExt cx="0" cy="0"/>
        </a:xfrm>
      </p:grpSpPr>
      <p:sp>
        <p:nvSpPr>
          <p:cNvPr id="2" name="Banner statement"/>
          <p:cNvSpPr>
            <a:spLocks noGrp="1"/>
          </p:cNvSpPr>
          <p:nvPr>
            <p:ph type="title" hasCustomPrompt="1"/>
          </p:nvPr>
        </p:nvSpPr>
        <p:spPr>
          <a:xfrm>
            <a:off x="541066" y="1058956"/>
            <a:ext cx="9179468" cy="847165"/>
          </a:xfrm>
        </p:spPr>
        <p:txBody>
          <a:bodyPr tIns="0" bIns="0"/>
          <a:lstStyle/>
          <a:p>
            <a:r>
              <a:rPr lang="en-GB" noProof="0" smtClean="0"/>
              <a:t>Insert banner statement here</a:t>
            </a:r>
            <a:endParaRPr lang="en-GB" noProof="0"/>
          </a:p>
        </p:txBody>
      </p:sp>
      <p:sp>
        <p:nvSpPr>
          <p:cNvPr id="34" name="Content Placeholder 2"/>
          <p:cNvSpPr>
            <a:spLocks noGrp="1"/>
          </p:cNvSpPr>
          <p:nvPr>
            <p:ph sz="quarter" idx="24"/>
            <p:custDataLst>
              <p:tags r:id="rId1"/>
            </p:custDataLst>
          </p:nvPr>
        </p:nvSpPr>
        <p:spPr>
          <a:xfrm>
            <a:off x="541066" y="2050138"/>
            <a:ext cx="4515104" cy="1973894"/>
          </a:xfrm>
        </p:spPr>
        <p:txBody>
          <a:bodyPr tIns="0" bIns="0"/>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36" name="Content Placeholder 3"/>
          <p:cNvSpPr>
            <a:spLocks noGrp="1"/>
          </p:cNvSpPr>
          <p:nvPr>
            <p:ph sz="quarter" idx="25"/>
            <p:custDataLst>
              <p:tags r:id="rId2"/>
            </p:custDataLst>
          </p:nvPr>
        </p:nvSpPr>
        <p:spPr>
          <a:xfrm>
            <a:off x="541066" y="4168050"/>
            <a:ext cx="4515104" cy="1973894"/>
          </a:xfrm>
        </p:spPr>
        <p:txBody>
          <a:bodyPr tIns="0" bIns="0"/>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38" name="Content Placeholder 4"/>
          <p:cNvSpPr>
            <a:spLocks noGrp="1"/>
          </p:cNvSpPr>
          <p:nvPr>
            <p:ph sz="quarter" idx="26"/>
            <p:custDataLst>
              <p:tags r:id="rId3"/>
            </p:custDataLst>
          </p:nvPr>
        </p:nvSpPr>
        <p:spPr>
          <a:xfrm>
            <a:off x="5205430" y="2050138"/>
            <a:ext cx="4515104" cy="4091806"/>
          </a:xfrm>
        </p:spPr>
        <p:txBody>
          <a:bodyPr tIns="0" bIns="0"/>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18" name="Section Header"/>
          <p:cNvSpPr txBox="1"/>
          <p:nvPr userDrawn="1">
            <p:custDataLst>
              <p:tags r:id="rId4"/>
            </p:custDataLst>
          </p:nvPr>
        </p:nvSpPr>
        <p:spPr>
          <a:xfrm>
            <a:off x="541066" y="787863"/>
            <a:ext cx="5597236" cy="127075"/>
          </a:xfrm>
          <a:prstGeom prst="rect">
            <a:avLst/>
          </a:prstGeom>
          <a:noFill/>
        </p:spPr>
        <p:txBody>
          <a:bodyPr wrap="square" lIns="0" tIns="0" rIns="0" bIns="0" rtlCol="0" anchor="b" anchorCtr="0">
            <a:noAutofit/>
          </a:bodyPr>
          <a:lstStyle/>
          <a:p>
            <a:endParaRPr lang="en-GB" sz="900" noProof="0" dirty="0" smtClean="0">
              <a:solidFill>
                <a:schemeClr val="tx1"/>
              </a:solidFill>
            </a:endParaRPr>
          </a:p>
        </p:txBody>
      </p:sp>
      <p:sp>
        <p:nvSpPr>
          <p:cNvPr id="23" name="Date/Filepath"/>
          <p:cNvSpPr txBox="1"/>
          <p:nvPr userDrawn="1">
            <p:custDataLst>
              <p:tags r:id="rId5"/>
            </p:custDataLst>
          </p:nvPr>
        </p:nvSpPr>
        <p:spPr>
          <a:xfrm>
            <a:off x="3366120" y="489176"/>
            <a:ext cx="6343535" cy="138499"/>
          </a:xfrm>
          <a:prstGeom prst="rect">
            <a:avLst/>
          </a:prstGeom>
          <a:noFill/>
        </p:spPr>
        <p:txBody>
          <a:bodyPr wrap="square" lIns="0" tIns="0" rIns="0" bIns="0" rtlCol="0" anchor="b" anchorCtr="0">
            <a:spAutoFit/>
          </a:bodyPr>
          <a:lstStyle/>
          <a:p>
            <a:pPr algn="r"/>
            <a:r>
              <a:rPr lang="en-AU" sz="900" noProof="0" dirty="0" smtClean="0"/>
              <a:t>2/11/2011 T:\Client F-I\Federal Chamber of Automotive Industries\Drafts\PwC_FCAI_Draft V0.1.pptx</a:t>
            </a:r>
            <a:endParaRPr lang="en-GB" sz="900" noProof="0" dirty="0"/>
          </a:p>
        </p:txBody>
      </p:sp>
      <p:sp>
        <p:nvSpPr>
          <p:cNvPr id="25" name="Draft stamp"/>
          <p:cNvSpPr txBox="1"/>
          <p:nvPr userDrawn="1">
            <p:custDataLst>
              <p:tags r:id="rId6"/>
            </p:custDataLst>
          </p:nvPr>
        </p:nvSpPr>
        <p:spPr>
          <a:xfrm>
            <a:off x="9372432" y="745505"/>
            <a:ext cx="333425" cy="184666"/>
          </a:xfrm>
          <a:prstGeom prst="rect">
            <a:avLst/>
          </a:prstGeom>
          <a:noFill/>
          <a:ln>
            <a:noFill/>
          </a:ln>
        </p:spPr>
        <p:txBody>
          <a:bodyPr wrap="none" lIns="0" tIns="0" rIns="0" bIns="0" rtlCol="0">
            <a:spAutoFit/>
          </a:bodyPr>
          <a:lstStyle/>
          <a:p>
            <a:pPr algn="r"/>
            <a:r>
              <a:rPr lang="en-GB" sz="1200" noProof="0" dirty="0" smtClean="0"/>
              <a:t>Draft</a:t>
            </a:r>
            <a:endParaRPr lang="en-GB" sz="1200" noProof="0" dirty="0"/>
          </a:p>
        </p:txBody>
      </p:sp>
      <p:sp>
        <p:nvSpPr>
          <p:cNvPr id="27" name="Page Number"/>
          <p:cNvSpPr txBox="1"/>
          <p:nvPr userDrawn="1">
            <p:custDataLst>
              <p:tags r:id="rId7"/>
            </p:custDataLst>
          </p:nvPr>
        </p:nvSpPr>
        <p:spPr>
          <a:xfrm>
            <a:off x="9383149" y="6751903"/>
            <a:ext cx="326505" cy="98571"/>
          </a:xfrm>
          <a:prstGeom prst="rect">
            <a:avLst/>
          </a:prstGeom>
          <a:noFill/>
        </p:spPr>
        <p:txBody>
          <a:bodyPr wrap="none" lIns="0" tIns="0" rIns="0" bIns="0" rtlCol="0">
            <a:noAutofit/>
          </a:bodyPr>
          <a:lstStyle/>
          <a:p>
            <a:pPr algn="r">
              <a:lnSpc>
                <a:spcPts val="1000"/>
              </a:lnSpc>
            </a:pPr>
            <a:endParaRPr lang="en-GB" sz="900" noProof="0" dirty="0" smtClean="0"/>
          </a:p>
        </p:txBody>
      </p:sp>
      <p:sp>
        <p:nvSpPr>
          <p:cNvPr id="29" name="Section Footer"/>
          <p:cNvSpPr txBox="1"/>
          <p:nvPr userDrawn="1">
            <p:custDataLst>
              <p:tags r:id="rId8"/>
            </p:custDataLst>
          </p:nvPr>
        </p:nvSpPr>
        <p:spPr>
          <a:xfrm>
            <a:off x="548354" y="6601761"/>
            <a:ext cx="4505775" cy="138499"/>
          </a:xfrm>
          <a:prstGeom prst="rect">
            <a:avLst/>
          </a:prstGeom>
          <a:noFill/>
          <a:ln>
            <a:noFill/>
          </a:ln>
        </p:spPr>
        <p:txBody>
          <a:bodyPr wrap="square" lIns="0" tIns="0" rIns="0" bIns="0" rtlCol="0" anchor="b" anchorCtr="0">
            <a:spAutoFit/>
          </a:bodyPr>
          <a:lstStyle/>
          <a:p>
            <a:endParaRPr lang="en-GB" sz="900" noProof="0" dirty="0" smtClean="0">
              <a:solidFill>
                <a:schemeClr val="tx1"/>
              </a:solidFill>
            </a:endParaRPr>
          </a:p>
        </p:txBody>
      </p:sp>
      <p:sp>
        <p:nvSpPr>
          <p:cNvPr id="30" name="Executive Summary"/>
          <p:cNvSpPr txBox="1"/>
          <p:nvPr userDrawn="1">
            <p:custDataLst>
              <p:tags r:id="rId9"/>
            </p:custDataLst>
          </p:nvPr>
        </p:nvSpPr>
        <p:spPr>
          <a:xfrm>
            <a:off x="541064" y="6286751"/>
            <a:ext cx="2024335" cy="205184"/>
          </a:xfrm>
          <a:prstGeom prst="rect">
            <a:avLst/>
          </a:prstGeom>
          <a:noFill/>
        </p:spPr>
        <p:txBody>
          <a:bodyPr wrap="square" lIns="0" tIns="0" rIns="0" bIns="0" rtlCol="0">
            <a:spAutoFit/>
          </a:bodyPr>
          <a:lstStyle/>
          <a:p>
            <a:pPr>
              <a:lnSpc>
                <a:spcPts val="1600"/>
              </a:lnSpc>
            </a:pPr>
            <a:endParaRPr lang="en-GB" sz="1600" noProof="0" dirty="0" smtClean="0">
              <a:solidFill>
                <a:schemeClr val="tx1"/>
              </a:solidFill>
            </a:endParaRPr>
          </a:p>
        </p:txBody>
      </p:sp>
      <p:sp>
        <p:nvSpPr>
          <p:cNvPr id="31" name="Report Date"/>
          <p:cNvSpPr txBox="1"/>
          <p:nvPr userDrawn="1">
            <p:custDataLst>
              <p:tags r:id="rId10"/>
            </p:custDataLst>
          </p:nvPr>
        </p:nvSpPr>
        <p:spPr>
          <a:xfrm>
            <a:off x="8794064" y="6616357"/>
            <a:ext cx="916918" cy="138499"/>
          </a:xfrm>
          <a:prstGeom prst="rect">
            <a:avLst/>
          </a:prstGeom>
          <a:noFill/>
        </p:spPr>
        <p:txBody>
          <a:bodyPr wrap="none" lIns="0" tIns="0" rIns="0" bIns="0" rtlCol="0">
            <a:spAutoFit/>
          </a:bodyPr>
          <a:lstStyle/>
          <a:p>
            <a:pPr indent="-274320" algn="r">
              <a:spcAft>
                <a:spcPts val="900"/>
              </a:spcAft>
            </a:pPr>
            <a:r>
              <a:rPr lang="en-GB" sz="900" dirty="0" smtClean="0">
                <a:latin typeface="+mn-lt"/>
              </a:rPr>
              <a:t>2 November 2011</a:t>
            </a:r>
          </a:p>
        </p:txBody>
      </p:sp>
      <p:sp>
        <p:nvSpPr>
          <p:cNvPr id="32" name="Presentation Disclaimer"/>
          <p:cNvSpPr txBox="1"/>
          <p:nvPr userDrawn="1">
            <p:custDataLst>
              <p:tags r:id="rId11"/>
            </p:custDataLst>
          </p:nvPr>
        </p:nvSpPr>
        <p:spPr>
          <a:xfrm>
            <a:off x="548354" y="6488930"/>
            <a:ext cx="8237266" cy="138499"/>
          </a:xfrm>
          <a:prstGeom prst="rect">
            <a:avLst/>
          </a:prstGeom>
          <a:noFill/>
        </p:spPr>
        <p:txBody>
          <a:bodyPr wrap="square" lIns="0" tIns="0" rIns="0" bIns="0" rtlCol="0" anchor="t" anchorCtr="0">
            <a:spAutoFit/>
          </a:bodyPr>
          <a:lstStyle/>
          <a:p>
            <a:pPr algn="l"/>
            <a:endParaRPr lang="en-GB" sz="900" dirty="0" smtClean="0"/>
          </a:p>
        </p:txBody>
      </p:sp>
      <p:sp>
        <p:nvSpPr>
          <p:cNvPr id="17" name="Disclaimer" hidden="1"/>
          <p:cNvSpPr txBox="1"/>
          <p:nvPr userDrawn="1">
            <p:custDataLst>
              <p:tags r:id="rId12"/>
            </p:custDataLst>
          </p:nvPr>
        </p:nvSpPr>
        <p:spPr>
          <a:xfrm>
            <a:off x="5205430" y="6731394"/>
            <a:ext cx="3311698" cy="138499"/>
          </a:xfrm>
          <a:prstGeom prst="rect">
            <a:avLst/>
          </a:prstGeom>
          <a:noFill/>
        </p:spPr>
        <p:txBody>
          <a:bodyPr wrap="square" lIns="0" tIns="0" rIns="0" bIns="0" rtlCol="0" anchor="b" anchorCtr="0">
            <a:spAutoFit/>
          </a:bodyPr>
          <a:lstStyle/>
          <a:p>
            <a:pPr>
              <a:lnSpc>
                <a:spcPct val="100000"/>
              </a:lnSpc>
            </a:pPr>
            <a:endParaRPr lang="en-GB" sz="900" noProof="0" dirty="0" smtClean="0"/>
          </a:p>
        </p:txBody>
      </p:sp>
      <p:cxnSp>
        <p:nvCxnSpPr>
          <p:cNvPr id="19" name="Frame Line"/>
          <p:cNvCxnSpPr/>
          <p:nvPr userDrawn="1"/>
        </p:nvCxnSpPr>
        <p:spPr>
          <a:xfrm flipV="1">
            <a:off x="388697" y="988359"/>
            <a:ext cx="9328729" cy="160961"/>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Three">
    <p:spTree>
      <p:nvGrpSpPr>
        <p:cNvPr id="1" name=""/>
        <p:cNvGrpSpPr/>
        <p:nvPr/>
      </p:nvGrpSpPr>
      <p:grpSpPr>
        <a:xfrm>
          <a:off x="0" y="0"/>
          <a:ext cx="0" cy="0"/>
          <a:chOff x="0" y="0"/>
          <a:chExt cx="0" cy="0"/>
        </a:xfrm>
      </p:grpSpPr>
      <p:sp>
        <p:nvSpPr>
          <p:cNvPr id="2" name="Banner statement"/>
          <p:cNvSpPr>
            <a:spLocks noGrp="1"/>
          </p:cNvSpPr>
          <p:nvPr>
            <p:ph type="title" hasCustomPrompt="1"/>
          </p:nvPr>
        </p:nvSpPr>
        <p:spPr>
          <a:xfrm>
            <a:off x="541066" y="1058956"/>
            <a:ext cx="9179468" cy="847165"/>
          </a:xfrm>
        </p:spPr>
        <p:txBody>
          <a:bodyPr tIns="0" bIns="0"/>
          <a:lstStyle/>
          <a:p>
            <a:r>
              <a:rPr lang="en-GB" noProof="0" smtClean="0"/>
              <a:t>Insert banner statement here</a:t>
            </a:r>
            <a:endParaRPr lang="en-GB" noProof="0"/>
          </a:p>
        </p:txBody>
      </p:sp>
      <p:sp>
        <p:nvSpPr>
          <p:cNvPr id="34" name="Content Placeholder 2"/>
          <p:cNvSpPr>
            <a:spLocks noGrp="1"/>
          </p:cNvSpPr>
          <p:nvPr>
            <p:ph sz="quarter" idx="24"/>
            <p:custDataLst>
              <p:tags r:id="rId1"/>
            </p:custDataLst>
          </p:nvPr>
        </p:nvSpPr>
        <p:spPr>
          <a:xfrm>
            <a:off x="541066" y="2050138"/>
            <a:ext cx="2957207" cy="4091806"/>
          </a:xfrm>
        </p:spPr>
        <p:txBody>
          <a:bodyPr tIns="0" bIns="0"/>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36" name="Content Placeholder 3"/>
          <p:cNvSpPr>
            <a:spLocks noGrp="1"/>
          </p:cNvSpPr>
          <p:nvPr>
            <p:ph sz="quarter" idx="25"/>
            <p:custDataLst>
              <p:tags r:id="rId2"/>
            </p:custDataLst>
          </p:nvPr>
        </p:nvSpPr>
        <p:spPr>
          <a:xfrm>
            <a:off x="3656861" y="2050138"/>
            <a:ext cx="2957207" cy="4091806"/>
          </a:xfrm>
        </p:spPr>
        <p:txBody>
          <a:bodyPr tIns="0" bIns="0"/>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38" name="Content Placeholder 4"/>
          <p:cNvSpPr>
            <a:spLocks noGrp="1"/>
          </p:cNvSpPr>
          <p:nvPr>
            <p:ph sz="quarter" idx="26"/>
            <p:custDataLst>
              <p:tags r:id="rId3"/>
            </p:custDataLst>
          </p:nvPr>
        </p:nvSpPr>
        <p:spPr>
          <a:xfrm>
            <a:off x="6763327" y="2050138"/>
            <a:ext cx="2957207" cy="4091806"/>
          </a:xfrm>
        </p:spPr>
        <p:txBody>
          <a:bodyPr tIns="0" bIns="0"/>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dirty="0"/>
          </a:p>
        </p:txBody>
      </p:sp>
      <p:sp>
        <p:nvSpPr>
          <p:cNvPr id="18" name="Section Header"/>
          <p:cNvSpPr txBox="1"/>
          <p:nvPr userDrawn="1">
            <p:custDataLst>
              <p:tags r:id="rId4"/>
            </p:custDataLst>
          </p:nvPr>
        </p:nvSpPr>
        <p:spPr>
          <a:xfrm>
            <a:off x="541066" y="787863"/>
            <a:ext cx="5597236" cy="127075"/>
          </a:xfrm>
          <a:prstGeom prst="rect">
            <a:avLst/>
          </a:prstGeom>
          <a:noFill/>
        </p:spPr>
        <p:txBody>
          <a:bodyPr wrap="square" lIns="0" tIns="0" rIns="0" bIns="0" rtlCol="0" anchor="b" anchorCtr="0">
            <a:noAutofit/>
          </a:bodyPr>
          <a:lstStyle/>
          <a:p>
            <a:endParaRPr lang="en-GB" sz="900" noProof="0" dirty="0" smtClean="0">
              <a:solidFill>
                <a:schemeClr val="tx1"/>
              </a:solidFill>
            </a:endParaRPr>
          </a:p>
        </p:txBody>
      </p:sp>
      <p:sp>
        <p:nvSpPr>
          <p:cNvPr id="23" name="Date/Filepath"/>
          <p:cNvSpPr txBox="1"/>
          <p:nvPr userDrawn="1">
            <p:custDataLst>
              <p:tags r:id="rId5"/>
            </p:custDataLst>
          </p:nvPr>
        </p:nvSpPr>
        <p:spPr>
          <a:xfrm>
            <a:off x="3366120" y="489176"/>
            <a:ext cx="6343535" cy="138499"/>
          </a:xfrm>
          <a:prstGeom prst="rect">
            <a:avLst/>
          </a:prstGeom>
          <a:noFill/>
        </p:spPr>
        <p:txBody>
          <a:bodyPr wrap="square" lIns="0" tIns="0" rIns="0" bIns="0" rtlCol="0" anchor="b" anchorCtr="0">
            <a:spAutoFit/>
          </a:bodyPr>
          <a:lstStyle/>
          <a:p>
            <a:pPr algn="r"/>
            <a:r>
              <a:rPr lang="en-AU" sz="900" noProof="0" dirty="0" smtClean="0"/>
              <a:t>2/11/2011 T:\Client F-I\Federal Chamber of Automotive Industries\Drafts\PwC_FCAI_Draft V0.1.pptx</a:t>
            </a:r>
            <a:endParaRPr lang="en-GB" sz="900" noProof="0" dirty="0"/>
          </a:p>
        </p:txBody>
      </p:sp>
      <p:sp>
        <p:nvSpPr>
          <p:cNvPr id="25" name="Draft stamp"/>
          <p:cNvSpPr txBox="1"/>
          <p:nvPr userDrawn="1">
            <p:custDataLst>
              <p:tags r:id="rId6"/>
            </p:custDataLst>
          </p:nvPr>
        </p:nvSpPr>
        <p:spPr>
          <a:xfrm>
            <a:off x="9372432" y="745505"/>
            <a:ext cx="333425" cy="184666"/>
          </a:xfrm>
          <a:prstGeom prst="rect">
            <a:avLst/>
          </a:prstGeom>
          <a:noFill/>
          <a:ln>
            <a:noFill/>
          </a:ln>
        </p:spPr>
        <p:txBody>
          <a:bodyPr wrap="none" lIns="0" tIns="0" rIns="0" bIns="0" rtlCol="0">
            <a:spAutoFit/>
          </a:bodyPr>
          <a:lstStyle/>
          <a:p>
            <a:pPr algn="r"/>
            <a:r>
              <a:rPr lang="en-GB" sz="1200" noProof="0" dirty="0" smtClean="0"/>
              <a:t>Draft</a:t>
            </a:r>
            <a:endParaRPr lang="en-GB" sz="1200" noProof="0" dirty="0"/>
          </a:p>
        </p:txBody>
      </p:sp>
      <p:sp>
        <p:nvSpPr>
          <p:cNvPr id="27" name="Page Number"/>
          <p:cNvSpPr txBox="1"/>
          <p:nvPr userDrawn="1">
            <p:custDataLst>
              <p:tags r:id="rId7"/>
            </p:custDataLst>
          </p:nvPr>
        </p:nvSpPr>
        <p:spPr>
          <a:xfrm>
            <a:off x="9383149" y="6751903"/>
            <a:ext cx="326505" cy="98571"/>
          </a:xfrm>
          <a:prstGeom prst="rect">
            <a:avLst/>
          </a:prstGeom>
          <a:noFill/>
        </p:spPr>
        <p:txBody>
          <a:bodyPr wrap="none" lIns="0" tIns="0" rIns="0" bIns="0" rtlCol="0">
            <a:noAutofit/>
          </a:bodyPr>
          <a:lstStyle/>
          <a:p>
            <a:pPr algn="r">
              <a:lnSpc>
                <a:spcPts val="1000"/>
              </a:lnSpc>
            </a:pPr>
            <a:endParaRPr lang="en-GB" sz="900" noProof="0" dirty="0" smtClean="0"/>
          </a:p>
        </p:txBody>
      </p:sp>
      <p:sp>
        <p:nvSpPr>
          <p:cNvPr id="29" name="Section Footer"/>
          <p:cNvSpPr txBox="1"/>
          <p:nvPr userDrawn="1">
            <p:custDataLst>
              <p:tags r:id="rId8"/>
            </p:custDataLst>
          </p:nvPr>
        </p:nvSpPr>
        <p:spPr>
          <a:xfrm>
            <a:off x="548354" y="6601761"/>
            <a:ext cx="4505775" cy="138499"/>
          </a:xfrm>
          <a:prstGeom prst="rect">
            <a:avLst/>
          </a:prstGeom>
          <a:noFill/>
          <a:ln>
            <a:noFill/>
          </a:ln>
        </p:spPr>
        <p:txBody>
          <a:bodyPr wrap="square" lIns="0" tIns="0" rIns="0" bIns="0" rtlCol="0" anchor="b" anchorCtr="0">
            <a:spAutoFit/>
          </a:bodyPr>
          <a:lstStyle/>
          <a:p>
            <a:endParaRPr lang="en-GB" sz="900" noProof="0" dirty="0" smtClean="0">
              <a:solidFill>
                <a:schemeClr val="tx1"/>
              </a:solidFill>
            </a:endParaRPr>
          </a:p>
        </p:txBody>
      </p:sp>
      <p:sp>
        <p:nvSpPr>
          <p:cNvPr id="30" name="Executive Summary"/>
          <p:cNvSpPr txBox="1"/>
          <p:nvPr userDrawn="1">
            <p:custDataLst>
              <p:tags r:id="rId9"/>
            </p:custDataLst>
          </p:nvPr>
        </p:nvSpPr>
        <p:spPr>
          <a:xfrm>
            <a:off x="541064" y="6286751"/>
            <a:ext cx="2024335" cy="205184"/>
          </a:xfrm>
          <a:prstGeom prst="rect">
            <a:avLst/>
          </a:prstGeom>
          <a:noFill/>
        </p:spPr>
        <p:txBody>
          <a:bodyPr wrap="square" lIns="0" tIns="0" rIns="0" bIns="0" rtlCol="0">
            <a:spAutoFit/>
          </a:bodyPr>
          <a:lstStyle/>
          <a:p>
            <a:pPr>
              <a:lnSpc>
                <a:spcPts val="1600"/>
              </a:lnSpc>
            </a:pPr>
            <a:endParaRPr lang="en-GB" sz="1600" noProof="0" dirty="0" smtClean="0">
              <a:solidFill>
                <a:schemeClr val="tx1"/>
              </a:solidFill>
            </a:endParaRPr>
          </a:p>
        </p:txBody>
      </p:sp>
      <p:sp>
        <p:nvSpPr>
          <p:cNvPr id="31" name="Report Date"/>
          <p:cNvSpPr txBox="1"/>
          <p:nvPr userDrawn="1">
            <p:custDataLst>
              <p:tags r:id="rId10"/>
            </p:custDataLst>
          </p:nvPr>
        </p:nvSpPr>
        <p:spPr>
          <a:xfrm>
            <a:off x="8794064" y="6616357"/>
            <a:ext cx="916918" cy="138499"/>
          </a:xfrm>
          <a:prstGeom prst="rect">
            <a:avLst/>
          </a:prstGeom>
          <a:noFill/>
        </p:spPr>
        <p:txBody>
          <a:bodyPr wrap="none" lIns="0" tIns="0" rIns="0" bIns="0" rtlCol="0">
            <a:spAutoFit/>
          </a:bodyPr>
          <a:lstStyle/>
          <a:p>
            <a:pPr indent="-274320" algn="r">
              <a:spcAft>
                <a:spcPts val="900"/>
              </a:spcAft>
            </a:pPr>
            <a:r>
              <a:rPr lang="en-GB" sz="900" dirty="0" smtClean="0">
                <a:latin typeface="+mn-lt"/>
              </a:rPr>
              <a:t>2 November 2011</a:t>
            </a:r>
          </a:p>
        </p:txBody>
      </p:sp>
      <p:sp>
        <p:nvSpPr>
          <p:cNvPr id="32" name="Presentation Disclaimer"/>
          <p:cNvSpPr txBox="1"/>
          <p:nvPr userDrawn="1">
            <p:custDataLst>
              <p:tags r:id="rId11"/>
            </p:custDataLst>
          </p:nvPr>
        </p:nvSpPr>
        <p:spPr>
          <a:xfrm>
            <a:off x="548354" y="6488930"/>
            <a:ext cx="8237266" cy="138499"/>
          </a:xfrm>
          <a:prstGeom prst="rect">
            <a:avLst/>
          </a:prstGeom>
          <a:noFill/>
        </p:spPr>
        <p:txBody>
          <a:bodyPr wrap="square" lIns="0" tIns="0" rIns="0" bIns="0" rtlCol="0" anchor="t" anchorCtr="0">
            <a:spAutoFit/>
          </a:bodyPr>
          <a:lstStyle/>
          <a:p>
            <a:pPr algn="l"/>
            <a:endParaRPr lang="en-GB" sz="900" dirty="0" smtClean="0"/>
          </a:p>
        </p:txBody>
      </p:sp>
      <p:sp>
        <p:nvSpPr>
          <p:cNvPr id="17" name="Disclaimer" hidden="1"/>
          <p:cNvSpPr txBox="1"/>
          <p:nvPr userDrawn="1">
            <p:custDataLst>
              <p:tags r:id="rId12"/>
            </p:custDataLst>
          </p:nvPr>
        </p:nvSpPr>
        <p:spPr>
          <a:xfrm>
            <a:off x="5205430" y="6731394"/>
            <a:ext cx="3311698" cy="138499"/>
          </a:xfrm>
          <a:prstGeom prst="rect">
            <a:avLst/>
          </a:prstGeom>
          <a:noFill/>
        </p:spPr>
        <p:txBody>
          <a:bodyPr wrap="square" lIns="0" tIns="0" rIns="0" bIns="0" rtlCol="0" anchor="b" anchorCtr="0">
            <a:spAutoFit/>
          </a:bodyPr>
          <a:lstStyle/>
          <a:p>
            <a:pPr>
              <a:lnSpc>
                <a:spcPct val="100000"/>
              </a:lnSpc>
            </a:pPr>
            <a:endParaRPr lang="en-GB" sz="900" noProof="0" dirty="0" smtClean="0"/>
          </a:p>
        </p:txBody>
      </p:sp>
      <p:cxnSp>
        <p:nvCxnSpPr>
          <p:cNvPr id="19" name="Frame Line"/>
          <p:cNvCxnSpPr/>
          <p:nvPr userDrawn="1"/>
        </p:nvCxnSpPr>
        <p:spPr>
          <a:xfrm flipV="1">
            <a:off x="388697" y="988359"/>
            <a:ext cx="9328729" cy="160961"/>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Four">
    <p:spTree>
      <p:nvGrpSpPr>
        <p:cNvPr id="1" name=""/>
        <p:cNvGrpSpPr/>
        <p:nvPr/>
      </p:nvGrpSpPr>
      <p:grpSpPr>
        <a:xfrm>
          <a:off x="0" y="0"/>
          <a:ext cx="0" cy="0"/>
          <a:chOff x="0" y="0"/>
          <a:chExt cx="0" cy="0"/>
        </a:xfrm>
      </p:grpSpPr>
      <p:sp>
        <p:nvSpPr>
          <p:cNvPr id="2" name="Banner statement"/>
          <p:cNvSpPr>
            <a:spLocks noGrp="1"/>
          </p:cNvSpPr>
          <p:nvPr>
            <p:ph type="title" hasCustomPrompt="1"/>
          </p:nvPr>
        </p:nvSpPr>
        <p:spPr>
          <a:xfrm>
            <a:off x="541066" y="1058956"/>
            <a:ext cx="9179468" cy="847165"/>
          </a:xfrm>
        </p:spPr>
        <p:txBody>
          <a:bodyPr tIns="0" bIns="0"/>
          <a:lstStyle/>
          <a:p>
            <a:r>
              <a:rPr lang="en-GB" noProof="0" smtClean="0"/>
              <a:t>Insert banner statement here</a:t>
            </a:r>
            <a:endParaRPr lang="en-GB" noProof="0"/>
          </a:p>
        </p:txBody>
      </p:sp>
      <p:sp>
        <p:nvSpPr>
          <p:cNvPr id="34" name="Content Placeholder 2"/>
          <p:cNvSpPr>
            <a:spLocks noGrp="1"/>
          </p:cNvSpPr>
          <p:nvPr>
            <p:ph sz="quarter" idx="24"/>
          </p:nvPr>
        </p:nvSpPr>
        <p:spPr>
          <a:xfrm>
            <a:off x="541066" y="2050138"/>
            <a:ext cx="4515104" cy="1973894"/>
          </a:xfrm>
        </p:spPr>
        <p:txBody>
          <a:bodyPr tIns="0" bIns="0"/>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36" name="Content Placeholder 3"/>
          <p:cNvSpPr>
            <a:spLocks noGrp="1"/>
          </p:cNvSpPr>
          <p:nvPr>
            <p:ph sz="quarter" idx="25"/>
          </p:nvPr>
        </p:nvSpPr>
        <p:spPr>
          <a:xfrm>
            <a:off x="5205430" y="2050138"/>
            <a:ext cx="4515104" cy="1973894"/>
          </a:xfrm>
        </p:spPr>
        <p:txBody>
          <a:bodyPr tIns="0" bIns="0"/>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38" name="Content Placeholder 4"/>
          <p:cNvSpPr>
            <a:spLocks noGrp="1"/>
          </p:cNvSpPr>
          <p:nvPr>
            <p:ph sz="quarter" idx="26"/>
          </p:nvPr>
        </p:nvSpPr>
        <p:spPr>
          <a:xfrm>
            <a:off x="541066" y="4168050"/>
            <a:ext cx="4515104" cy="1973894"/>
          </a:xfrm>
        </p:spPr>
        <p:txBody>
          <a:bodyPr tIns="0" bIns="0"/>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40" name="Content Placeholder 5"/>
          <p:cNvSpPr>
            <a:spLocks noGrp="1"/>
          </p:cNvSpPr>
          <p:nvPr>
            <p:ph sz="quarter" idx="27"/>
          </p:nvPr>
        </p:nvSpPr>
        <p:spPr>
          <a:xfrm>
            <a:off x="5205430" y="4168050"/>
            <a:ext cx="4515104" cy="1973894"/>
          </a:xfrm>
        </p:spPr>
        <p:txBody>
          <a:bodyPr tIns="0" bIns="0"/>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19" name="Section Header"/>
          <p:cNvSpPr txBox="1"/>
          <p:nvPr userDrawn="1">
            <p:custDataLst>
              <p:tags r:id="rId1"/>
            </p:custDataLst>
          </p:nvPr>
        </p:nvSpPr>
        <p:spPr>
          <a:xfrm>
            <a:off x="541066" y="787863"/>
            <a:ext cx="5597236" cy="127075"/>
          </a:xfrm>
          <a:prstGeom prst="rect">
            <a:avLst/>
          </a:prstGeom>
          <a:noFill/>
        </p:spPr>
        <p:txBody>
          <a:bodyPr wrap="square" lIns="0" tIns="0" rIns="0" bIns="0" rtlCol="0" anchor="b" anchorCtr="0">
            <a:noAutofit/>
          </a:bodyPr>
          <a:lstStyle/>
          <a:p>
            <a:endParaRPr lang="en-GB" sz="900" noProof="0" dirty="0" smtClean="0">
              <a:solidFill>
                <a:schemeClr val="tx1"/>
              </a:solidFill>
            </a:endParaRPr>
          </a:p>
        </p:txBody>
      </p:sp>
      <p:sp>
        <p:nvSpPr>
          <p:cNvPr id="24" name="Date/Filepath"/>
          <p:cNvSpPr txBox="1"/>
          <p:nvPr userDrawn="1">
            <p:custDataLst>
              <p:tags r:id="rId2"/>
            </p:custDataLst>
          </p:nvPr>
        </p:nvSpPr>
        <p:spPr>
          <a:xfrm>
            <a:off x="3366120" y="489176"/>
            <a:ext cx="6343535" cy="138499"/>
          </a:xfrm>
          <a:prstGeom prst="rect">
            <a:avLst/>
          </a:prstGeom>
          <a:noFill/>
        </p:spPr>
        <p:txBody>
          <a:bodyPr wrap="square" lIns="0" tIns="0" rIns="0" bIns="0" rtlCol="0" anchor="b" anchorCtr="0">
            <a:spAutoFit/>
          </a:bodyPr>
          <a:lstStyle/>
          <a:p>
            <a:pPr algn="r"/>
            <a:r>
              <a:rPr lang="en-AU" sz="900" noProof="0" dirty="0" smtClean="0"/>
              <a:t>2/11/2011 T:\Client F-I\Federal Chamber of Automotive Industries\Drafts\PwC_FCAI_Draft V0.1.pptx</a:t>
            </a:r>
            <a:endParaRPr lang="en-GB" sz="900" noProof="0" dirty="0"/>
          </a:p>
        </p:txBody>
      </p:sp>
      <p:sp>
        <p:nvSpPr>
          <p:cNvPr id="32" name="Draft stamp"/>
          <p:cNvSpPr txBox="1"/>
          <p:nvPr userDrawn="1">
            <p:custDataLst>
              <p:tags r:id="rId3"/>
            </p:custDataLst>
          </p:nvPr>
        </p:nvSpPr>
        <p:spPr>
          <a:xfrm>
            <a:off x="9372432" y="745505"/>
            <a:ext cx="333425" cy="184666"/>
          </a:xfrm>
          <a:prstGeom prst="rect">
            <a:avLst/>
          </a:prstGeom>
          <a:noFill/>
          <a:ln>
            <a:noFill/>
          </a:ln>
        </p:spPr>
        <p:txBody>
          <a:bodyPr wrap="none" lIns="0" tIns="0" rIns="0" bIns="0" rtlCol="0">
            <a:spAutoFit/>
          </a:bodyPr>
          <a:lstStyle/>
          <a:p>
            <a:pPr algn="r"/>
            <a:r>
              <a:rPr lang="en-GB" sz="1200" noProof="0" dirty="0" smtClean="0"/>
              <a:t>Draft</a:t>
            </a:r>
            <a:endParaRPr lang="en-GB" sz="1200" noProof="0" dirty="0"/>
          </a:p>
        </p:txBody>
      </p:sp>
      <p:sp>
        <p:nvSpPr>
          <p:cNvPr id="26" name="PwC Text"/>
          <p:cNvSpPr txBox="1"/>
          <p:nvPr userDrawn="1"/>
        </p:nvSpPr>
        <p:spPr>
          <a:xfrm>
            <a:off x="548741" y="6751903"/>
            <a:ext cx="279862" cy="99278"/>
          </a:xfrm>
          <a:prstGeom prst="rect">
            <a:avLst/>
          </a:prstGeom>
          <a:noFill/>
        </p:spPr>
        <p:txBody>
          <a:bodyPr vert="horz" wrap="none" lIns="0" tIns="0" rIns="0" bIns="0" rtlCol="0" anchor="t" anchorCtr="0">
            <a:noAutofit/>
          </a:bodyPr>
          <a:lstStyle/>
          <a:p>
            <a:pPr>
              <a:lnSpc>
                <a:spcPts val="1000"/>
              </a:lnSpc>
            </a:pPr>
            <a:r>
              <a:rPr lang="en-GB" sz="900" noProof="0" dirty="0" smtClean="0">
                <a:latin typeface="+mn-lt"/>
                <a:cs typeface="Arial" pitchFamily="34" charset="0"/>
              </a:rPr>
              <a:t>PwC</a:t>
            </a:r>
            <a:endParaRPr lang="en-GB" sz="900" noProof="0" dirty="0">
              <a:latin typeface="+mn-lt"/>
              <a:cs typeface="Arial" pitchFamily="34" charset="0"/>
            </a:endParaRPr>
          </a:p>
        </p:txBody>
      </p:sp>
      <p:sp>
        <p:nvSpPr>
          <p:cNvPr id="27" name="Page Number"/>
          <p:cNvSpPr txBox="1"/>
          <p:nvPr userDrawn="1">
            <p:custDataLst>
              <p:tags r:id="rId4"/>
            </p:custDataLst>
          </p:nvPr>
        </p:nvSpPr>
        <p:spPr>
          <a:xfrm>
            <a:off x="9383149" y="6751903"/>
            <a:ext cx="326505" cy="98571"/>
          </a:xfrm>
          <a:prstGeom prst="rect">
            <a:avLst/>
          </a:prstGeom>
          <a:noFill/>
        </p:spPr>
        <p:txBody>
          <a:bodyPr wrap="none" lIns="0" tIns="0" rIns="0" bIns="0" rtlCol="0">
            <a:noAutofit/>
          </a:bodyPr>
          <a:lstStyle/>
          <a:p>
            <a:pPr algn="r">
              <a:lnSpc>
                <a:spcPts val="1000"/>
              </a:lnSpc>
            </a:pPr>
            <a:endParaRPr lang="en-GB" sz="900" noProof="0" dirty="0" smtClean="0"/>
          </a:p>
        </p:txBody>
      </p:sp>
      <p:sp>
        <p:nvSpPr>
          <p:cNvPr id="29" name="Section Footer"/>
          <p:cNvSpPr txBox="1"/>
          <p:nvPr userDrawn="1">
            <p:custDataLst>
              <p:tags r:id="rId5"/>
            </p:custDataLst>
          </p:nvPr>
        </p:nvSpPr>
        <p:spPr>
          <a:xfrm>
            <a:off x="548354" y="6601761"/>
            <a:ext cx="4505775" cy="138499"/>
          </a:xfrm>
          <a:prstGeom prst="rect">
            <a:avLst/>
          </a:prstGeom>
          <a:noFill/>
          <a:ln>
            <a:noFill/>
          </a:ln>
        </p:spPr>
        <p:txBody>
          <a:bodyPr wrap="square" lIns="0" tIns="0" rIns="0" bIns="0" rtlCol="0" anchor="b" anchorCtr="0">
            <a:spAutoFit/>
          </a:bodyPr>
          <a:lstStyle/>
          <a:p>
            <a:endParaRPr lang="en-GB" sz="900" noProof="0" dirty="0" smtClean="0">
              <a:solidFill>
                <a:schemeClr val="tx1"/>
              </a:solidFill>
            </a:endParaRPr>
          </a:p>
        </p:txBody>
      </p:sp>
      <p:sp>
        <p:nvSpPr>
          <p:cNvPr id="30" name="Executive Summary"/>
          <p:cNvSpPr txBox="1"/>
          <p:nvPr userDrawn="1">
            <p:custDataLst>
              <p:tags r:id="rId6"/>
            </p:custDataLst>
          </p:nvPr>
        </p:nvSpPr>
        <p:spPr>
          <a:xfrm>
            <a:off x="541064" y="6286751"/>
            <a:ext cx="2024335" cy="205184"/>
          </a:xfrm>
          <a:prstGeom prst="rect">
            <a:avLst/>
          </a:prstGeom>
          <a:noFill/>
        </p:spPr>
        <p:txBody>
          <a:bodyPr wrap="square" lIns="0" tIns="0" rIns="0" bIns="0" rtlCol="0">
            <a:spAutoFit/>
          </a:bodyPr>
          <a:lstStyle/>
          <a:p>
            <a:pPr>
              <a:lnSpc>
                <a:spcPts val="1600"/>
              </a:lnSpc>
            </a:pPr>
            <a:endParaRPr lang="en-GB" sz="1600" noProof="0" dirty="0" smtClean="0">
              <a:solidFill>
                <a:schemeClr val="tx1"/>
              </a:solidFill>
            </a:endParaRPr>
          </a:p>
        </p:txBody>
      </p:sp>
      <p:sp>
        <p:nvSpPr>
          <p:cNvPr id="31" name="Report Date"/>
          <p:cNvSpPr txBox="1"/>
          <p:nvPr userDrawn="1">
            <p:custDataLst>
              <p:tags r:id="rId7"/>
            </p:custDataLst>
          </p:nvPr>
        </p:nvSpPr>
        <p:spPr>
          <a:xfrm>
            <a:off x="8794064" y="6616357"/>
            <a:ext cx="916918" cy="138499"/>
          </a:xfrm>
          <a:prstGeom prst="rect">
            <a:avLst/>
          </a:prstGeom>
          <a:noFill/>
        </p:spPr>
        <p:txBody>
          <a:bodyPr wrap="none" lIns="0" tIns="0" rIns="0" bIns="0" rtlCol="0">
            <a:spAutoFit/>
          </a:bodyPr>
          <a:lstStyle/>
          <a:p>
            <a:pPr indent="-274320" algn="r">
              <a:spcAft>
                <a:spcPts val="900"/>
              </a:spcAft>
            </a:pPr>
            <a:r>
              <a:rPr lang="en-GB" sz="900" dirty="0" smtClean="0">
                <a:latin typeface="+mn-lt"/>
              </a:rPr>
              <a:t>2 November 2011</a:t>
            </a:r>
          </a:p>
        </p:txBody>
      </p:sp>
      <p:sp>
        <p:nvSpPr>
          <p:cNvPr id="33" name="Presentation Disclaimer"/>
          <p:cNvSpPr txBox="1"/>
          <p:nvPr userDrawn="1">
            <p:custDataLst>
              <p:tags r:id="rId8"/>
            </p:custDataLst>
          </p:nvPr>
        </p:nvSpPr>
        <p:spPr>
          <a:xfrm>
            <a:off x="548354" y="6488930"/>
            <a:ext cx="8237266" cy="138499"/>
          </a:xfrm>
          <a:prstGeom prst="rect">
            <a:avLst/>
          </a:prstGeom>
          <a:noFill/>
        </p:spPr>
        <p:txBody>
          <a:bodyPr wrap="square" lIns="0" tIns="0" rIns="0" bIns="0" rtlCol="0" anchor="t" anchorCtr="0">
            <a:spAutoFit/>
          </a:bodyPr>
          <a:lstStyle/>
          <a:p>
            <a:pPr algn="l"/>
            <a:endParaRPr lang="en-GB" sz="900" dirty="0" smtClean="0"/>
          </a:p>
        </p:txBody>
      </p:sp>
      <p:sp>
        <p:nvSpPr>
          <p:cNvPr id="18" name="Disclaimer" hidden="1"/>
          <p:cNvSpPr txBox="1"/>
          <p:nvPr userDrawn="1">
            <p:custDataLst>
              <p:tags r:id="rId9"/>
            </p:custDataLst>
          </p:nvPr>
        </p:nvSpPr>
        <p:spPr>
          <a:xfrm>
            <a:off x="5205430" y="6731394"/>
            <a:ext cx="3311698" cy="138499"/>
          </a:xfrm>
          <a:prstGeom prst="rect">
            <a:avLst/>
          </a:prstGeom>
          <a:noFill/>
        </p:spPr>
        <p:txBody>
          <a:bodyPr wrap="square" lIns="0" tIns="0" rIns="0" bIns="0" rtlCol="0" anchor="b" anchorCtr="0">
            <a:spAutoFit/>
          </a:bodyPr>
          <a:lstStyle/>
          <a:p>
            <a:pPr>
              <a:lnSpc>
                <a:spcPct val="100000"/>
              </a:lnSpc>
            </a:pPr>
            <a:endParaRPr lang="en-GB" sz="900" noProof="0" dirty="0" smtClean="0"/>
          </a:p>
        </p:txBody>
      </p:sp>
      <p:cxnSp>
        <p:nvCxnSpPr>
          <p:cNvPr id="20" name="Frame Line"/>
          <p:cNvCxnSpPr/>
          <p:nvPr userDrawn="1"/>
        </p:nvCxnSpPr>
        <p:spPr>
          <a:xfrm flipV="1">
            <a:off x="388697" y="988359"/>
            <a:ext cx="9328729" cy="160961"/>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54" name="grid" hidden="1"/>
          <p:cNvGrpSpPr/>
          <p:nvPr>
            <p:custDataLst>
              <p:tags r:id="rId22"/>
            </p:custDataLst>
          </p:nvPr>
        </p:nvGrpSpPr>
        <p:grpSpPr>
          <a:xfrm>
            <a:off x="541066" y="635374"/>
            <a:ext cx="9179468" cy="6218189"/>
            <a:chOff x="530352" y="685800"/>
            <a:chExt cx="8997696" cy="6711696"/>
          </a:xfrm>
        </p:grpSpPr>
        <p:sp>
          <p:nvSpPr>
            <p:cNvPr id="55" name="Footer block"/>
            <p:cNvSpPr>
              <a:spLocks noChangeArrowheads="1"/>
            </p:cNvSpPr>
            <p:nvPr/>
          </p:nvSpPr>
          <p:spPr bwMode="gray">
            <a:xfrm>
              <a:off x="530352" y="6784848"/>
              <a:ext cx="8988552"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912813">
                <a:defRPr/>
              </a:pPr>
              <a:endParaRPr lang="en-GB" dirty="0"/>
            </a:p>
          </p:txBody>
        </p:sp>
        <p:sp>
          <p:nvSpPr>
            <p:cNvPr id="56" name="Title block"/>
            <p:cNvSpPr>
              <a:spLocks noChangeArrowheads="1"/>
            </p:cNvSpPr>
            <p:nvPr/>
          </p:nvSpPr>
          <p:spPr bwMode="gray">
            <a:xfrm>
              <a:off x="530352" y="1143000"/>
              <a:ext cx="8988552"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912813">
                <a:defRPr/>
              </a:pPr>
              <a:endParaRPr lang="en-GB" dirty="0"/>
            </a:p>
          </p:txBody>
        </p:sp>
        <p:sp>
          <p:nvSpPr>
            <p:cNvPr id="57" name="Header block"/>
            <p:cNvSpPr>
              <a:spLocks noChangeArrowheads="1"/>
            </p:cNvSpPr>
            <p:nvPr/>
          </p:nvSpPr>
          <p:spPr bwMode="gray">
            <a:xfrm>
              <a:off x="530352" y="685800"/>
              <a:ext cx="8988552"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801688">
                <a:buSzPct val="90000"/>
                <a:defRPr/>
              </a:pPr>
              <a:endParaRPr lang="en-GB" sz="1400" dirty="0">
                <a:solidFill>
                  <a:schemeClr val="folHlink"/>
                </a:solidFill>
                <a:cs typeface="Arial" charset="0"/>
              </a:endParaRPr>
            </a:p>
          </p:txBody>
        </p:sp>
        <p:grpSp>
          <p:nvGrpSpPr>
            <p:cNvPr id="58" name="Group 600"/>
            <p:cNvGrpSpPr/>
            <p:nvPr userDrawn="1"/>
          </p:nvGrpSpPr>
          <p:grpSpPr>
            <a:xfrm>
              <a:off x="530352" y="6016752"/>
              <a:ext cx="8997696" cy="609600"/>
              <a:chOff x="530352" y="6016752"/>
              <a:chExt cx="8997696" cy="609600"/>
            </a:xfrm>
          </p:grpSpPr>
          <p:sp>
            <p:nvSpPr>
              <p:cNvPr id="94" name="Content block 606"/>
              <p:cNvSpPr>
                <a:spLocks noChangeArrowheads="1"/>
              </p:cNvSpPr>
              <p:nvPr/>
            </p:nvSpPr>
            <p:spPr bwMode="gray">
              <a:xfrm>
                <a:off x="8156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95" name="Content block 605"/>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96" name="Content block 604"/>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97" name="Content block 603"/>
              <p:cNvSpPr>
                <a:spLocks noChangeArrowheads="1"/>
              </p:cNvSpPr>
              <p:nvPr/>
            </p:nvSpPr>
            <p:spPr bwMode="gray">
              <a:xfrm>
                <a:off x="358474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98" name="Content block 602"/>
              <p:cNvSpPr>
                <a:spLocks noChangeArrowheads="1"/>
              </p:cNvSpPr>
              <p:nvPr/>
            </p:nvSpPr>
            <p:spPr bwMode="gray">
              <a:xfrm>
                <a:off x="2057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99" name="Content block 601"/>
              <p:cNvSpPr>
                <a:spLocks noChangeArrowheads="1"/>
              </p:cNvSpPr>
              <p:nvPr/>
            </p:nvSpPr>
            <p:spPr bwMode="gray">
              <a:xfrm>
                <a:off x="530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59" name="Group 500"/>
            <p:cNvGrpSpPr/>
            <p:nvPr userDrawn="1"/>
          </p:nvGrpSpPr>
          <p:grpSpPr>
            <a:xfrm>
              <a:off x="530352" y="5257800"/>
              <a:ext cx="8997696" cy="609600"/>
              <a:chOff x="530352" y="5257800"/>
              <a:chExt cx="8997696" cy="609600"/>
            </a:xfrm>
          </p:grpSpPr>
          <p:sp>
            <p:nvSpPr>
              <p:cNvPr id="88" name="Content block 506"/>
              <p:cNvSpPr>
                <a:spLocks noChangeArrowheads="1"/>
              </p:cNvSpPr>
              <p:nvPr/>
            </p:nvSpPr>
            <p:spPr bwMode="gray">
              <a:xfrm>
                <a:off x="8156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89" name="Content block 505"/>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90" name="Content block 504"/>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91" name="Content block 503"/>
              <p:cNvSpPr>
                <a:spLocks noChangeArrowheads="1"/>
              </p:cNvSpPr>
              <p:nvPr/>
            </p:nvSpPr>
            <p:spPr bwMode="gray">
              <a:xfrm>
                <a:off x="358474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92" name="Content block 502"/>
              <p:cNvSpPr>
                <a:spLocks noChangeArrowheads="1"/>
              </p:cNvSpPr>
              <p:nvPr/>
            </p:nvSpPr>
            <p:spPr bwMode="gray">
              <a:xfrm>
                <a:off x="2057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93" name="Content block 501"/>
              <p:cNvSpPr>
                <a:spLocks noChangeArrowheads="1"/>
              </p:cNvSpPr>
              <p:nvPr/>
            </p:nvSpPr>
            <p:spPr bwMode="gray">
              <a:xfrm>
                <a:off x="530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60" name="Group 400"/>
            <p:cNvGrpSpPr/>
            <p:nvPr userDrawn="1"/>
          </p:nvGrpSpPr>
          <p:grpSpPr>
            <a:xfrm>
              <a:off x="530352" y="4498848"/>
              <a:ext cx="8997696" cy="609600"/>
              <a:chOff x="530352" y="4498848"/>
              <a:chExt cx="8997696" cy="609600"/>
            </a:xfrm>
          </p:grpSpPr>
          <p:sp>
            <p:nvSpPr>
              <p:cNvPr id="82" name="Content block 406"/>
              <p:cNvSpPr>
                <a:spLocks noChangeArrowheads="1"/>
              </p:cNvSpPr>
              <p:nvPr/>
            </p:nvSpPr>
            <p:spPr bwMode="gray">
              <a:xfrm>
                <a:off x="8156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83" name="Content block 405"/>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84" name="Content block 404"/>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85" name="Content block 403"/>
              <p:cNvSpPr>
                <a:spLocks noChangeArrowheads="1"/>
              </p:cNvSpPr>
              <p:nvPr/>
            </p:nvSpPr>
            <p:spPr bwMode="gray">
              <a:xfrm>
                <a:off x="358474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86" name="Content block 402"/>
              <p:cNvSpPr>
                <a:spLocks noChangeArrowheads="1"/>
              </p:cNvSpPr>
              <p:nvPr/>
            </p:nvSpPr>
            <p:spPr bwMode="gray">
              <a:xfrm>
                <a:off x="2057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87" name="Content block 401"/>
              <p:cNvSpPr>
                <a:spLocks noChangeArrowheads="1"/>
              </p:cNvSpPr>
              <p:nvPr/>
            </p:nvSpPr>
            <p:spPr bwMode="gray">
              <a:xfrm>
                <a:off x="530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61" name="Group 300"/>
            <p:cNvGrpSpPr/>
            <p:nvPr userDrawn="1"/>
          </p:nvGrpSpPr>
          <p:grpSpPr>
            <a:xfrm>
              <a:off x="530352" y="3730752"/>
              <a:ext cx="8997696" cy="609600"/>
              <a:chOff x="530352" y="3730752"/>
              <a:chExt cx="8997696" cy="609600"/>
            </a:xfrm>
          </p:grpSpPr>
          <p:sp>
            <p:nvSpPr>
              <p:cNvPr id="76" name="Content block 306"/>
              <p:cNvSpPr>
                <a:spLocks noChangeArrowheads="1"/>
              </p:cNvSpPr>
              <p:nvPr/>
            </p:nvSpPr>
            <p:spPr bwMode="gray">
              <a:xfrm>
                <a:off x="8156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77" name="Content block 305"/>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78" name="Content block 304"/>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79" name="Content block 303"/>
              <p:cNvSpPr>
                <a:spLocks noChangeArrowheads="1"/>
              </p:cNvSpPr>
              <p:nvPr/>
            </p:nvSpPr>
            <p:spPr bwMode="gray">
              <a:xfrm>
                <a:off x="358474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80" name="Content block 302"/>
              <p:cNvSpPr>
                <a:spLocks noChangeArrowheads="1"/>
              </p:cNvSpPr>
              <p:nvPr/>
            </p:nvSpPr>
            <p:spPr bwMode="gray">
              <a:xfrm>
                <a:off x="2057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81" name="Content block 301"/>
              <p:cNvSpPr>
                <a:spLocks noChangeArrowheads="1"/>
              </p:cNvSpPr>
              <p:nvPr/>
            </p:nvSpPr>
            <p:spPr bwMode="gray">
              <a:xfrm>
                <a:off x="530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62" name="Group 200"/>
            <p:cNvGrpSpPr/>
            <p:nvPr userDrawn="1"/>
          </p:nvGrpSpPr>
          <p:grpSpPr>
            <a:xfrm>
              <a:off x="530352" y="2971800"/>
              <a:ext cx="8997696" cy="609600"/>
              <a:chOff x="530352" y="2971800"/>
              <a:chExt cx="8997696" cy="609600"/>
            </a:xfrm>
          </p:grpSpPr>
          <p:sp>
            <p:nvSpPr>
              <p:cNvPr id="70" name="Content block 206"/>
              <p:cNvSpPr>
                <a:spLocks noChangeArrowheads="1"/>
              </p:cNvSpPr>
              <p:nvPr/>
            </p:nvSpPr>
            <p:spPr bwMode="gray">
              <a:xfrm>
                <a:off x="8156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71" name="Content block 205"/>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72" name="Content block 204"/>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73" name="Content block 203"/>
              <p:cNvSpPr>
                <a:spLocks noChangeArrowheads="1"/>
              </p:cNvSpPr>
              <p:nvPr/>
            </p:nvSpPr>
            <p:spPr bwMode="gray">
              <a:xfrm>
                <a:off x="358474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74" name="Content block 202"/>
              <p:cNvSpPr>
                <a:spLocks noChangeArrowheads="1"/>
              </p:cNvSpPr>
              <p:nvPr/>
            </p:nvSpPr>
            <p:spPr bwMode="gray">
              <a:xfrm>
                <a:off x="2057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75" name="Content block 201"/>
              <p:cNvSpPr>
                <a:spLocks noChangeArrowheads="1"/>
              </p:cNvSpPr>
              <p:nvPr/>
            </p:nvSpPr>
            <p:spPr bwMode="gray">
              <a:xfrm>
                <a:off x="530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63" name="Group 100"/>
            <p:cNvGrpSpPr/>
            <p:nvPr userDrawn="1"/>
          </p:nvGrpSpPr>
          <p:grpSpPr>
            <a:xfrm>
              <a:off x="530352" y="2212848"/>
              <a:ext cx="8997696" cy="609600"/>
              <a:chOff x="530352" y="2212848"/>
              <a:chExt cx="8997696" cy="609600"/>
            </a:xfrm>
          </p:grpSpPr>
          <p:sp>
            <p:nvSpPr>
              <p:cNvPr id="64" name="Content block 106"/>
              <p:cNvSpPr>
                <a:spLocks noChangeArrowheads="1"/>
              </p:cNvSpPr>
              <p:nvPr/>
            </p:nvSpPr>
            <p:spPr bwMode="gray">
              <a:xfrm>
                <a:off x="8156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65" name="Content block 105"/>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66" name="Content block 104"/>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67" name="Content block 103"/>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68" name="Content block 102"/>
              <p:cNvSpPr>
                <a:spLocks noChangeArrowheads="1"/>
              </p:cNvSpPr>
              <p:nvPr/>
            </p:nvSpPr>
            <p:spPr bwMode="gray">
              <a:xfrm>
                <a:off x="2057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69" name="Content block 101"/>
              <p:cNvSpPr>
                <a:spLocks noChangeArrowheads="1"/>
              </p:cNvSpPr>
              <p:nvPr/>
            </p:nvSpPr>
            <p:spPr bwMode="gray">
              <a:xfrm>
                <a:off x="530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sp>
        <p:nvSpPr>
          <p:cNvPr id="2" name="Title Placeholder 1"/>
          <p:cNvSpPr>
            <a:spLocks noGrp="1"/>
          </p:cNvSpPr>
          <p:nvPr>
            <p:ph type="title"/>
          </p:nvPr>
        </p:nvSpPr>
        <p:spPr>
          <a:xfrm>
            <a:off x="541066" y="1058956"/>
            <a:ext cx="9170139" cy="847165"/>
          </a:xfrm>
          <a:prstGeom prst="rect">
            <a:avLst/>
          </a:prstGeom>
        </p:spPr>
        <p:txBody>
          <a:bodyPr vert="horz" lIns="0" tIns="0" rIns="0" bIns="0" rtlCol="0" anchor="t" anchorCtr="0">
            <a:noAutofit/>
          </a:bodyPr>
          <a:lstStyle/>
          <a:p>
            <a:r>
              <a:rPr lang="en-GB" noProof="0" smtClean="0"/>
              <a:t>Click to edit Master title style</a:t>
            </a:r>
            <a:endParaRPr lang="en-GB" noProof="0" dirty="0"/>
          </a:p>
        </p:txBody>
      </p:sp>
      <p:sp>
        <p:nvSpPr>
          <p:cNvPr id="3" name="Text Placeholder 2"/>
          <p:cNvSpPr>
            <a:spLocks noGrp="1"/>
          </p:cNvSpPr>
          <p:nvPr>
            <p:ph type="body" idx="1"/>
          </p:nvPr>
        </p:nvSpPr>
        <p:spPr>
          <a:xfrm>
            <a:off x="541066" y="2050138"/>
            <a:ext cx="9179468" cy="4091806"/>
          </a:xfrm>
          <a:prstGeom prst="rect">
            <a:avLst/>
          </a:prstGeom>
        </p:spPr>
        <p:txBody>
          <a:bodyPr vert="horz" lIns="0" tIns="0" rIns="0" bIns="0" rtlCol="0">
            <a:noAutofit/>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dirty="0" smtClean="0"/>
          </a:p>
        </p:txBody>
      </p:sp>
      <p:sp>
        <p:nvSpPr>
          <p:cNvPr id="4" name="Date Placeholder 3"/>
          <p:cNvSpPr>
            <a:spLocks noGrp="1"/>
          </p:cNvSpPr>
          <p:nvPr>
            <p:ph type="dt" sz="half" idx="2"/>
          </p:nvPr>
        </p:nvSpPr>
        <p:spPr>
          <a:xfrm>
            <a:off x="8004048" y="6565526"/>
            <a:ext cx="1707157" cy="144018"/>
          </a:xfrm>
          <a:prstGeom prst="rect">
            <a:avLst/>
          </a:prstGeom>
        </p:spPr>
        <p:txBody>
          <a:bodyPr vert="horz" lIns="101882" tIns="50941" rIns="101882" bIns="50941" rtlCol="0" anchor="ctr"/>
          <a:lstStyle>
            <a:lvl1pPr algn="r">
              <a:defRPr sz="1000">
                <a:solidFill>
                  <a:schemeClr val="tx1">
                    <a:tint val="75000"/>
                  </a:schemeClr>
                </a:solidFill>
                <a:latin typeface="Arial" pitchFamily="34" charset="0"/>
                <a:cs typeface="Arial" pitchFamily="34" charset="0"/>
              </a:defRPr>
            </a:lvl1pPr>
          </a:lstStyle>
          <a:p>
            <a:fld id="{19421298-5ECC-4ECF-8253-524571409FFE}" type="datetimeFigureOut">
              <a:rPr lang="en-GB" smtClean="0"/>
              <a:pPr/>
              <a:t>31/01/2012</a:t>
            </a:fld>
            <a:endParaRPr lang="en-GB" dirty="0"/>
          </a:p>
        </p:txBody>
      </p:sp>
      <p:sp>
        <p:nvSpPr>
          <p:cNvPr id="5" name="Footer Placeholder 4"/>
          <p:cNvSpPr>
            <a:spLocks noGrp="1"/>
          </p:cNvSpPr>
          <p:nvPr>
            <p:ph type="ftr" sz="quarter" idx="3"/>
          </p:nvPr>
        </p:nvSpPr>
        <p:spPr>
          <a:xfrm>
            <a:off x="541066" y="6565526"/>
            <a:ext cx="5895756" cy="144018"/>
          </a:xfrm>
          <a:prstGeom prst="rect">
            <a:avLst/>
          </a:prstGeom>
        </p:spPr>
        <p:txBody>
          <a:bodyPr vert="horz" lIns="101882" tIns="50941" rIns="101882" bIns="50941" rtlCol="0" anchor="ctr"/>
          <a:lstStyle>
            <a:lvl1pPr algn="l">
              <a:defRPr sz="1000">
                <a:solidFill>
                  <a:schemeClr val="tx1">
                    <a:tint val="75000"/>
                  </a:schemeClr>
                </a:solidFill>
                <a:latin typeface="Arial" pitchFamily="34" charset="0"/>
                <a:cs typeface="Arial" pitchFamily="34" charset="0"/>
              </a:defRPr>
            </a:lvl1pPr>
          </a:lstStyle>
          <a:p>
            <a:endParaRPr lang="en-GB" dirty="0"/>
          </a:p>
        </p:txBody>
      </p:sp>
      <p:sp>
        <p:nvSpPr>
          <p:cNvPr id="6" name="Slide Number Placeholder 5"/>
          <p:cNvSpPr>
            <a:spLocks noGrp="1"/>
          </p:cNvSpPr>
          <p:nvPr>
            <p:ph type="sldNum" sz="quarter" idx="4"/>
          </p:nvPr>
        </p:nvSpPr>
        <p:spPr>
          <a:xfrm>
            <a:off x="8004048" y="6709544"/>
            <a:ext cx="1707157" cy="144018"/>
          </a:xfrm>
          <a:prstGeom prst="rect">
            <a:avLst/>
          </a:prstGeom>
        </p:spPr>
        <p:txBody>
          <a:bodyPr vert="horz" lIns="101882" tIns="50941" rIns="101882" bIns="50941" rtlCol="0" anchor="ctr"/>
          <a:lstStyle>
            <a:lvl1pPr algn="r">
              <a:defRPr sz="1000">
                <a:solidFill>
                  <a:schemeClr val="tx1">
                    <a:tint val="75000"/>
                  </a:schemeClr>
                </a:solidFill>
                <a:latin typeface="Arial" pitchFamily="34" charset="0"/>
                <a:cs typeface="Arial" pitchFamily="34" charset="0"/>
              </a:defRPr>
            </a:lvl1pPr>
          </a:lstStyle>
          <a:p>
            <a:fld id="{4D5A39AF-FEF5-47AB-AA80-4C0BD4A8B092}"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709" r:id="rId1"/>
    <p:sldLayoutId id="2147483702" r:id="rId2"/>
    <p:sldLayoutId id="2147483699" r:id="rId3"/>
    <p:sldLayoutId id="2147483718" r:id="rId4"/>
    <p:sldLayoutId id="2147483700" r:id="rId5"/>
    <p:sldLayoutId id="2147483701" r:id="rId6"/>
    <p:sldLayoutId id="2147483697" r:id="rId7"/>
    <p:sldLayoutId id="2147483698" r:id="rId8"/>
    <p:sldLayoutId id="2147483696" r:id="rId9"/>
    <p:sldLayoutId id="2147483673" r:id="rId10"/>
    <p:sldLayoutId id="2147483703" r:id="rId11"/>
    <p:sldLayoutId id="2147483705" r:id="rId12"/>
    <p:sldLayoutId id="2147483688" r:id="rId13"/>
    <p:sldLayoutId id="2147483711" r:id="rId14"/>
    <p:sldLayoutId id="2147483708" r:id="rId15"/>
    <p:sldLayoutId id="2147483716" r:id="rId16"/>
    <p:sldLayoutId id="2147483712" r:id="rId17"/>
    <p:sldLayoutId id="2147483715" r:id="rId18"/>
    <p:sldLayoutId id="2147483719" r:id="rId19"/>
    <p:sldLayoutId id="2147483720" r:id="rId20"/>
  </p:sldLayoutIdLst>
  <p:txStyles>
    <p:titleStyle>
      <a:lvl1pPr algn="l" defTabSz="1018824" rtl="0" eaLnBrk="1" latinLnBrk="0" hangingPunct="1">
        <a:spcBef>
          <a:spcPct val="0"/>
        </a:spcBef>
        <a:buNone/>
        <a:defRPr sz="2000" b="1" i="1" kern="1200">
          <a:solidFill>
            <a:schemeClr val="tx1"/>
          </a:solidFill>
          <a:latin typeface="+mj-lt"/>
          <a:ea typeface="+mj-ea"/>
          <a:cs typeface="+mj-cs"/>
        </a:defRPr>
      </a:lvl1pPr>
    </p:titleStyle>
    <p:bodyStyle>
      <a:lvl1pPr marL="0" marR="0" indent="0" algn="l" defTabSz="1019175" rtl="0" eaLnBrk="1" fontAlgn="base" latinLnBrk="0" hangingPunct="1">
        <a:lnSpc>
          <a:spcPct val="100000"/>
        </a:lnSpc>
        <a:spcBef>
          <a:spcPts val="0"/>
        </a:spcBef>
        <a:spcAft>
          <a:spcPts val="600"/>
        </a:spcAft>
        <a:buClr>
          <a:srgbClr val="000000"/>
        </a:buClr>
        <a:buSzTx/>
        <a:buFont typeface="Wingdings" pitchFamily="2" charset="2"/>
        <a:buNone/>
        <a:tabLst/>
        <a:defRPr sz="1100" kern="1200">
          <a:solidFill>
            <a:schemeClr val="tx1"/>
          </a:solidFill>
          <a:latin typeface="Georgia" pitchFamily="18" charset="0"/>
          <a:ea typeface="+mn-ea"/>
          <a:cs typeface="+mn-cs"/>
        </a:defRPr>
      </a:lvl1pPr>
      <a:lvl2pPr marL="234950" marR="0" indent="-228600" algn="l" defTabSz="1019175" rtl="0" eaLnBrk="1" fontAlgn="base" latinLnBrk="0" hangingPunct="1">
        <a:lnSpc>
          <a:spcPct val="100000"/>
        </a:lnSpc>
        <a:spcBef>
          <a:spcPts val="0"/>
        </a:spcBef>
        <a:spcAft>
          <a:spcPts val="600"/>
        </a:spcAft>
        <a:buClr>
          <a:srgbClr val="000000"/>
        </a:buClr>
        <a:buSzTx/>
        <a:buFont typeface="Times New Roman" pitchFamily="18" charset="0"/>
        <a:buChar char="•"/>
        <a:tabLst/>
        <a:defRPr sz="1100" kern="1200">
          <a:solidFill>
            <a:schemeClr val="tx1"/>
          </a:solidFill>
          <a:latin typeface="Georgia" pitchFamily="18" charset="0"/>
          <a:ea typeface="+mn-ea"/>
          <a:cs typeface="+mn-cs"/>
        </a:defRPr>
      </a:lvl2pPr>
      <a:lvl3pPr marL="475488" marR="0" indent="-227013" algn="l" defTabSz="1019175" rtl="0" eaLnBrk="1" fontAlgn="base" latinLnBrk="0" hangingPunct="1">
        <a:lnSpc>
          <a:spcPct val="100000"/>
        </a:lnSpc>
        <a:spcBef>
          <a:spcPts val="0"/>
        </a:spcBef>
        <a:spcAft>
          <a:spcPts val="600"/>
        </a:spcAft>
        <a:buClr>
          <a:srgbClr val="000000"/>
        </a:buClr>
        <a:buSzTx/>
        <a:buFont typeface="Arial" pitchFamily="34" charset="0"/>
        <a:buChar char="-"/>
        <a:tabLst/>
        <a:defRPr sz="1100" kern="1200">
          <a:solidFill>
            <a:schemeClr val="tx1"/>
          </a:solidFill>
          <a:latin typeface="Georgia" pitchFamily="18" charset="0"/>
          <a:ea typeface="+mn-ea"/>
          <a:cs typeface="+mn-cs"/>
        </a:defRPr>
      </a:lvl3pPr>
      <a:lvl4pPr marL="685800" marR="0" indent="-237744" algn="l" defTabSz="1019175" rtl="0" eaLnBrk="1" fontAlgn="base" latinLnBrk="0" hangingPunct="1">
        <a:lnSpc>
          <a:spcPct val="100000"/>
        </a:lnSpc>
        <a:spcBef>
          <a:spcPts val="0"/>
        </a:spcBef>
        <a:spcAft>
          <a:spcPts val="600"/>
        </a:spcAft>
        <a:buClr>
          <a:srgbClr val="000000"/>
        </a:buClr>
        <a:buSzTx/>
        <a:buFont typeface="Georgia" pitchFamily="18" charset="0"/>
        <a:buChar char="◦"/>
        <a:tabLst/>
        <a:defRPr sz="1100" kern="1200">
          <a:solidFill>
            <a:schemeClr val="tx1"/>
          </a:solidFill>
          <a:latin typeface="Georgia" pitchFamily="18" charset="0"/>
          <a:ea typeface="+mn-ea"/>
          <a:cs typeface="+mn-cs"/>
        </a:defRPr>
      </a:lvl4pPr>
      <a:lvl5pPr marL="914400" marR="0" indent="-228600" algn="l" defTabSz="1019175" rtl="0" eaLnBrk="1" fontAlgn="base" latinLnBrk="0" hangingPunct="1">
        <a:lnSpc>
          <a:spcPct val="100000"/>
        </a:lnSpc>
        <a:spcBef>
          <a:spcPts val="0"/>
        </a:spcBef>
        <a:spcAft>
          <a:spcPts val="600"/>
        </a:spcAft>
        <a:buClr>
          <a:srgbClr val="000000"/>
        </a:buClr>
        <a:buSzTx/>
        <a:buFont typeface="Georgia" pitchFamily="18" charset="0"/>
        <a:buChar char="›"/>
        <a:tabLst/>
        <a:defRPr sz="1100" kern="1200" baseline="0">
          <a:solidFill>
            <a:schemeClr val="tx1"/>
          </a:solidFill>
          <a:latin typeface="Georgia" pitchFamily="18" charset="0"/>
          <a:ea typeface="+mn-ea"/>
          <a:cs typeface="+mn-cs"/>
        </a:defRPr>
      </a:lvl5pPr>
      <a:lvl6pPr marL="237744" indent="-237744" algn="l" defTabSz="1018824" rtl="0" eaLnBrk="1" latinLnBrk="0" hangingPunct="1">
        <a:lnSpc>
          <a:spcPct val="100000"/>
        </a:lnSpc>
        <a:spcBef>
          <a:spcPts val="0"/>
        </a:spcBef>
        <a:spcAft>
          <a:spcPts val="600"/>
        </a:spcAft>
        <a:buFont typeface="+mj-lt"/>
        <a:buAutoNum type="arabicPeriod"/>
        <a:defRPr lang="en-GB" sz="1100" kern="1200" baseline="0" noProof="0" dirty="0" smtClean="0">
          <a:solidFill>
            <a:schemeClr val="tx1"/>
          </a:solidFill>
          <a:latin typeface="Georgia" pitchFamily="18" charset="0"/>
          <a:ea typeface="+mn-ea"/>
          <a:cs typeface="+mn-cs"/>
        </a:defRPr>
      </a:lvl6pPr>
      <a:lvl7pPr marL="475488" indent="-228600" algn="l" defTabSz="1018824" rtl="0" eaLnBrk="1" latinLnBrk="0" hangingPunct="1">
        <a:lnSpc>
          <a:spcPct val="100000"/>
        </a:lnSpc>
        <a:spcBef>
          <a:spcPts val="0"/>
        </a:spcBef>
        <a:spcAft>
          <a:spcPts val="600"/>
        </a:spcAft>
        <a:buFont typeface="+mj-lt"/>
        <a:buAutoNum type="alphaLcPeriod"/>
        <a:defRPr lang="en-GB" sz="1100" kern="1200" baseline="0" noProof="0" dirty="0" smtClean="0">
          <a:solidFill>
            <a:schemeClr val="tx1"/>
          </a:solidFill>
          <a:latin typeface="Georgia" pitchFamily="18" charset="0"/>
          <a:ea typeface="+mn-ea"/>
          <a:cs typeface="+mn-cs"/>
        </a:defRPr>
      </a:lvl7pPr>
      <a:lvl8pPr marL="682625" indent="-228600" algn="l" defTabSz="1018824" rtl="0" eaLnBrk="1" latinLnBrk="0" hangingPunct="1">
        <a:lnSpc>
          <a:spcPct val="100000"/>
        </a:lnSpc>
        <a:spcBef>
          <a:spcPts val="0"/>
        </a:spcBef>
        <a:spcAft>
          <a:spcPts val="600"/>
        </a:spcAft>
        <a:buFont typeface="+mj-lt"/>
        <a:buAutoNum type="romanLcPeriod"/>
        <a:defRPr lang="en-GB" sz="1100" kern="1200" baseline="0" noProof="0" dirty="0" smtClean="0">
          <a:solidFill>
            <a:schemeClr val="tx1"/>
          </a:solidFill>
          <a:latin typeface="Georgia" pitchFamily="18" charset="0"/>
          <a:ea typeface="+mn-ea"/>
          <a:cs typeface="+mn-cs"/>
        </a:defRPr>
      </a:lvl8pPr>
      <a:lvl9pPr marL="0" indent="0" algn="l" defTabSz="1018824" rtl="0" eaLnBrk="1" latinLnBrk="0" hangingPunct="1">
        <a:lnSpc>
          <a:spcPct val="100000"/>
        </a:lnSpc>
        <a:spcBef>
          <a:spcPts val="0"/>
        </a:spcBef>
        <a:spcAft>
          <a:spcPts val="600"/>
        </a:spcAft>
        <a:buFont typeface="Arial" pitchFamily="34" charset="0"/>
        <a:buNone/>
        <a:defRPr lang="en-GB" sz="1100" b="1" kern="1200" baseline="0" noProof="0" dirty="0" smtClean="0">
          <a:solidFill>
            <a:schemeClr val="tx2"/>
          </a:solidFill>
          <a:latin typeface="Georgia" pitchFamily="18" charset="0"/>
          <a:ea typeface="+mn-ea"/>
          <a:cs typeface="+mn-cs"/>
        </a:defRPr>
      </a:lvl9pPr>
    </p:bodyStyle>
    <p:other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9.xml"/><Relationship Id="rId1" Type="http://schemas.openxmlformats.org/officeDocument/2006/relationships/tags" Target="../tags/tag133.xml"/></Relationships>
</file>

<file path=ppt/slides/_rels/slide10.xml.rels><?xml version="1.0" encoding="UTF-8" standalone="yes"?>
<Relationships xmlns="http://schemas.openxmlformats.org/package/2006/relationships"><Relationship Id="rId8" Type="http://schemas.openxmlformats.org/officeDocument/2006/relationships/slideLayout" Target="../slideLayouts/slideLayout4.xml"/><Relationship Id="rId3" Type="http://schemas.openxmlformats.org/officeDocument/2006/relationships/tags" Target="../tags/tag178.xml"/><Relationship Id="rId7" Type="http://schemas.openxmlformats.org/officeDocument/2006/relationships/tags" Target="../tags/tag182.xml"/><Relationship Id="rId2" Type="http://schemas.openxmlformats.org/officeDocument/2006/relationships/tags" Target="../tags/tag177.xml"/><Relationship Id="rId1" Type="http://schemas.openxmlformats.org/officeDocument/2006/relationships/tags" Target="../tags/tag176.xml"/><Relationship Id="rId6" Type="http://schemas.openxmlformats.org/officeDocument/2006/relationships/tags" Target="../tags/tag181.xml"/><Relationship Id="rId5" Type="http://schemas.openxmlformats.org/officeDocument/2006/relationships/tags" Target="../tags/tag180.xml"/><Relationship Id="rId10" Type="http://schemas.openxmlformats.org/officeDocument/2006/relationships/chart" Target="../charts/chart8.xml"/><Relationship Id="rId4" Type="http://schemas.openxmlformats.org/officeDocument/2006/relationships/tags" Target="../tags/tag179.xml"/><Relationship Id="rId9" Type="http://schemas.openxmlformats.org/officeDocument/2006/relationships/chart" Target="../charts/chart7.xml"/></Relationships>
</file>

<file path=ppt/slides/_rels/slide11.xml.rels><?xml version="1.0" encoding="UTF-8" standalone="yes"?>
<Relationships xmlns="http://schemas.openxmlformats.org/package/2006/relationships"><Relationship Id="rId3" Type="http://schemas.openxmlformats.org/officeDocument/2006/relationships/tags" Target="../tags/tag185.xml"/><Relationship Id="rId2" Type="http://schemas.openxmlformats.org/officeDocument/2006/relationships/tags" Target="../tags/tag184.xml"/><Relationship Id="rId1" Type="http://schemas.openxmlformats.org/officeDocument/2006/relationships/tags" Target="../tags/tag183.xml"/><Relationship Id="rId5" Type="http://schemas.openxmlformats.org/officeDocument/2006/relationships/slideLayout" Target="../slideLayouts/slideLayout14.xml"/><Relationship Id="rId4" Type="http://schemas.openxmlformats.org/officeDocument/2006/relationships/tags" Target="../tags/tag186.xml"/></Relationships>
</file>

<file path=ppt/slides/_rels/slide12.xml.rels><?xml version="1.0" encoding="UTF-8" standalone="yes"?>
<Relationships xmlns="http://schemas.openxmlformats.org/package/2006/relationships"><Relationship Id="rId8" Type="http://schemas.openxmlformats.org/officeDocument/2006/relationships/tags" Target="../tags/tag194.xml"/><Relationship Id="rId3" Type="http://schemas.openxmlformats.org/officeDocument/2006/relationships/tags" Target="../tags/tag189.xml"/><Relationship Id="rId7" Type="http://schemas.openxmlformats.org/officeDocument/2006/relationships/tags" Target="../tags/tag193.xml"/><Relationship Id="rId2" Type="http://schemas.openxmlformats.org/officeDocument/2006/relationships/tags" Target="../tags/tag188.xml"/><Relationship Id="rId1" Type="http://schemas.openxmlformats.org/officeDocument/2006/relationships/tags" Target="../tags/tag187.xml"/><Relationship Id="rId6" Type="http://schemas.openxmlformats.org/officeDocument/2006/relationships/tags" Target="../tags/tag192.xml"/><Relationship Id="rId11" Type="http://schemas.openxmlformats.org/officeDocument/2006/relationships/chart" Target="../charts/chart10.xml"/><Relationship Id="rId5" Type="http://schemas.openxmlformats.org/officeDocument/2006/relationships/tags" Target="../tags/tag191.xml"/><Relationship Id="rId10" Type="http://schemas.openxmlformats.org/officeDocument/2006/relationships/chart" Target="../charts/chart9.xml"/><Relationship Id="rId4" Type="http://schemas.openxmlformats.org/officeDocument/2006/relationships/tags" Target="../tags/tag190.xml"/><Relationship Id="rId9"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8" Type="http://schemas.openxmlformats.org/officeDocument/2006/relationships/tags" Target="../tags/tag201.xml"/><Relationship Id="rId3" Type="http://schemas.openxmlformats.org/officeDocument/2006/relationships/tags" Target="../tags/tag196.xml"/><Relationship Id="rId7" Type="http://schemas.openxmlformats.org/officeDocument/2006/relationships/tags" Target="../tags/tag200.xml"/><Relationship Id="rId12" Type="http://schemas.openxmlformats.org/officeDocument/2006/relationships/image" Target="../media/image3.emf"/><Relationship Id="rId2" Type="http://schemas.openxmlformats.org/officeDocument/2006/relationships/tags" Target="../tags/tag195.xml"/><Relationship Id="rId1" Type="http://schemas.openxmlformats.org/officeDocument/2006/relationships/vmlDrawing" Target="../drawings/vmlDrawing1.vml"/><Relationship Id="rId6" Type="http://schemas.openxmlformats.org/officeDocument/2006/relationships/tags" Target="../tags/tag199.xml"/><Relationship Id="rId11" Type="http://schemas.openxmlformats.org/officeDocument/2006/relationships/image" Target="../media/image2.emf"/><Relationship Id="rId5" Type="http://schemas.openxmlformats.org/officeDocument/2006/relationships/tags" Target="../tags/tag198.xml"/><Relationship Id="rId10" Type="http://schemas.openxmlformats.org/officeDocument/2006/relationships/oleObject" Target="../embeddings/oleObject1.bin"/><Relationship Id="rId4" Type="http://schemas.openxmlformats.org/officeDocument/2006/relationships/tags" Target="../tags/tag197.xml"/><Relationship Id="rId9"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8" Type="http://schemas.openxmlformats.org/officeDocument/2006/relationships/slideLayout" Target="../slideLayouts/slideLayout4.xml"/><Relationship Id="rId3" Type="http://schemas.openxmlformats.org/officeDocument/2006/relationships/tags" Target="../tags/tag204.xml"/><Relationship Id="rId7" Type="http://schemas.openxmlformats.org/officeDocument/2006/relationships/tags" Target="../tags/tag208.xml"/><Relationship Id="rId2" Type="http://schemas.openxmlformats.org/officeDocument/2006/relationships/tags" Target="../tags/tag203.xml"/><Relationship Id="rId1" Type="http://schemas.openxmlformats.org/officeDocument/2006/relationships/tags" Target="../tags/tag202.xml"/><Relationship Id="rId6" Type="http://schemas.openxmlformats.org/officeDocument/2006/relationships/tags" Target="../tags/tag207.xml"/><Relationship Id="rId11" Type="http://schemas.openxmlformats.org/officeDocument/2006/relationships/chart" Target="../charts/chart12.xml"/><Relationship Id="rId5" Type="http://schemas.openxmlformats.org/officeDocument/2006/relationships/tags" Target="../tags/tag206.xml"/><Relationship Id="rId10" Type="http://schemas.openxmlformats.org/officeDocument/2006/relationships/hyperlink" Target="http://www.economagic.com/em-cgi/data.exe/var/west-texas-crude-long" TargetMode="External"/><Relationship Id="rId4" Type="http://schemas.openxmlformats.org/officeDocument/2006/relationships/tags" Target="../tags/tag205.xml"/><Relationship Id="rId9" Type="http://schemas.openxmlformats.org/officeDocument/2006/relationships/chart" Target="../charts/chart11.xml"/></Relationships>
</file>

<file path=ppt/slides/_rels/slide15.xml.rels><?xml version="1.0" encoding="UTF-8" standalone="yes"?>
<Relationships xmlns="http://schemas.openxmlformats.org/package/2006/relationships"><Relationship Id="rId3" Type="http://schemas.openxmlformats.org/officeDocument/2006/relationships/tags" Target="../tags/tag211.xml"/><Relationship Id="rId2" Type="http://schemas.openxmlformats.org/officeDocument/2006/relationships/tags" Target="../tags/tag210.xml"/><Relationship Id="rId1" Type="http://schemas.openxmlformats.org/officeDocument/2006/relationships/tags" Target="../tags/tag209.xml"/><Relationship Id="rId6" Type="http://schemas.openxmlformats.org/officeDocument/2006/relationships/slideLayout" Target="../slideLayouts/slideLayout14.xml"/><Relationship Id="rId5" Type="http://schemas.openxmlformats.org/officeDocument/2006/relationships/tags" Target="../tags/tag213.xml"/><Relationship Id="rId4" Type="http://schemas.openxmlformats.org/officeDocument/2006/relationships/tags" Target="../tags/tag212.xml"/></Relationships>
</file>

<file path=ppt/slides/_rels/slide16.xml.rels><?xml version="1.0" encoding="UTF-8" standalone="yes"?>
<Relationships xmlns="http://schemas.openxmlformats.org/package/2006/relationships"><Relationship Id="rId8" Type="http://schemas.openxmlformats.org/officeDocument/2006/relationships/slideLayout" Target="../slideLayouts/slideLayout4.xml"/><Relationship Id="rId3" Type="http://schemas.openxmlformats.org/officeDocument/2006/relationships/tags" Target="../tags/tag216.xml"/><Relationship Id="rId7" Type="http://schemas.openxmlformats.org/officeDocument/2006/relationships/tags" Target="../tags/tag220.xml"/><Relationship Id="rId2" Type="http://schemas.openxmlformats.org/officeDocument/2006/relationships/tags" Target="../tags/tag215.xml"/><Relationship Id="rId1" Type="http://schemas.openxmlformats.org/officeDocument/2006/relationships/tags" Target="../tags/tag214.xml"/><Relationship Id="rId6" Type="http://schemas.openxmlformats.org/officeDocument/2006/relationships/tags" Target="../tags/tag219.xml"/><Relationship Id="rId5" Type="http://schemas.openxmlformats.org/officeDocument/2006/relationships/tags" Target="../tags/tag218.xml"/><Relationship Id="rId10" Type="http://schemas.openxmlformats.org/officeDocument/2006/relationships/chart" Target="../charts/chart14.xml"/><Relationship Id="rId4" Type="http://schemas.openxmlformats.org/officeDocument/2006/relationships/tags" Target="../tags/tag217.xml"/><Relationship Id="rId9" Type="http://schemas.openxmlformats.org/officeDocument/2006/relationships/chart" Target="../charts/chart13.xml"/></Relationships>
</file>

<file path=ppt/slides/_rels/slide17.xml.rels><?xml version="1.0" encoding="UTF-8" standalone="yes"?>
<Relationships xmlns="http://schemas.openxmlformats.org/package/2006/relationships"><Relationship Id="rId3" Type="http://schemas.openxmlformats.org/officeDocument/2006/relationships/tags" Target="../tags/tag223.xml"/><Relationship Id="rId2" Type="http://schemas.openxmlformats.org/officeDocument/2006/relationships/tags" Target="../tags/tag222.xml"/><Relationship Id="rId1" Type="http://schemas.openxmlformats.org/officeDocument/2006/relationships/tags" Target="../tags/tag221.xml"/><Relationship Id="rId5" Type="http://schemas.openxmlformats.org/officeDocument/2006/relationships/image" Target="../media/image4.png"/><Relationship Id="rId4"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tags" Target="../tags/tag226.xml"/><Relationship Id="rId7" Type="http://schemas.openxmlformats.org/officeDocument/2006/relationships/image" Target="../media/image4.png"/><Relationship Id="rId2" Type="http://schemas.openxmlformats.org/officeDocument/2006/relationships/tags" Target="../tags/tag225.xml"/><Relationship Id="rId1" Type="http://schemas.openxmlformats.org/officeDocument/2006/relationships/tags" Target="../tags/tag224.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tags" Target="../tags/tag229.xml"/><Relationship Id="rId7" Type="http://schemas.openxmlformats.org/officeDocument/2006/relationships/image" Target="../media/image7.jpeg"/><Relationship Id="rId2" Type="http://schemas.openxmlformats.org/officeDocument/2006/relationships/tags" Target="../tags/tag228.xml"/><Relationship Id="rId1" Type="http://schemas.openxmlformats.org/officeDocument/2006/relationships/tags" Target="../tags/tag22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tags" Target="../tags/tag136.xml"/><Relationship Id="rId2" Type="http://schemas.openxmlformats.org/officeDocument/2006/relationships/tags" Target="../tags/tag135.xml"/><Relationship Id="rId1" Type="http://schemas.openxmlformats.org/officeDocument/2006/relationships/tags" Target="../tags/tag134.xml"/><Relationship Id="rId6" Type="http://schemas.openxmlformats.org/officeDocument/2006/relationships/slideLayout" Target="../slideLayouts/slideLayout4.xml"/><Relationship Id="rId5" Type="http://schemas.openxmlformats.org/officeDocument/2006/relationships/tags" Target="../tags/tag138.xml"/><Relationship Id="rId4" Type="http://schemas.openxmlformats.org/officeDocument/2006/relationships/tags" Target="../tags/tag137.xml"/></Relationships>
</file>

<file path=ppt/slides/_rels/slide20.xml.rels><?xml version="1.0" encoding="UTF-8" standalone="yes"?>
<Relationships xmlns="http://schemas.openxmlformats.org/package/2006/relationships"><Relationship Id="rId3" Type="http://schemas.openxmlformats.org/officeDocument/2006/relationships/tags" Target="../tags/tag232.xml"/><Relationship Id="rId7" Type="http://schemas.openxmlformats.org/officeDocument/2006/relationships/image" Target="../media/image9.png"/><Relationship Id="rId2" Type="http://schemas.openxmlformats.org/officeDocument/2006/relationships/tags" Target="../tags/tag231.xml"/><Relationship Id="rId1" Type="http://schemas.openxmlformats.org/officeDocument/2006/relationships/tags" Target="../tags/tag230.xml"/><Relationship Id="rId6" Type="http://schemas.openxmlformats.org/officeDocument/2006/relationships/image" Target="../media/image8.jpeg"/><Relationship Id="rId5" Type="http://schemas.openxmlformats.org/officeDocument/2006/relationships/hyperlink" Target="http://www.google.com.au/imgres?imgurl=https://www.cia.gov/library/publications/the-world-factbook/graphics/flags/large/ca-lgflag.gif&amp;imgrefurl=https://www.cia.gov/library/publications/the-world-factbook/geos/ca.html&amp;usg=__LeqEsPZpx3ePhyx7WxbE70CQOEM=&amp;h=302&amp;w=601&amp;sz=4&amp;hl=en&amp;start=3&amp;zoom=1&amp;tbnid=PKNGBTam99y63M:&amp;tbnh=68&amp;tbnw=135&amp;ei=YRLPTovzH8qUiQfl6-TJDg&amp;prev=/search?q=canada&amp;um=1&amp;hl=en&amp;sa=N&amp;gbv=2&amp;tbm=isch&amp;um=1&amp;itbs=1" TargetMode="External"/><Relationship Id="rId4"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tags" Target="../tags/tag234.xml"/><Relationship Id="rId7" Type="http://schemas.openxmlformats.org/officeDocument/2006/relationships/slideLayout" Target="../slideLayouts/slideLayout3.xml"/><Relationship Id="rId2" Type="http://schemas.openxmlformats.org/officeDocument/2006/relationships/tags" Target="../tags/tag233.xml"/><Relationship Id="rId1" Type="http://schemas.openxmlformats.org/officeDocument/2006/relationships/vmlDrawing" Target="../drawings/vmlDrawing2.vml"/><Relationship Id="rId6" Type="http://schemas.openxmlformats.org/officeDocument/2006/relationships/tags" Target="../tags/tag237.xml"/><Relationship Id="rId5" Type="http://schemas.openxmlformats.org/officeDocument/2006/relationships/tags" Target="../tags/tag236.xml"/><Relationship Id="rId4" Type="http://schemas.openxmlformats.org/officeDocument/2006/relationships/tags" Target="../tags/tag235.xml"/><Relationship Id="rId9" Type="http://schemas.openxmlformats.org/officeDocument/2006/relationships/image" Target="../media/image10.emf"/></Relationships>
</file>

<file path=ppt/slides/_rels/slide2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tags" Target="../tags/tag240.xml"/><Relationship Id="rId7" Type="http://schemas.openxmlformats.org/officeDocument/2006/relationships/tags" Target="../tags/tag244.xml"/><Relationship Id="rId2" Type="http://schemas.openxmlformats.org/officeDocument/2006/relationships/tags" Target="../tags/tag239.xml"/><Relationship Id="rId1" Type="http://schemas.openxmlformats.org/officeDocument/2006/relationships/tags" Target="../tags/tag238.xml"/><Relationship Id="rId6" Type="http://schemas.openxmlformats.org/officeDocument/2006/relationships/tags" Target="../tags/tag243.xml"/><Relationship Id="rId5" Type="http://schemas.openxmlformats.org/officeDocument/2006/relationships/tags" Target="../tags/tag242.xml"/><Relationship Id="rId4" Type="http://schemas.openxmlformats.org/officeDocument/2006/relationships/tags" Target="../tags/tag241.xml"/></Relationships>
</file>

<file path=ppt/slides/_rels/slide23.xml.rels><?xml version="1.0" encoding="UTF-8" standalone="yes"?>
<Relationships xmlns="http://schemas.openxmlformats.org/package/2006/relationships"><Relationship Id="rId8" Type="http://schemas.openxmlformats.org/officeDocument/2006/relationships/hyperlink" Target="http://www.automotive-business-review.com/news/nissan-to-build-leaf-in-uk-from-2013-101111" TargetMode="External"/><Relationship Id="rId3" Type="http://schemas.openxmlformats.org/officeDocument/2006/relationships/hyperlink" Target="http://www.examiner.com/finance-examiner-in-national/volkswagon-receives-570-million-tax-incentives-for-new-plant-tennessee" TargetMode="External"/><Relationship Id="rId7" Type="http://schemas.openxmlformats.org/officeDocument/2006/relationships/hyperlink" Target="http://www.mlive.com/business/west-michigan/index.ssf/2011/09/construction_complete_at_lg_ch.html" TargetMode="External"/><Relationship Id="rId12" Type="http://schemas.openxmlformats.org/officeDocument/2006/relationships/hyperlink" Target="http://202.58.48.79/article.aspx?id=1029231" TargetMode="External"/><Relationship Id="rId2" Type="http://schemas.openxmlformats.org/officeDocument/2006/relationships/hyperlink" Target="http://blog.al.com/breaking/2011/05/volkswagens_new_1_billion_plan.html" TargetMode="External"/><Relationship Id="rId1" Type="http://schemas.openxmlformats.org/officeDocument/2006/relationships/slideLayout" Target="../slideLayouts/slideLayout3.xml"/><Relationship Id="rId6" Type="http://schemas.openxmlformats.org/officeDocument/2006/relationships/hyperlink" Target="http://www.greencarcongress.com/2011/01/anlgm-20110106.html" TargetMode="External"/><Relationship Id="rId11" Type="http://schemas.openxmlformats.org/officeDocument/2006/relationships/hyperlink" Target="http://www.ft.com/cms/s/0/c14677da-32f6-11df-bf5f-00144feabdc0.html" TargetMode="External"/><Relationship Id="rId5" Type="http://schemas.openxmlformats.org/officeDocument/2006/relationships/hyperlink" Target="http://www.anl.gov/Media_Center/News/2011/news110106a.html" TargetMode="External"/><Relationship Id="rId10" Type="http://schemas.openxmlformats.org/officeDocument/2006/relationships/hyperlink" Target="http://www.theengineer.co.uk/sectors/automotive/news/european-fund-supports-production-of-nissan-leaf/1010852.article" TargetMode="External"/><Relationship Id="rId4" Type="http://schemas.openxmlformats.org/officeDocument/2006/relationships/hyperlink" Target="http://www.knoxnews.com/news/2011/may/25/volkswagen-up-and-running/" TargetMode="External"/><Relationship Id="rId9" Type="http://schemas.openxmlformats.org/officeDocument/2006/relationships/hyperlink" Target="http://www.nebusiness.co.uk/business-news/latest-business-news/2011/11/10/188m-deal-to-support-nissan-leaf-production-51140-29750770/"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bangkokpost.com/auto/autoscoop/260304/nissan-launches-second-eco-car-wants-higher-tax-rebate" TargetMode="External"/><Relationship Id="rId3" Type="http://schemas.openxmlformats.org/officeDocument/2006/relationships/hyperlink" Target="http://www.ceramicindustry.com/Articles/Todays_Headlines/BNP_GUID_9-5-2006_A_10000000000001016601" TargetMode="External"/><Relationship Id="rId7" Type="http://schemas.openxmlformats.org/officeDocument/2006/relationships/hyperlink" Target="http://analysis.evupdate.com/industry-insight/canada-ontario-government-emerging-ev-hub" TargetMode="External"/><Relationship Id="rId2" Type="http://schemas.openxmlformats.org/officeDocument/2006/relationships/hyperlink" Target="http://www.automotiveworld.com/news/suppliers/86419-poland-pilkington-to-invest-z-350m-in-new-plant" TargetMode="External"/><Relationship Id="rId1" Type="http://schemas.openxmlformats.org/officeDocument/2006/relationships/slideLayout" Target="../slideLayouts/slideLayout4.xml"/><Relationship Id="rId6" Type="http://schemas.openxmlformats.org/officeDocument/2006/relationships/hyperlink" Target="http://www.ctv.ca/CTVNews/Canada/20110829/ontario-magna-announcing-e-vehicle-research-funding-110829/" TargetMode="External"/><Relationship Id="rId5" Type="http://schemas.openxmlformats.org/officeDocument/2006/relationships/hyperlink" Target="http://www.canadianmanufacturing.com/design-engineering/news/magna-makes-400-million-investment-in-evs-40656" TargetMode="External"/><Relationship Id="rId10" Type="http://schemas.openxmlformats.org/officeDocument/2006/relationships/hyperlink" Target="http://www.goauto.com.au/mellor/mellor.nsf/story2/FB061B9E87C26D63CA25767E001070C2" TargetMode="External"/><Relationship Id="rId4" Type="http://schemas.openxmlformats.org/officeDocument/2006/relationships/hyperlink" Target="http://www.pilkington.com/websitev2/both/subsites/nsgcom/iframes/media-pr-2011-10032011.htm" TargetMode="External"/><Relationship Id="rId9" Type="http://schemas.openxmlformats.org/officeDocument/2006/relationships/hyperlink" Target="http://www.business-in-asia.com/automotive/thailand_automotive.html"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3" Type="http://schemas.openxmlformats.org/officeDocument/2006/relationships/tags" Target="../tags/tag141.xml"/><Relationship Id="rId2" Type="http://schemas.openxmlformats.org/officeDocument/2006/relationships/tags" Target="../tags/tag140.xml"/><Relationship Id="rId1" Type="http://schemas.openxmlformats.org/officeDocument/2006/relationships/tags" Target="../tags/tag139.xml"/><Relationship Id="rId4"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tags" Target="../tags/tag144.xml"/><Relationship Id="rId2" Type="http://schemas.openxmlformats.org/officeDocument/2006/relationships/tags" Target="../tags/tag143.xml"/><Relationship Id="rId1" Type="http://schemas.openxmlformats.org/officeDocument/2006/relationships/tags" Target="../tags/tag142.xml"/><Relationship Id="rId4"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tags" Target="../tags/tag147.xml"/><Relationship Id="rId2" Type="http://schemas.openxmlformats.org/officeDocument/2006/relationships/tags" Target="../tags/tag146.xml"/><Relationship Id="rId1" Type="http://schemas.openxmlformats.org/officeDocument/2006/relationships/tags" Target="../tags/tag145.xml"/><Relationship Id="rId4"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8" Type="http://schemas.openxmlformats.org/officeDocument/2006/relationships/slideLayout" Target="../slideLayouts/slideLayout4.xml"/><Relationship Id="rId3" Type="http://schemas.openxmlformats.org/officeDocument/2006/relationships/tags" Target="../tags/tag150.xml"/><Relationship Id="rId7" Type="http://schemas.openxmlformats.org/officeDocument/2006/relationships/tags" Target="../tags/tag154.xml"/><Relationship Id="rId2" Type="http://schemas.openxmlformats.org/officeDocument/2006/relationships/tags" Target="../tags/tag149.xml"/><Relationship Id="rId1" Type="http://schemas.openxmlformats.org/officeDocument/2006/relationships/tags" Target="../tags/tag148.xml"/><Relationship Id="rId6" Type="http://schemas.openxmlformats.org/officeDocument/2006/relationships/tags" Target="../tags/tag153.xml"/><Relationship Id="rId5" Type="http://schemas.openxmlformats.org/officeDocument/2006/relationships/tags" Target="../tags/tag152.xml"/><Relationship Id="rId4" Type="http://schemas.openxmlformats.org/officeDocument/2006/relationships/tags" Target="../tags/tag151.xml"/><Relationship Id="rId9" Type="http://schemas.openxmlformats.org/officeDocument/2006/relationships/chart" Target="../charts/chart1.xml"/></Relationships>
</file>

<file path=ppt/slides/_rels/slide7.xml.rels><?xml version="1.0" encoding="UTF-8" standalone="yes"?>
<Relationships xmlns="http://schemas.openxmlformats.org/package/2006/relationships"><Relationship Id="rId8" Type="http://schemas.openxmlformats.org/officeDocument/2006/relationships/chart" Target="../charts/chart2.xml"/><Relationship Id="rId3" Type="http://schemas.openxmlformats.org/officeDocument/2006/relationships/tags" Target="../tags/tag157.xml"/><Relationship Id="rId7" Type="http://schemas.openxmlformats.org/officeDocument/2006/relationships/slideLayout" Target="../slideLayouts/slideLayout3.xml"/><Relationship Id="rId2" Type="http://schemas.openxmlformats.org/officeDocument/2006/relationships/tags" Target="../tags/tag156.xml"/><Relationship Id="rId1" Type="http://schemas.openxmlformats.org/officeDocument/2006/relationships/tags" Target="../tags/tag155.xml"/><Relationship Id="rId6" Type="http://schemas.openxmlformats.org/officeDocument/2006/relationships/tags" Target="../tags/tag160.xml"/><Relationship Id="rId5" Type="http://schemas.openxmlformats.org/officeDocument/2006/relationships/tags" Target="../tags/tag159.xml"/><Relationship Id="rId4" Type="http://schemas.openxmlformats.org/officeDocument/2006/relationships/tags" Target="../tags/tag158.xml"/><Relationship Id="rId9" Type="http://schemas.openxmlformats.org/officeDocument/2006/relationships/chart" Target="../charts/chart3.xml"/></Relationships>
</file>

<file path=ppt/slides/_rels/slide8.xml.rels><?xml version="1.0" encoding="UTF-8" standalone="yes"?>
<Relationships xmlns="http://schemas.openxmlformats.org/package/2006/relationships"><Relationship Id="rId8" Type="http://schemas.openxmlformats.org/officeDocument/2006/relationships/slideLayout" Target="../slideLayouts/slideLayout4.xml"/><Relationship Id="rId3" Type="http://schemas.openxmlformats.org/officeDocument/2006/relationships/tags" Target="../tags/tag163.xml"/><Relationship Id="rId7" Type="http://schemas.openxmlformats.org/officeDocument/2006/relationships/tags" Target="../tags/tag167.xml"/><Relationship Id="rId2" Type="http://schemas.openxmlformats.org/officeDocument/2006/relationships/tags" Target="../tags/tag162.xml"/><Relationship Id="rId1" Type="http://schemas.openxmlformats.org/officeDocument/2006/relationships/tags" Target="../tags/tag161.xml"/><Relationship Id="rId6" Type="http://schemas.openxmlformats.org/officeDocument/2006/relationships/tags" Target="../tags/tag166.xml"/><Relationship Id="rId5" Type="http://schemas.openxmlformats.org/officeDocument/2006/relationships/tags" Target="../tags/tag165.xml"/><Relationship Id="rId4" Type="http://schemas.openxmlformats.org/officeDocument/2006/relationships/tags" Target="../tags/tag164.xml"/><Relationship Id="rId9" Type="http://schemas.openxmlformats.org/officeDocument/2006/relationships/chart" Target="../charts/chart4.xml"/></Relationships>
</file>

<file path=ppt/slides/_rels/slide9.xml.rels><?xml version="1.0" encoding="UTF-8" standalone="yes"?>
<Relationships xmlns="http://schemas.openxmlformats.org/package/2006/relationships"><Relationship Id="rId8" Type="http://schemas.openxmlformats.org/officeDocument/2006/relationships/tags" Target="../tags/tag175.xml"/><Relationship Id="rId3" Type="http://schemas.openxmlformats.org/officeDocument/2006/relationships/tags" Target="../tags/tag170.xml"/><Relationship Id="rId7" Type="http://schemas.openxmlformats.org/officeDocument/2006/relationships/tags" Target="../tags/tag174.xml"/><Relationship Id="rId2" Type="http://schemas.openxmlformats.org/officeDocument/2006/relationships/tags" Target="../tags/tag169.xml"/><Relationship Id="rId1" Type="http://schemas.openxmlformats.org/officeDocument/2006/relationships/tags" Target="../tags/tag168.xml"/><Relationship Id="rId6" Type="http://schemas.openxmlformats.org/officeDocument/2006/relationships/tags" Target="../tags/tag173.xml"/><Relationship Id="rId11" Type="http://schemas.openxmlformats.org/officeDocument/2006/relationships/chart" Target="../charts/chart6.xml"/><Relationship Id="rId5" Type="http://schemas.openxmlformats.org/officeDocument/2006/relationships/tags" Target="../tags/tag172.xml"/><Relationship Id="rId10" Type="http://schemas.openxmlformats.org/officeDocument/2006/relationships/chart" Target="../charts/chart5.xml"/><Relationship Id="rId4" Type="http://schemas.openxmlformats.org/officeDocument/2006/relationships/tags" Target="../tags/tag171.xml"/><Relationship Id="rId9"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91027" y="912138"/>
            <a:ext cx="5996623" cy="960120"/>
          </a:xfrm>
        </p:spPr>
        <p:txBody>
          <a:bodyPr/>
          <a:lstStyle/>
          <a:p>
            <a:r>
              <a:rPr lang="en-AU" sz="3200" dirty="0" smtClean="0"/>
              <a:t>Federal Chamber of Automotive Industries</a:t>
            </a:r>
            <a:endParaRPr lang="en-AU" sz="3200" dirty="0"/>
          </a:p>
        </p:txBody>
      </p:sp>
      <p:sp>
        <p:nvSpPr>
          <p:cNvPr id="5" name="Subtitle 4"/>
          <p:cNvSpPr>
            <a:spLocks noGrp="1"/>
          </p:cNvSpPr>
          <p:nvPr>
            <p:ph type="subTitle" idx="1"/>
          </p:nvPr>
        </p:nvSpPr>
        <p:spPr>
          <a:xfrm>
            <a:off x="2291027" y="1950719"/>
            <a:ext cx="5494073" cy="960121"/>
          </a:xfrm>
        </p:spPr>
        <p:txBody>
          <a:bodyPr/>
          <a:lstStyle/>
          <a:p>
            <a:r>
              <a:rPr lang="en-AU" sz="2800" dirty="0" smtClean="0"/>
              <a:t>The Australian automotive industry and a changing competitive environment</a:t>
            </a:r>
          </a:p>
        </p:txBody>
      </p:sp>
      <p:sp>
        <p:nvSpPr>
          <p:cNvPr id="10" name="Text Placeholder 9"/>
          <p:cNvSpPr>
            <a:spLocks noGrp="1"/>
          </p:cNvSpPr>
          <p:nvPr>
            <p:ph type="body" sz="quarter" idx="10"/>
          </p:nvPr>
        </p:nvSpPr>
        <p:spPr>
          <a:xfrm>
            <a:off x="2291027" y="393649"/>
            <a:ext cx="4607458" cy="153619"/>
          </a:xfrm>
        </p:spPr>
        <p:txBody>
          <a:bodyPr/>
          <a:lstStyle/>
          <a:p>
            <a:endParaRPr lang="en-GB" dirty="0"/>
          </a:p>
        </p:txBody>
      </p:sp>
      <p:pic>
        <p:nvPicPr>
          <p:cNvPr id="6" name="Picture 5" descr="COLOUR"/>
          <p:cNvPicPr/>
          <p:nvPr/>
        </p:nvPicPr>
        <p:blipFill>
          <a:blip r:embed="rId3" cstate="print"/>
          <a:srcRect/>
          <a:stretch>
            <a:fillRect/>
          </a:stretch>
        </p:blipFill>
        <p:spPr bwMode="auto">
          <a:xfrm>
            <a:off x="895028" y="3358363"/>
            <a:ext cx="1001831" cy="962167"/>
          </a:xfrm>
          <a:prstGeom prst="rect">
            <a:avLst/>
          </a:prstGeom>
          <a:noFill/>
          <a:ln w="9525">
            <a:noFill/>
            <a:miter lim="800000"/>
            <a:headEnd/>
            <a:tailEnd/>
          </a:ln>
        </p:spPr>
      </p:pic>
      <p:grpSp>
        <p:nvGrpSpPr>
          <p:cNvPr id="2" name="Group 6"/>
          <p:cNvGrpSpPr/>
          <p:nvPr/>
        </p:nvGrpSpPr>
        <p:grpSpPr>
          <a:xfrm>
            <a:off x="774456" y="3049786"/>
            <a:ext cx="1260000" cy="151200"/>
            <a:chOff x="561629" y="3042968"/>
            <a:chExt cx="1362606" cy="151200"/>
          </a:xfrm>
        </p:grpSpPr>
        <p:cxnSp>
          <p:nvCxnSpPr>
            <p:cNvPr id="8" name="Straight Connector 7"/>
            <p:cNvCxnSpPr/>
            <p:nvPr/>
          </p:nvCxnSpPr>
          <p:spPr>
            <a:xfrm rot="10800000">
              <a:off x="561629" y="3042969"/>
              <a:ext cx="136260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486030" y="3118568"/>
              <a:ext cx="151200"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2" name="Report Date"/>
          <p:cNvSpPr txBox="1"/>
          <p:nvPr>
            <p:custDataLst>
              <p:tags r:id="rId1"/>
            </p:custDataLst>
          </p:nvPr>
        </p:nvSpPr>
        <p:spPr bwMode="white">
          <a:xfrm>
            <a:off x="774457" y="3106596"/>
            <a:ext cx="1259999" cy="153888"/>
          </a:xfrm>
          <a:prstGeom prst="rect">
            <a:avLst/>
          </a:prstGeom>
          <a:noFill/>
          <a:ln>
            <a:noFill/>
          </a:ln>
        </p:spPr>
        <p:txBody>
          <a:bodyPr wrap="square" lIns="0" tIns="0" rIns="0" bIns="0" rtlCol="0">
            <a:spAutoFit/>
          </a:bodyPr>
          <a:lstStyle/>
          <a:p>
            <a:pPr algn="ctr"/>
            <a:r>
              <a:rPr lang="en-GB" sz="1000" dirty="0" smtClean="0">
                <a:solidFill>
                  <a:schemeClr val="tx2"/>
                </a:solidFill>
                <a:latin typeface="+mj-lt"/>
                <a:cs typeface="Arial" pitchFamily="34" charset="0"/>
              </a:rPr>
              <a:t>December 2011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id" hidden="1"/>
          <p:cNvGrpSpPr/>
          <p:nvPr>
            <p:custDataLst>
              <p:tags r:id="rId1"/>
            </p:custDataLst>
          </p:nvPr>
        </p:nvGrpSpPr>
        <p:grpSpPr>
          <a:xfrm>
            <a:off x="541065" y="635374"/>
            <a:ext cx="9179468" cy="6218189"/>
            <a:chOff x="530352" y="685800"/>
            <a:chExt cx="8997696" cy="6711696"/>
          </a:xfrm>
        </p:grpSpPr>
        <p:sp>
          <p:nvSpPr>
            <p:cNvPr id="7" name="Footer block" hidden="1"/>
            <p:cNvSpPr>
              <a:spLocks noChangeArrowheads="1"/>
            </p:cNvSpPr>
            <p:nvPr/>
          </p:nvSpPr>
          <p:spPr bwMode="gray">
            <a:xfrm>
              <a:off x="530352" y="6784848"/>
              <a:ext cx="8988552"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912813">
                <a:defRPr/>
              </a:pPr>
              <a:endParaRPr lang="en-GB" dirty="0"/>
            </a:p>
          </p:txBody>
        </p:sp>
        <p:sp>
          <p:nvSpPr>
            <p:cNvPr id="8" name="Title block" hidden="1"/>
            <p:cNvSpPr>
              <a:spLocks noChangeArrowheads="1"/>
            </p:cNvSpPr>
            <p:nvPr/>
          </p:nvSpPr>
          <p:spPr bwMode="gray">
            <a:xfrm>
              <a:off x="530352" y="1143000"/>
              <a:ext cx="8988552"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912813">
                <a:defRPr/>
              </a:pPr>
              <a:endParaRPr lang="en-GB" dirty="0"/>
            </a:p>
          </p:txBody>
        </p:sp>
        <p:sp>
          <p:nvSpPr>
            <p:cNvPr id="9" name="Header block" hidden="1"/>
            <p:cNvSpPr>
              <a:spLocks noChangeArrowheads="1"/>
            </p:cNvSpPr>
            <p:nvPr/>
          </p:nvSpPr>
          <p:spPr bwMode="gray">
            <a:xfrm>
              <a:off x="530352" y="685800"/>
              <a:ext cx="8988552"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801688">
                <a:buSzPct val="90000"/>
                <a:defRPr/>
              </a:pPr>
              <a:endParaRPr lang="en-GB" sz="1400" dirty="0">
                <a:solidFill>
                  <a:schemeClr val="folHlink"/>
                </a:solidFill>
                <a:cs typeface="Arial" charset="0"/>
              </a:endParaRPr>
            </a:p>
          </p:txBody>
        </p:sp>
        <p:grpSp>
          <p:nvGrpSpPr>
            <p:cNvPr id="10" name="Group 600" hidden="1"/>
            <p:cNvGrpSpPr/>
            <p:nvPr/>
          </p:nvGrpSpPr>
          <p:grpSpPr>
            <a:xfrm>
              <a:off x="530352" y="6016752"/>
              <a:ext cx="8997696" cy="609600"/>
              <a:chOff x="530352" y="6016752"/>
              <a:chExt cx="8997696" cy="609600"/>
            </a:xfrm>
          </p:grpSpPr>
          <p:sp>
            <p:nvSpPr>
              <p:cNvPr id="46" name="Content block 606" hidden="1"/>
              <p:cNvSpPr>
                <a:spLocks noChangeArrowheads="1"/>
              </p:cNvSpPr>
              <p:nvPr/>
            </p:nvSpPr>
            <p:spPr bwMode="gray">
              <a:xfrm>
                <a:off x="8156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7"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8"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9" name="Content block 603" hidden="1"/>
              <p:cNvSpPr>
                <a:spLocks noChangeArrowheads="1"/>
              </p:cNvSpPr>
              <p:nvPr/>
            </p:nvSpPr>
            <p:spPr bwMode="gray">
              <a:xfrm>
                <a:off x="358474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0" name="Content block 602" hidden="1"/>
              <p:cNvSpPr>
                <a:spLocks noChangeArrowheads="1"/>
              </p:cNvSpPr>
              <p:nvPr/>
            </p:nvSpPr>
            <p:spPr bwMode="gray">
              <a:xfrm>
                <a:off x="2057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1" name="Content block 601" hidden="1"/>
              <p:cNvSpPr>
                <a:spLocks noChangeArrowheads="1"/>
              </p:cNvSpPr>
              <p:nvPr/>
            </p:nvSpPr>
            <p:spPr bwMode="gray">
              <a:xfrm>
                <a:off x="530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1" name="Group 500" hidden="1"/>
            <p:cNvGrpSpPr/>
            <p:nvPr/>
          </p:nvGrpSpPr>
          <p:grpSpPr>
            <a:xfrm>
              <a:off x="530352" y="5257800"/>
              <a:ext cx="8997696" cy="609600"/>
              <a:chOff x="530352" y="5257800"/>
              <a:chExt cx="8997696" cy="609600"/>
            </a:xfrm>
          </p:grpSpPr>
          <p:sp>
            <p:nvSpPr>
              <p:cNvPr id="40" name="Content block 506" hidden="1"/>
              <p:cNvSpPr>
                <a:spLocks noChangeArrowheads="1"/>
              </p:cNvSpPr>
              <p:nvPr/>
            </p:nvSpPr>
            <p:spPr bwMode="gray">
              <a:xfrm>
                <a:off x="8156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1"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2"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3" name="Content block 503" hidden="1"/>
              <p:cNvSpPr>
                <a:spLocks noChangeArrowheads="1"/>
              </p:cNvSpPr>
              <p:nvPr/>
            </p:nvSpPr>
            <p:spPr bwMode="gray">
              <a:xfrm>
                <a:off x="358474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4" name="Content block 502" hidden="1"/>
              <p:cNvSpPr>
                <a:spLocks noChangeArrowheads="1"/>
              </p:cNvSpPr>
              <p:nvPr/>
            </p:nvSpPr>
            <p:spPr bwMode="gray">
              <a:xfrm>
                <a:off x="2057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5" name="Content block 501" hidden="1"/>
              <p:cNvSpPr>
                <a:spLocks noChangeArrowheads="1"/>
              </p:cNvSpPr>
              <p:nvPr/>
            </p:nvSpPr>
            <p:spPr bwMode="gray">
              <a:xfrm>
                <a:off x="530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2" name="Group 400" hidden="1"/>
            <p:cNvGrpSpPr/>
            <p:nvPr/>
          </p:nvGrpSpPr>
          <p:grpSpPr>
            <a:xfrm>
              <a:off x="530352" y="4498848"/>
              <a:ext cx="8997696" cy="609600"/>
              <a:chOff x="530352" y="4498848"/>
              <a:chExt cx="8997696" cy="609600"/>
            </a:xfrm>
          </p:grpSpPr>
          <p:sp>
            <p:nvSpPr>
              <p:cNvPr id="34" name="Content block 406" hidden="1"/>
              <p:cNvSpPr>
                <a:spLocks noChangeArrowheads="1"/>
              </p:cNvSpPr>
              <p:nvPr/>
            </p:nvSpPr>
            <p:spPr bwMode="gray">
              <a:xfrm>
                <a:off x="8156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5"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6"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7" name="Content block 403" hidden="1"/>
              <p:cNvSpPr>
                <a:spLocks noChangeArrowheads="1"/>
              </p:cNvSpPr>
              <p:nvPr/>
            </p:nvSpPr>
            <p:spPr bwMode="gray">
              <a:xfrm>
                <a:off x="358474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8" name="Content block 402" hidden="1"/>
              <p:cNvSpPr>
                <a:spLocks noChangeArrowheads="1"/>
              </p:cNvSpPr>
              <p:nvPr/>
            </p:nvSpPr>
            <p:spPr bwMode="gray">
              <a:xfrm>
                <a:off x="2057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9" name="Content block 401" hidden="1"/>
              <p:cNvSpPr>
                <a:spLocks noChangeArrowheads="1"/>
              </p:cNvSpPr>
              <p:nvPr/>
            </p:nvSpPr>
            <p:spPr bwMode="gray">
              <a:xfrm>
                <a:off x="530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3" name="Group 300" hidden="1"/>
            <p:cNvGrpSpPr/>
            <p:nvPr/>
          </p:nvGrpSpPr>
          <p:grpSpPr>
            <a:xfrm>
              <a:off x="530352" y="3730752"/>
              <a:ext cx="8997696" cy="609600"/>
              <a:chOff x="530352" y="3730752"/>
              <a:chExt cx="8997696" cy="609600"/>
            </a:xfrm>
          </p:grpSpPr>
          <p:sp>
            <p:nvSpPr>
              <p:cNvPr id="28" name="Content block 306" hidden="1"/>
              <p:cNvSpPr>
                <a:spLocks noChangeArrowheads="1"/>
              </p:cNvSpPr>
              <p:nvPr/>
            </p:nvSpPr>
            <p:spPr bwMode="gray">
              <a:xfrm>
                <a:off x="8156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9"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0"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1" name="Content block 303" hidden="1"/>
              <p:cNvSpPr>
                <a:spLocks noChangeArrowheads="1"/>
              </p:cNvSpPr>
              <p:nvPr/>
            </p:nvSpPr>
            <p:spPr bwMode="gray">
              <a:xfrm>
                <a:off x="358474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2" name="Content block 302" hidden="1"/>
              <p:cNvSpPr>
                <a:spLocks noChangeArrowheads="1"/>
              </p:cNvSpPr>
              <p:nvPr/>
            </p:nvSpPr>
            <p:spPr bwMode="gray">
              <a:xfrm>
                <a:off x="2057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3" name="Content block 301" hidden="1"/>
              <p:cNvSpPr>
                <a:spLocks noChangeArrowheads="1"/>
              </p:cNvSpPr>
              <p:nvPr/>
            </p:nvSpPr>
            <p:spPr bwMode="gray">
              <a:xfrm>
                <a:off x="530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4" name="Group 200" hidden="1"/>
            <p:cNvGrpSpPr/>
            <p:nvPr/>
          </p:nvGrpSpPr>
          <p:grpSpPr>
            <a:xfrm>
              <a:off x="530352" y="2971800"/>
              <a:ext cx="8997696" cy="609600"/>
              <a:chOff x="530352" y="2971800"/>
              <a:chExt cx="8997696" cy="609600"/>
            </a:xfrm>
          </p:grpSpPr>
          <p:sp>
            <p:nvSpPr>
              <p:cNvPr id="22" name="Content block 206" hidden="1"/>
              <p:cNvSpPr>
                <a:spLocks noChangeArrowheads="1"/>
              </p:cNvSpPr>
              <p:nvPr/>
            </p:nvSpPr>
            <p:spPr bwMode="gray">
              <a:xfrm>
                <a:off x="8156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3"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4"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5" name="Content block 203" hidden="1"/>
              <p:cNvSpPr>
                <a:spLocks noChangeArrowheads="1"/>
              </p:cNvSpPr>
              <p:nvPr/>
            </p:nvSpPr>
            <p:spPr bwMode="gray">
              <a:xfrm>
                <a:off x="358474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6" name="Content block 202" hidden="1"/>
              <p:cNvSpPr>
                <a:spLocks noChangeArrowheads="1"/>
              </p:cNvSpPr>
              <p:nvPr/>
            </p:nvSpPr>
            <p:spPr bwMode="gray">
              <a:xfrm>
                <a:off x="2057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7" name="Content block 201" hidden="1"/>
              <p:cNvSpPr>
                <a:spLocks noChangeArrowheads="1"/>
              </p:cNvSpPr>
              <p:nvPr/>
            </p:nvSpPr>
            <p:spPr bwMode="gray">
              <a:xfrm>
                <a:off x="530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5" name="Group 100" hidden="1"/>
            <p:cNvGrpSpPr/>
            <p:nvPr/>
          </p:nvGrpSpPr>
          <p:grpSpPr>
            <a:xfrm>
              <a:off x="530352" y="2212848"/>
              <a:ext cx="8997696" cy="609600"/>
              <a:chOff x="530352" y="2212848"/>
              <a:chExt cx="8997696" cy="609600"/>
            </a:xfrm>
          </p:grpSpPr>
          <p:sp>
            <p:nvSpPr>
              <p:cNvPr id="16" name="Content block 106" hidden="1"/>
              <p:cNvSpPr>
                <a:spLocks noChangeArrowheads="1"/>
              </p:cNvSpPr>
              <p:nvPr/>
            </p:nvSpPr>
            <p:spPr bwMode="gray">
              <a:xfrm>
                <a:off x="8156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7"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8"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9"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0" name="Content block 102" hidden="1"/>
              <p:cNvSpPr>
                <a:spLocks noChangeArrowheads="1"/>
              </p:cNvSpPr>
              <p:nvPr/>
            </p:nvSpPr>
            <p:spPr bwMode="gray">
              <a:xfrm>
                <a:off x="2057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1" name="Content block 101" hidden="1"/>
              <p:cNvSpPr>
                <a:spLocks noChangeArrowheads="1"/>
              </p:cNvSpPr>
              <p:nvPr/>
            </p:nvSpPr>
            <p:spPr bwMode="gray">
              <a:xfrm>
                <a:off x="530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sp>
        <p:nvSpPr>
          <p:cNvPr id="2" name="Title 1"/>
          <p:cNvSpPr>
            <a:spLocks noGrp="1"/>
          </p:cNvSpPr>
          <p:nvPr>
            <p:ph type="title"/>
          </p:nvPr>
        </p:nvSpPr>
        <p:spPr/>
        <p:txBody>
          <a:bodyPr/>
          <a:lstStyle/>
          <a:p>
            <a:r>
              <a:rPr lang="en-GB" dirty="0" smtClean="0"/>
              <a:t>Productivity and innovation</a:t>
            </a:r>
            <a:endParaRPr lang="en-GB" dirty="0"/>
          </a:p>
        </p:txBody>
      </p:sp>
      <p:sp>
        <p:nvSpPr>
          <p:cNvPr id="3" name="Content Placeholder 2"/>
          <p:cNvSpPr>
            <a:spLocks noGrp="1"/>
          </p:cNvSpPr>
          <p:nvPr>
            <p:ph sz="quarter" idx="24"/>
            <p:custDataLst>
              <p:tags r:id="rId2"/>
            </p:custDataLst>
          </p:nvPr>
        </p:nvSpPr>
        <p:spPr>
          <a:xfrm>
            <a:off x="663876" y="1357314"/>
            <a:ext cx="4248000" cy="165099"/>
          </a:xfrm>
        </p:spPr>
        <p:txBody>
          <a:bodyPr/>
          <a:lstStyle/>
          <a:p>
            <a:r>
              <a:rPr lang="en-GB" sz="900" b="1" dirty="0" smtClean="0">
                <a:solidFill>
                  <a:schemeClr val="tx2"/>
                </a:solidFill>
              </a:rPr>
              <a:t>Chart 7: R&amp;D expenditure in automotive industry</a:t>
            </a:r>
          </a:p>
          <a:p>
            <a:endParaRPr lang="en-GB" sz="900" dirty="0" smtClean="0"/>
          </a:p>
          <a:p>
            <a:endParaRPr lang="en-GB" sz="900" b="1" dirty="0" smtClean="0">
              <a:solidFill>
                <a:schemeClr val="tx2"/>
              </a:solidFill>
            </a:endParaRPr>
          </a:p>
          <a:p>
            <a:endParaRPr lang="en-GB" sz="900" b="1" dirty="0" smtClean="0">
              <a:solidFill>
                <a:schemeClr val="tx2"/>
              </a:solidFill>
            </a:endParaRPr>
          </a:p>
        </p:txBody>
      </p:sp>
      <p:sp>
        <p:nvSpPr>
          <p:cNvPr id="4" name="Content Placeholder 3"/>
          <p:cNvSpPr>
            <a:spLocks noGrp="1"/>
          </p:cNvSpPr>
          <p:nvPr>
            <p:ph sz="quarter" idx="25"/>
            <p:custDataLst>
              <p:tags r:id="rId3"/>
            </p:custDataLst>
          </p:nvPr>
        </p:nvSpPr>
        <p:spPr>
          <a:xfrm>
            <a:off x="5446712" y="1357314"/>
            <a:ext cx="3964583" cy="4522772"/>
          </a:xfrm>
        </p:spPr>
        <p:txBody>
          <a:bodyPr/>
          <a:lstStyle/>
          <a:p>
            <a:pPr marL="0" lvl="1" indent="6350">
              <a:spcAft>
                <a:spcPts val="500"/>
              </a:spcAft>
              <a:buNone/>
            </a:pPr>
            <a:r>
              <a:rPr lang="en-GB" b="1" dirty="0" smtClean="0">
                <a:solidFill>
                  <a:schemeClr val="tx2"/>
                </a:solidFill>
              </a:rPr>
              <a:t>Research &amp; Development in the automotive industry has averaged 8.1% growth over the past 10 years. During this time, a total of $5.8 billion has been invested.</a:t>
            </a:r>
          </a:p>
          <a:p>
            <a:pPr marL="0" lvl="1" indent="6350">
              <a:spcAft>
                <a:spcPts val="300"/>
              </a:spcAft>
              <a:buNone/>
            </a:pPr>
            <a:r>
              <a:rPr lang="en-GB" dirty="0" smtClean="0"/>
              <a:t>Chart 8 displays labour productivity (in terms of production value per employee) in the automotive sector.</a:t>
            </a:r>
            <a:r>
              <a:rPr lang="en-GB" baseline="30000" dirty="0" smtClean="0"/>
              <a:t> </a:t>
            </a:r>
            <a:r>
              <a:rPr lang="en-GB" dirty="0" smtClean="0"/>
              <a:t>As demonstrated, productivity has grown at an annualised rate of: </a:t>
            </a:r>
          </a:p>
          <a:p>
            <a:pPr lvl="1">
              <a:spcAft>
                <a:spcPts val="500"/>
              </a:spcAft>
            </a:pPr>
            <a:r>
              <a:rPr lang="en-GB" dirty="0" smtClean="0"/>
              <a:t>3.3% p.a. over the five year period 2005-2010</a:t>
            </a:r>
          </a:p>
          <a:p>
            <a:pPr lvl="1">
              <a:spcAft>
                <a:spcPts val="500"/>
              </a:spcAft>
            </a:pPr>
            <a:r>
              <a:rPr lang="en-GB" dirty="0" smtClean="0"/>
              <a:t>2.2% p.a. over the ten year period 2000-2010.</a:t>
            </a:r>
          </a:p>
          <a:p>
            <a:pPr marL="0" lvl="1" indent="0">
              <a:spcBef>
                <a:spcPts val="600"/>
              </a:spcBef>
              <a:spcAft>
                <a:spcPts val="500"/>
              </a:spcAft>
              <a:buNone/>
            </a:pPr>
            <a:r>
              <a:rPr lang="en-GB" dirty="0" smtClean="0"/>
              <a:t>Since 2005, this growth in productivity has been driven primarily by a decrease in the number of employees, rather than growth in output. Output fell by 26% over the period, while there was a 36% fall in the number of employees.</a:t>
            </a:r>
          </a:p>
          <a:p>
            <a:pPr marL="0" lvl="1" indent="0">
              <a:spcAft>
                <a:spcPts val="500"/>
              </a:spcAft>
              <a:buNone/>
            </a:pPr>
            <a:r>
              <a:rPr lang="en-GB" dirty="0" smtClean="0"/>
              <a:t>The Australian manufacturing sector as a whole has also demonstrated moderate labour productivity growth over this period.  Labour productivity (measured in terms of Gross Value Added per hour worked) grew at an annualised rate of 1.8% p.a. over the ten years to 2010 and has grown by 1.6% p.a. since 2005. </a:t>
            </a:r>
          </a:p>
          <a:p>
            <a:pPr marL="0" lvl="1" indent="0">
              <a:spcAft>
                <a:spcPts val="500"/>
              </a:spcAft>
              <a:buNone/>
            </a:pPr>
            <a:r>
              <a:rPr lang="en-GB" dirty="0" smtClean="0"/>
              <a:t>This growth reflects a similar trend to the automotive sector; output over the 2005-2010 period grew by just 0.7% over the period, with productivity gains driven by a 7% reduction in hours worked.</a:t>
            </a:r>
          </a:p>
          <a:p>
            <a:pPr marL="0" lvl="1" indent="0">
              <a:spcAft>
                <a:spcPts val="500"/>
              </a:spcAft>
              <a:buNone/>
            </a:pPr>
            <a:endParaRPr lang="en-GB" dirty="0" smtClean="0">
              <a:solidFill>
                <a:srgbClr val="FF0000"/>
              </a:solidFill>
            </a:endParaRPr>
          </a:p>
          <a:p>
            <a:pPr>
              <a:spcAft>
                <a:spcPts val="500"/>
              </a:spcAft>
            </a:pPr>
            <a:endParaRPr lang="en-GB" sz="1000" b="1" dirty="0" smtClean="0">
              <a:solidFill>
                <a:schemeClr val="tx2"/>
              </a:solidFill>
            </a:endParaRPr>
          </a:p>
          <a:p>
            <a:pPr>
              <a:spcAft>
                <a:spcPts val="500"/>
              </a:spcAft>
            </a:pPr>
            <a:endParaRPr lang="en-GB" sz="1000" b="1" dirty="0" smtClean="0">
              <a:solidFill>
                <a:schemeClr val="tx2"/>
              </a:solidFill>
            </a:endParaRPr>
          </a:p>
        </p:txBody>
      </p:sp>
      <p:sp>
        <p:nvSpPr>
          <p:cNvPr id="55" name="Executive Summary" hidden="1"/>
          <p:cNvSpPr txBox="1"/>
          <p:nvPr>
            <p:custDataLst>
              <p:tags r:id="rId4"/>
            </p:custDataLst>
          </p:nvPr>
        </p:nvSpPr>
        <p:spPr>
          <a:xfrm>
            <a:off x="541064" y="6286750"/>
            <a:ext cx="2024335" cy="205184"/>
          </a:xfrm>
          <a:prstGeom prst="rect">
            <a:avLst/>
          </a:prstGeom>
          <a:noFill/>
        </p:spPr>
        <p:txBody>
          <a:bodyPr wrap="square" lIns="0" tIns="0" rIns="0" bIns="0" rtlCol="0">
            <a:spAutoFit/>
          </a:bodyPr>
          <a:lstStyle/>
          <a:p>
            <a:pPr>
              <a:lnSpc>
                <a:spcPts val="1600"/>
              </a:lnSpc>
            </a:pPr>
            <a:endParaRPr lang="en-GB" sz="1600" noProof="0" dirty="0" smtClean="0">
              <a:solidFill>
                <a:schemeClr val="tx1"/>
              </a:solidFill>
            </a:endParaRPr>
          </a:p>
        </p:txBody>
      </p:sp>
      <p:sp>
        <p:nvSpPr>
          <p:cNvPr id="58" name="Content Placeholder 2"/>
          <p:cNvSpPr txBox="1">
            <a:spLocks/>
          </p:cNvSpPr>
          <p:nvPr>
            <p:custDataLst>
              <p:tags r:id="rId5"/>
            </p:custDataLst>
          </p:nvPr>
        </p:nvSpPr>
        <p:spPr>
          <a:xfrm>
            <a:off x="517526" y="3547400"/>
            <a:ext cx="4248000" cy="181936"/>
          </a:xfrm>
          <a:prstGeom prst="rect">
            <a:avLst/>
          </a:prstGeom>
        </p:spPr>
        <p:txBody>
          <a:bodyPr vert="horz" lIns="0" tIns="0" rIns="0" bIns="0" rtlCol="0">
            <a:noAutofit/>
          </a:bodyPr>
          <a:lstStyle/>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r>
              <a:rPr lang="en-GB" sz="800" i="1" dirty="0" smtClean="0">
                <a:latin typeface="Georgia" pitchFamily="18" charset="0"/>
              </a:rPr>
              <a:t>Source: DIISR, Key Automotive Statistics (2010)</a:t>
            </a:r>
            <a:endParaRPr kumimoji="0" lang="en-GB" sz="800" i="1" u="none" strike="noStrike" kern="1200" cap="none" spc="0" normalizeH="0" baseline="0" noProof="0" dirty="0" smtClean="0">
              <a:ln>
                <a:noFill/>
              </a:ln>
              <a:effectLst/>
              <a:uLnTx/>
              <a:uFillTx/>
              <a:latin typeface="Georgia" pitchFamily="18" charset="0"/>
              <a:ea typeface="+mn-ea"/>
              <a:cs typeface="+mn-cs"/>
            </a:endParaRPr>
          </a:p>
        </p:txBody>
      </p:sp>
      <p:sp>
        <p:nvSpPr>
          <p:cNvPr id="68" name="Rectangle 67"/>
          <p:cNvSpPr/>
          <p:nvPr/>
        </p:nvSpPr>
        <p:spPr>
          <a:xfrm>
            <a:off x="517526" y="6501970"/>
            <a:ext cx="2312493" cy="215444"/>
          </a:xfrm>
          <a:prstGeom prst="rect">
            <a:avLst/>
          </a:prstGeom>
        </p:spPr>
        <p:txBody>
          <a:bodyPr wrap="none" lIns="0">
            <a:spAutoFit/>
          </a:bodyPr>
          <a:lstStyle/>
          <a:p>
            <a:r>
              <a:rPr lang="en-AU" sz="800" i="1" dirty="0" smtClean="0">
                <a:latin typeface="Georgia" pitchFamily="18" charset="0"/>
                <a:cs typeface="Arial" pitchFamily="34" charset="0"/>
              </a:rPr>
              <a:t>Source: DIISR, Key Automotive Statistics (2010)</a:t>
            </a:r>
          </a:p>
        </p:txBody>
      </p:sp>
      <p:sp>
        <p:nvSpPr>
          <p:cNvPr id="74" name="Content Placeholder 2"/>
          <p:cNvSpPr txBox="1">
            <a:spLocks/>
          </p:cNvSpPr>
          <p:nvPr>
            <p:custDataLst>
              <p:tags r:id="rId6"/>
            </p:custDataLst>
          </p:nvPr>
        </p:nvSpPr>
        <p:spPr>
          <a:xfrm>
            <a:off x="517526" y="3743324"/>
            <a:ext cx="4248000" cy="487205"/>
          </a:xfrm>
          <a:prstGeom prst="rect">
            <a:avLst/>
          </a:prstGeom>
        </p:spPr>
        <p:txBody>
          <a:bodyPr vert="horz" lIns="0" tIns="0" rIns="0" bIns="0" rtlCol="0">
            <a:noAutofit/>
          </a:bodyPr>
          <a:lstStyle/>
          <a:p>
            <a:pPr lvl="0" defTabSz="1019175" fontAlgn="base">
              <a:spcBef>
                <a:spcPts val="600"/>
              </a:spcBef>
              <a:spcAft>
                <a:spcPts val="300"/>
              </a:spcAft>
              <a:buClr>
                <a:srgbClr val="000000"/>
              </a:buClr>
              <a:defRPr/>
            </a:pPr>
            <a:r>
              <a:rPr lang="en-GB" sz="900" b="1" dirty="0" smtClean="0">
                <a:solidFill>
                  <a:schemeClr val="tx2"/>
                </a:solidFill>
                <a:latin typeface="Georgia" pitchFamily="18" charset="0"/>
              </a:rPr>
              <a:t>     </a:t>
            </a:r>
            <a:r>
              <a:rPr kumimoji="0" lang="en-GB" sz="900" b="1" i="0" u="none" strike="noStrike" kern="1200" cap="none" spc="0" normalizeH="0" baseline="0" noProof="0" dirty="0" smtClean="0">
                <a:ln>
                  <a:noFill/>
                </a:ln>
                <a:solidFill>
                  <a:schemeClr val="tx2"/>
                </a:solidFill>
                <a:effectLst/>
                <a:uLnTx/>
                <a:uFillTx/>
                <a:latin typeface="Georgia" pitchFamily="18" charset="0"/>
                <a:ea typeface="+mn-ea"/>
                <a:cs typeface="+mn-cs"/>
              </a:rPr>
              <a:t>Chart </a:t>
            </a:r>
            <a:r>
              <a:rPr kumimoji="0" lang="en-GB" sz="900" b="1" i="0" u="none" strike="noStrike" kern="1200" cap="none" spc="0" normalizeH="0" baseline="0" noProof="0" dirty="0" smtClean="0">
                <a:ln>
                  <a:noFill/>
                </a:ln>
                <a:solidFill>
                  <a:schemeClr val="tx2"/>
                </a:solidFill>
                <a:effectLst/>
                <a:uLnTx/>
                <a:uFillTx/>
                <a:latin typeface="+mj-lt"/>
                <a:ea typeface="+mn-ea"/>
                <a:cs typeface="+mn-cs"/>
              </a:rPr>
              <a:t>8: </a:t>
            </a:r>
            <a:r>
              <a:rPr lang="en-GB" sz="900" b="1" dirty="0" smtClean="0">
                <a:solidFill>
                  <a:schemeClr val="tx2"/>
                </a:solidFill>
                <a:latin typeface="+mj-lt"/>
              </a:rPr>
              <a:t> Productivity</a:t>
            </a:r>
            <a:endParaRPr kumimoji="0" lang="en-GB" sz="900" b="1" i="0" u="none" strike="noStrike" kern="1200" cap="none" spc="0" normalizeH="0" baseline="0" noProof="0" dirty="0" smtClean="0">
              <a:ln>
                <a:noFill/>
              </a:ln>
              <a:solidFill>
                <a:schemeClr val="tx2"/>
              </a:solidFill>
              <a:effectLst/>
              <a:uLnTx/>
              <a:uFillTx/>
              <a:latin typeface="+mj-lt"/>
              <a:ea typeface="+mn-ea"/>
              <a:cs typeface="+mn-cs"/>
            </a:endParaRP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900" b="0" i="0" u="none" strike="noStrike" kern="1200" cap="none" spc="0" normalizeH="0" baseline="0" noProof="0" dirty="0" smtClean="0">
              <a:ln>
                <a:noFill/>
              </a:ln>
              <a:solidFill>
                <a:schemeClr val="tx1"/>
              </a:solidFill>
              <a:effectLst/>
              <a:uLnTx/>
              <a:uFillTx/>
              <a:latin typeface="Georgia" pitchFamily="18" charset="0"/>
              <a:ea typeface="+mn-ea"/>
              <a:cs typeface="+mn-cs"/>
            </a:endParaRPr>
          </a:p>
        </p:txBody>
      </p:sp>
      <p:sp>
        <p:nvSpPr>
          <p:cNvPr id="62" name="Draft stamp"/>
          <p:cNvSpPr txBox="1"/>
          <p:nvPr>
            <p:custDataLst>
              <p:tags r:id="rId7"/>
            </p:custDataLst>
          </p:nvPr>
        </p:nvSpPr>
        <p:spPr>
          <a:xfrm>
            <a:off x="517526" y="437615"/>
            <a:ext cx="4681554" cy="138499"/>
          </a:xfrm>
          <a:prstGeom prst="rect">
            <a:avLst/>
          </a:prstGeom>
          <a:noFill/>
          <a:ln>
            <a:noFill/>
          </a:ln>
        </p:spPr>
        <p:txBody>
          <a:bodyPr wrap="square" lIns="0" tIns="0" rIns="0" bIns="0" rtlCol="0">
            <a:spAutoFit/>
          </a:bodyPr>
          <a:lstStyle/>
          <a:p>
            <a:r>
              <a:rPr lang="en-AU" sz="900" dirty="0" smtClean="0">
                <a:latin typeface="+mj-lt"/>
              </a:rPr>
              <a:t>Industry profile: Role in the economy</a:t>
            </a:r>
            <a:endParaRPr lang="en-GB" sz="900" dirty="0" smtClean="0">
              <a:latin typeface="+mj-lt"/>
            </a:endParaRPr>
          </a:p>
        </p:txBody>
      </p:sp>
      <p:sp>
        <p:nvSpPr>
          <p:cNvPr id="63" name="Rectangle 62"/>
          <p:cNvSpPr/>
          <p:nvPr/>
        </p:nvSpPr>
        <p:spPr>
          <a:xfrm>
            <a:off x="517526" y="1296197"/>
            <a:ext cx="4681554" cy="2160236"/>
          </a:xfrm>
          <a:prstGeom prst="rect">
            <a:avLst/>
          </a:prstGeom>
          <a:noFill/>
          <a:ln w="9525">
            <a:solidFill>
              <a:schemeClr val="bg1">
                <a:lumMod val="75000"/>
              </a:schemeClr>
            </a:solidFill>
          </a:ln>
        </p:spPr>
        <p:txBody>
          <a:bodyPr vert="horz" wrap="square" lIns="91440" tIns="45720" rIns="91440" bIns="45720" rtlCol="0" anchor="ctr">
            <a:noAutofit/>
          </a:bodyPr>
          <a:lstStyle/>
          <a:p>
            <a:pPr algn="ctr"/>
            <a:endParaRPr lang="en-AU" dirty="0" smtClean="0"/>
          </a:p>
        </p:txBody>
      </p:sp>
      <p:sp>
        <p:nvSpPr>
          <p:cNvPr id="64" name="Rectangle 63"/>
          <p:cNvSpPr/>
          <p:nvPr/>
        </p:nvSpPr>
        <p:spPr>
          <a:xfrm>
            <a:off x="517526" y="3695700"/>
            <a:ext cx="4681554" cy="2724150"/>
          </a:xfrm>
          <a:prstGeom prst="rect">
            <a:avLst/>
          </a:prstGeom>
          <a:noFill/>
          <a:ln w="9525">
            <a:solidFill>
              <a:schemeClr val="bg1">
                <a:lumMod val="75000"/>
              </a:schemeClr>
            </a:solidFill>
          </a:ln>
        </p:spPr>
        <p:txBody>
          <a:bodyPr vert="horz" wrap="square" lIns="91440" tIns="45720" rIns="91440" bIns="45720" rtlCol="0" anchor="ctr">
            <a:noAutofit/>
          </a:bodyPr>
          <a:lstStyle/>
          <a:p>
            <a:pPr algn="ctr"/>
            <a:endParaRPr lang="en-AU" dirty="0" smtClean="0"/>
          </a:p>
        </p:txBody>
      </p:sp>
      <p:graphicFrame>
        <p:nvGraphicFramePr>
          <p:cNvPr id="65" name="Chart 64"/>
          <p:cNvGraphicFramePr/>
          <p:nvPr/>
        </p:nvGraphicFramePr>
        <p:xfrm>
          <a:off x="663876" y="1545671"/>
          <a:ext cx="4037899" cy="1772392"/>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67" name="Chart 66"/>
          <p:cNvGraphicFramePr/>
          <p:nvPr/>
        </p:nvGraphicFramePr>
        <p:xfrm>
          <a:off x="517233" y="3901892"/>
          <a:ext cx="4416022" cy="2475538"/>
        </p:xfrm>
        <a:graphic>
          <a:graphicData uri="http://schemas.openxmlformats.org/drawingml/2006/chart">
            <c:chart xmlns:c="http://schemas.openxmlformats.org/drawingml/2006/chart" xmlns:r="http://schemas.openxmlformats.org/officeDocument/2006/relationships" r:id="rId10"/>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id" hidden="1"/>
          <p:cNvGrpSpPr/>
          <p:nvPr>
            <p:custDataLst>
              <p:tags r:id="rId2"/>
            </p:custDataLst>
          </p:nvPr>
        </p:nvGrpSpPr>
        <p:grpSpPr>
          <a:xfrm>
            <a:off x="541065" y="635374"/>
            <a:ext cx="9179468" cy="6218189"/>
            <a:chOff x="530352" y="685800"/>
            <a:chExt cx="8997696" cy="6711696"/>
          </a:xfrm>
        </p:grpSpPr>
        <p:sp>
          <p:nvSpPr>
            <p:cNvPr id="7" name="Footer block" hidden="1"/>
            <p:cNvSpPr>
              <a:spLocks noChangeArrowheads="1"/>
            </p:cNvSpPr>
            <p:nvPr/>
          </p:nvSpPr>
          <p:spPr bwMode="gray">
            <a:xfrm>
              <a:off x="530352" y="6784848"/>
              <a:ext cx="8988552"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912813">
                <a:defRPr/>
              </a:pPr>
              <a:endParaRPr lang="en-GB" dirty="0"/>
            </a:p>
          </p:txBody>
        </p:sp>
        <p:sp>
          <p:nvSpPr>
            <p:cNvPr id="8" name="Title block" hidden="1"/>
            <p:cNvSpPr>
              <a:spLocks noChangeArrowheads="1"/>
            </p:cNvSpPr>
            <p:nvPr/>
          </p:nvSpPr>
          <p:spPr bwMode="gray">
            <a:xfrm>
              <a:off x="530352" y="1143000"/>
              <a:ext cx="8988552"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912813">
                <a:defRPr/>
              </a:pPr>
              <a:endParaRPr lang="en-GB" dirty="0"/>
            </a:p>
          </p:txBody>
        </p:sp>
        <p:sp>
          <p:nvSpPr>
            <p:cNvPr id="9" name="Header block" hidden="1"/>
            <p:cNvSpPr>
              <a:spLocks noChangeArrowheads="1"/>
            </p:cNvSpPr>
            <p:nvPr/>
          </p:nvSpPr>
          <p:spPr bwMode="gray">
            <a:xfrm>
              <a:off x="530352" y="685800"/>
              <a:ext cx="8988552"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801688">
                <a:buSzPct val="90000"/>
                <a:defRPr/>
              </a:pPr>
              <a:endParaRPr lang="en-GB" sz="1400" dirty="0">
                <a:solidFill>
                  <a:schemeClr val="folHlink"/>
                </a:solidFill>
                <a:cs typeface="Arial" charset="0"/>
              </a:endParaRPr>
            </a:p>
          </p:txBody>
        </p:sp>
        <p:grpSp>
          <p:nvGrpSpPr>
            <p:cNvPr id="10" name="Group 600" hidden="1"/>
            <p:cNvGrpSpPr/>
            <p:nvPr/>
          </p:nvGrpSpPr>
          <p:grpSpPr>
            <a:xfrm>
              <a:off x="530352" y="6016752"/>
              <a:ext cx="8997696" cy="609600"/>
              <a:chOff x="530352" y="6016752"/>
              <a:chExt cx="8997696" cy="609600"/>
            </a:xfrm>
          </p:grpSpPr>
          <p:sp>
            <p:nvSpPr>
              <p:cNvPr id="46" name="Content block 606" hidden="1"/>
              <p:cNvSpPr>
                <a:spLocks noChangeArrowheads="1"/>
              </p:cNvSpPr>
              <p:nvPr/>
            </p:nvSpPr>
            <p:spPr bwMode="gray">
              <a:xfrm>
                <a:off x="8156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7"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8"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9" name="Content block 603" hidden="1"/>
              <p:cNvSpPr>
                <a:spLocks noChangeArrowheads="1"/>
              </p:cNvSpPr>
              <p:nvPr/>
            </p:nvSpPr>
            <p:spPr bwMode="gray">
              <a:xfrm>
                <a:off x="358474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0" name="Content block 602" hidden="1"/>
              <p:cNvSpPr>
                <a:spLocks noChangeArrowheads="1"/>
              </p:cNvSpPr>
              <p:nvPr/>
            </p:nvSpPr>
            <p:spPr bwMode="gray">
              <a:xfrm>
                <a:off x="2057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1" name="Content block 601" hidden="1"/>
              <p:cNvSpPr>
                <a:spLocks noChangeArrowheads="1"/>
              </p:cNvSpPr>
              <p:nvPr/>
            </p:nvSpPr>
            <p:spPr bwMode="gray">
              <a:xfrm>
                <a:off x="530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1" name="Group 500" hidden="1"/>
            <p:cNvGrpSpPr/>
            <p:nvPr/>
          </p:nvGrpSpPr>
          <p:grpSpPr>
            <a:xfrm>
              <a:off x="530352" y="5257800"/>
              <a:ext cx="8997696" cy="609600"/>
              <a:chOff x="530352" y="5257800"/>
              <a:chExt cx="8997696" cy="609600"/>
            </a:xfrm>
          </p:grpSpPr>
          <p:sp>
            <p:nvSpPr>
              <p:cNvPr id="40" name="Content block 506" hidden="1"/>
              <p:cNvSpPr>
                <a:spLocks noChangeArrowheads="1"/>
              </p:cNvSpPr>
              <p:nvPr/>
            </p:nvSpPr>
            <p:spPr bwMode="gray">
              <a:xfrm>
                <a:off x="8156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1"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2"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3" name="Content block 503" hidden="1"/>
              <p:cNvSpPr>
                <a:spLocks noChangeArrowheads="1"/>
              </p:cNvSpPr>
              <p:nvPr/>
            </p:nvSpPr>
            <p:spPr bwMode="gray">
              <a:xfrm>
                <a:off x="358474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4" name="Content block 502" hidden="1"/>
              <p:cNvSpPr>
                <a:spLocks noChangeArrowheads="1"/>
              </p:cNvSpPr>
              <p:nvPr/>
            </p:nvSpPr>
            <p:spPr bwMode="gray">
              <a:xfrm>
                <a:off x="2057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5" name="Content block 501" hidden="1"/>
              <p:cNvSpPr>
                <a:spLocks noChangeArrowheads="1"/>
              </p:cNvSpPr>
              <p:nvPr/>
            </p:nvSpPr>
            <p:spPr bwMode="gray">
              <a:xfrm>
                <a:off x="530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2" name="Group 400" hidden="1"/>
            <p:cNvGrpSpPr/>
            <p:nvPr/>
          </p:nvGrpSpPr>
          <p:grpSpPr>
            <a:xfrm>
              <a:off x="530352" y="4498848"/>
              <a:ext cx="8997696" cy="609600"/>
              <a:chOff x="530352" y="4498848"/>
              <a:chExt cx="8997696" cy="609600"/>
            </a:xfrm>
          </p:grpSpPr>
          <p:sp>
            <p:nvSpPr>
              <p:cNvPr id="34" name="Content block 406" hidden="1"/>
              <p:cNvSpPr>
                <a:spLocks noChangeArrowheads="1"/>
              </p:cNvSpPr>
              <p:nvPr/>
            </p:nvSpPr>
            <p:spPr bwMode="gray">
              <a:xfrm>
                <a:off x="8156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5"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6"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7" name="Content block 403" hidden="1"/>
              <p:cNvSpPr>
                <a:spLocks noChangeArrowheads="1"/>
              </p:cNvSpPr>
              <p:nvPr/>
            </p:nvSpPr>
            <p:spPr bwMode="gray">
              <a:xfrm>
                <a:off x="358474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8" name="Content block 402" hidden="1"/>
              <p:cNvSpPr>
                <a:spLocks noChangeArrowheads="1"/>
              </p:cNvSpPr>
              <p:nvPr/>
            </p:nvSpPr>
            <p:spPr bwMode="gray">
              <a:xfrm>
                <a:off x="2057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9" name="Content block 401" hidden="1"/>
              <p:cNvSpPr>
                <a:spLocks noChangeArrowheads="1"/>
              </p:cNvSpPr>
              <p:nvPr/>
            </p:nvSpPr>
            <p:spPr bwMode="gray">
              <a:xfrm>
                <a:off x="530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3" name="Group 300" hidden="1"/>
            <p:cNvGrpSpPr/>
            <p:nvPr/>
          </p:nvGrpSpPr>
          <p:grpSpPr>
            <a:xfrm>
              <a:off x="530352" y="3730752"/>
              <a:ext cx="8997696" cy="609600"/>
              <a:chOff x="530352" y="3730752"/>
              <a:chExt cx="8997696" cy="609600"/>
            </a:xfrm>
          </p:grpSpPr>
          <p:sp>
            <p:nvSpPr>
              <p:cNvPr id="28" name="Content block 306" hidden="1"/>
              <p:cNvSpPr>
                <a:spLocks noChangeArrowheads="1"/>
              </p:cNvSpPr>
              <p:nvPr/>
            </p:nvSpPr>
            <p:spPr bwMode="gray">
              <a:xfrm>
                <a:off x="8156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9"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0"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1" name="Content block 303" hidden="1"/>
              <p:cNvSpPr>
                <a:spLocks noChangeArrowheads="1"/>
              </p:cNvSpPr>
              <p:nvPr/>
            </p:nvSpPr>
            <p:spPr bwMode="gray">
              <a:xfrm>
                <a:off x="358474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2" name="Content block 302" hidden="1"/>
              <p:cNvSpPr>
                <a:spLocks noChangeArrowheads="1"/>
              </p:cNvSpPr>
              <p:nvPr/>
            </p:nvSpPr>
            <p:spPr bwMode="gray">
              <a:xfrm>
                <a:off x="2057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3" name="Content block 301" hidden="1"/>
              <p:cNvSpPr>
                <a:spLocks noChangeArrowheads="1"/>
              </p:cNvSpPr>
              <p:nvPr/>
            </p:nvSpPr>
            <p:spPr bwMode="gray">
              <a:xfrm>
                <a:off x="530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4" name="Group 200" hidden="1"/>
            <p:cNvGrpSpPr/>
            <p:nvPr/>
          </p:nvGrpSpPr>
          <p:grpSpPr>
            <a:xfrm>
              <a:off x="530352" y="2971800"/>
              <a:ext cx="8997696" cy="609600"/>
              <a:chOff x="530352" y="2971800"/>
              <a:chExt cx="8997696" cy="609600"/>
            </a:xfrm>
          </p:grpSpPr>
          <p:sp>
            <p:nvSpPr>
              <p:cNvPr id="22" name="Content block 206" hidden="1"/>
              <p:cNvSpPr>
                <a:spLocks noChangeArrowheads="1"/>
              </p:cNvSpPr>
              <p:nvPr/>
            </p:nvSpPr>
            <p:spPr bwMode="gray">
              <a:xfrm>
                <a:off x="8156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3"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4"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5" name="Content block 203" hidden="1"/>
              <p:cNvSpPr>
                <a:spLocks noChangeArrowheads="1"/>
              </p:cNvSpPr>
              <p:nvPr/>
            </p:nvSpPr>
            <p:spPr bwMode="gray">
              <a:xfrm>
                <a:off x="358474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6" name="Content block 202" hidden="1"/>
              <p:cNvSpPr>
                <a:spLocks noChangeArrowheads="1"/>
              </p:cNvSpPr>
              <p:nvPr/>
            </p:nvSpPr>
            <p:spPr bwMode="gray">
              <a:xfrm>
                <a:off x="2057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7" name="Content block 201" hidden="1"/>
              <p:cNvSpPr>
                <a:spLocks noChangeArrowheads="1"/>
              </p:cNvSpPr>
              <p:nvPr/>
            </p:nvSpPr>
            <p:spPr bwMode="gray">
              <a:xfrm>
                <a:off x="530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5" name="Group 100" hidden="1"/>
            <p:cNvGrpSpPr/>
            <p:nvPr/>
          </p:nvGrpSpPr>
          <p:grpSpPr>
            <a:xfrm>
              <a:off x="530352" y="2212848"/>
              <a:ext cx="8997696" cy="609600"/>
              <a:chOff x="530352" y="2212848"/>
              <a:chExt cx="8997696" cy="609600"/>
            </a:xfrm>
          </p:grpSpPr>
          <p:sp>
            <p:nvSpPr>
              <p:cNvPr id="16" name="Content block 106" hidden="1"/>
              <p:cNvSpPr>
                <a:spLocks noChangeArrowheads="1"/>
              </p:cNvSpPr>
              <p:nvPr/>
            </p:nvSpPr>
            <p:spPr bwMode="gray">
              <a:xfrm>
                <a:off x="8156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7"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8"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9"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0" name="Content block 102" hidden="1"/>
              <p:cNvSpPr>
                <a:spLocks noChangeArrowheads="1"/>
              </p:cNvSpPr>
              <p:nvPr/>
            </p:nvSpPr>
            <p:spPr bwMode="gray">
              <a:xfrm>
                <a:off x="2057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1" name="Content block 101" hidden="1"/>
              <p:cNvSpPr>
                <a:spLocks noChangeArrowheads="1"/>
              </p:cNvSpPr>
              <p:nvPr/>
            </p:nvSpPr>
            <p:spPr bwMode="gray">
              <a:xfrm>
                <a:off x="530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sp>
        <p:nvSpPr>
          <p:cNvPr id="3" name="Title 2"/>
          <p:cNvSpPr>
            <a:spLocks noGrp="1"/>
          </p:cNvSpPr>
          <p:nvPr>
            <p:ph type="title"/>
            <p:custDataLst>
              <p:tags r:id="rId3"/>
            </p:custDataLst>
          </p:nvPr>
        </p:nvSpPr>
        <p:spPr/>
        <p:txBody>
          <a:bodyPr/>
          <a:lstStyle/>
          <a:p>
            <a:r>
              <a:rPr lang="en-GB" dirty="0" smtClean="0"/>
              <a:t>Macroeconomic trends</a:t>
            </a:r>
            <a:endParaRPr lang="en-GB" dirty="0"/>
          </a:p>
        </p:txBody>
      </p:sp>
      <p:graphicFrame>
        <p:nvGraphicFramePr>
          <p:cNvPr id="54" name="Table 53"/>
          <p:cNvGraphicFramePr>
            <a:graphicFrameLocks noGrp="1"/>
          </p:cNvGraphicFramePr>
          <p:nvPr>
            <p:custDataLst>
              <p:tags r:id="rId4"/>
            </p:custDataLst>
            <p:extLst>
              <p:ext uri="{D42A27DB-BD31-4B8C-83A1-F6EECF244321}">
                <p14:modId xmlns:p14="http://schemas.microsoft.com/office/powerpoint/2010/main" val="1256502750"/>
              </p:ext>
            </p:extLst>
          </p:nvPr>
        </p:nvGraphicFramePr>
        <p:xfrm>
          <a:off x="1170361" y="2243522"/>
          <a:ext cx="5885760" cy="4578840"/>
        </p:xfrm>
        <a:graphic>
          <a:graphicData uri="http://schemas.openxmlformats.org/drawingml/2006/table">
            <a:tbl>
              <a:tblPr firstRow="1" firstCol="1" bandRow="1">
                <a:tableStyleId>{D5C30875-5027-47A9-8995-C2BF9F8F2FF4}</a:tableStyleId>
              </a:tblPr>
              <a:tblGrid>
                <a:gridCol w="5885760"/>
              </a:tblGrid>
              <a:tr h="0">
                <a:tc>
                  <a:txBody>
                    <a:bodyPr/>
                    <a:lstStyle/>
                    <a:p>
                      <a:pPr marL="0" marR="0" lvl="2" indent="0" algn="l" defTabSz="1018824" rtl="0" eaLnBrk="1" fontAlgn="auto" latinLnBrk="0" hangingPunct="1">
                        <a:lnSpc>
                          <a:spcPct val="100000"/>
                        </a:lnSpc>
                        <a:spcBef>
                          <a:spcPts val="0"/>
                        </a:spcBef>
                        <a:spcAft>
                          <a:spcPts val="1200"/>
                        </a:spcAft>
                        <a:buClrTx/>
                        <a:buSzTx/>
                        <a:buFontTx/>
                        <a:buNone/>
                        <a:tabLst>
                          <a:tab pos="447675" algn="l"/>
                        </a:tabLst>
                        <a:defRPr/>
                      </a:pPr>
                      <a:r>
                        <a:rPr lang="en-AU" sz="1200" b="1" i="1" dirty="0" smtClean="0">
                          <a:solidFill>
                            <a:schemeClr val="bg1"/>
                          </a:solidFill>
                          <a:latin typeface="Georgia" pitchFamily="18" charset="0"/>
                        </a:rPr>
                        <a:t>“When commodity prices normalise or when resources are depleted, tradeable sectors which have disappeared might simply not reappear”*</a:t>
                      </a:r>
                    </a:p>
                    <a:p>
                      <a:pPr marL="0" marR="0" lvl="2" indent="0" algn="l" defTabSz="1018824" rtl="0" eaLnBrk="1" fontAlgn="auto" latinLnBrk="0" hangingPunct="1">
                        <a:lnSpc>
                          <a:spcPct val="100000"/>
                        </a:lnSpc>
                        <a:spcBef>
                          <a:spcPts val="0"/>
                        </a:spcBef>
                        <a:spcAft>
                          <a:spcPts val="600"/>
                        </a:spcAft>
                        <a:buClrTx/>
                        <a:buSzTx/>
                        <a:buFontTx/>
                        <a:buNone/>
                        <a:tabLst>
                          <a:tab pos="447675" algn="l"/>
                        </a:tabLst>
                        <a:defRPr/>
                      </a:pPr>
                      <a:r>
                        <a:rPr lang="en-AU" sz="1000" b="0" dirty="0" smtClean="0">
                          <a:solidFill>
                            <a:schemeClr val="bg1"/>
                          </a:solidFill>
                          <a:latin typeface="Georgia" pitchFamily="18" charset="0"/>
                        </a:rPr>
                        <a:t>This is especially true for the automotive manufacturing industry.  The capital intensive nature</a:t>
                      </a:r>
                      <a:br>
                        <a:rPr lang="en-AU" sz="1000" b="0" dirty="0" smtClean="0">
                          <a:solidFill>
                            <a:schemeClr val="bg1"/>
                          </a:solidFill>
                          <a:latin typeface="Georgia" pitchFamily="18" charset="0"/>
                        </a:rPr>
                      </a:br>
                      <a:r>
                        <a:rPr lang="en-AU" sz="1000" b="0" dirty="0" smtClean="0">
                          <a:solidFill>
                            <a:schemeClr val="bg1"/>
                          </a:solidFill>
                          <a:latin typeface="Georgia" pitchFamily="18" charset="0"/>
                        </a:rPr>
                        <a:t>of operations and high level of international competition would act as barriers to the industry</a:t>
                      </a:r>
                      <a:br>
                        <a:rPr lang="en-AU" sz="1000" b="0" dirty="0" smtClean="0">
                          <a:solidFill>
                            <a:schemeClr val="bg1"/>
                          </a:solidFill>
                          <a:latin typeface="Georgia" pitchFamily="18" charset="0"/>
                        </a:rPr>
                      </a:br>
                      <a:r>
                        <a:rPr lang="en-AU" sz="1000" b="0" dirty="0" smtClean="0">
                          <a:solidFill>
                            <a:schemeClr val="bg1"/>
                          </a:solidFill>
                          <a:latin typeface="Georgia" pitchFamily="18" charset="0"/>
                        </a:rPr>
                        <a:t>re-establishing within Australia if under-investment and eroding competitiveness during the resource boom leads to a relocation of manufacturing plants to more competitive environments.  There are a number of macroeconomic trends currently contributing to this erosion</a:t>
                      </a:r>
                      <a:r>
                        <a:rPr lang="en-AU" sz="1000" b="0" baseline="0" dirty="0" smtClean="0">
                          <a:solidFill>
                            <a:schemeClr val="bg1"/>
                          </a:solidFill>
                          <a:latin typeface="Georgia" pitchFamily="18" charset="0"/>
                        </a:rPr>
                        <a:t> of competitiveness, including:</a:t>
                      </a:r>
                    </a:p>
                    <a:p>
                      <a:pPr marL="180975" marR="0" lvl="2" indent="-180975" algn="l" defTabSz="1018824" rtl="0" eaLnBrk="1" fontAlgn="auto" latinLnBrk="0" hangingPunct="1">
                        <a:lnSpc>
                          <a:spcPct val="100000"/>
                        </a:lnSpc>
                        <a:spcBef>
                          <a:spcPts val="0"/>
                        </a:spcBef>
                        <a:spcAft>
                          <a:spcPts val="800"/>
                        </a:spcAft>
                        <a:buClrTx/>
                        <a:buSzTx/>
                        <a:buFont typeface="Arial" pitchFamily="34" charset="0"/>
                        <a:buChar char="•"/>
                        <a:tabLst>
                          <a:tab pos="447675" algn="l"/>
                        </a:tabLst>
                        <a:defRPr/>
                      </a:pPr>
                      <a:r>
                        <a:rPr lang="en-AU" sz="1000" b="0" baseline="0" dirty="0" smtClean="0">
                          <a:solidFill>
                            <a:schemeClr val="bg1"/>
                          </a:solidFill>
                          <a:latin typeface="Georgia" pitchFamily="18" charset="0"/>
                        </a:rPr>
                        <a:t>The strength of the A$, intensified through  Australia’s concentrated export markets and openness to imports</a:t>
                      </a:r>
                    </a:p>
                    <a:p>
                      <a:pPr marL="180975" marR="0" lvl="2" indent="-180975" algn="l" defTabSz="1018824" rtl="0" eaLnBrk="1" fontAlgn="auto" latinLnBrk="0" hangingPunct="1">
                        <a:lnSpc>
                          <a:spcPct val="100000"/>
                        </a:lnSpc>
                        <a:spcBef>
                          <a:spcPts val="0"/>
                        </a:spcBef>
                        <a:spcAft>
                          <a:spcPts val="800"/>
                        </a:spcAft>
                        <a:buClrTx/>
                        <a:buSzTx/>
                        <a:buFont typeface="Arial" pitchFamily="34" charset="0"/>
                        <a:buChar char="•"/>
                        <a:tabLst>
                          <a:tab pos="447675" algn="l"/>
                        </a:tabLst>
                        <a:defRPr/>
                      </a:pPr>
                      <a:r>
                        <a:rPr lang="en-AU" sz="1000" b="0" baseline="0" dirty="0" smtClean="0">
                          <a:solidFill>
                            <a:schemeClr val="bg1"/>
                          </a:solidFill>
                          <a:latin typeface="Georgia" pitchFamily="18" charset="0"/>
                        </a:rPr>
                        <a:t>Reduced access to, and increased competition for, capital</a:t>
                      </a:r>
                    </a:p>
                    <a:p>
                      <a:pPr marL="180975" marR="0" lvl="2" indent="-180975" algn="l" defTabSz="1018824" rtl="0" eaLnBrk="1" fontAlgn="auto" latinLnBrk="0" hangingPunct="1">
                        <a:lnSpc>
                          <a:spcPct val="100000"/>
                        </a:lnSpc>
                        <a:spcBef>
                          <a:spcPts val="0"/>
                        </a:spcBef>
                        <a:spcAft>
                          <a:spcPts val="800"/>
                        </a:spcAft>
                        <a:buClrTx/>
                        <a:buSzTx/>
                        <a:buFont typeface="Arial" pitchFamily="34" charset="0"/>
                        <a:buChar char="•"/>
                        <a:tabLst>
                          <a:tab pos="447675" algn="l"/>
                        </a:tabLst>
                        <a:defRPr/>
                      </a:pPr>
                      <a:r>
                        <a:rPr lang="en-AU" sz="1000" b="0" baseline="0" dirty="0" smtClean="0">
                          <a:solidFill>
                            <a:schemeClr val="bg1"/>
                          </a:solidFill>
                          <a:latin typeface="Georgia" pitchFamily="18" charset="0"/>
                        </a:rPr>
                        <a:t>Rising transport fuel costs</a:t>
                      </a:r>
                    </a:p>
                    <a:p>
                      <a:pPr marL="180975" marR="0" lvl="2" indent="-180975" algn="l" defTabSz="1018824" rtl="0" eaLnBrk="1" fontAlgn="auto" latinLnBrk="0" hangingPunct="1">
                        <a:lnSpc>
                          <a:spcPct val="100000"/>
                        </a:lnSpc>
                        <a:spcBef>
                          <a:spcPts val="0"/>
                        </a:spcBef>
                        <a:spcAft>
                          <a:spcPts val="800"/>
                        </a:spcAft>
                        <a:buClrTx/>
                        <a:buSzTx/>
                        <a:buFont typeface="Arial" pitchFamily="34" charset="0"/>
                        <a:buChar char="•"/>
                        <a:tabLst>
                          <a:tab pos="447675" algn="l"/>
                        </a:tabLst>
                        <a:defRPr/>
                      </a:pPr>
                      <a:r>
                        <a:rPr lang="en-AU" sz="1000" b="0" baseline="0" dirty="0" smtClean="0">
                          <a:solidFill>
                            <a:schemeClr val="bg1"/>
                          </a:solidFill>
                          <a:latin typeface="Georgia" pitchFamily="18" charset="0"/>
                        </a:rPr>
                        <a:t>Changing consumer demand</a:t>
                      </a:r>
                    </a:p>
                    <a:p>
                      <a:pPr marL="180975" marR="0" lvl="2" indent="-180975" algn="l" defTabSz="1018824" rtl="0" eaLnBrk="1" fontAlgn="auto" latinLnBrk="0" hangingPunct="1">
                        <a:lnSpc>
                          <a:spcPct val="100000"/>
                        </a:lnSpc>
                        <a:spcBef>
                          <a:spcPts val="0"/>
                        </a:spcBef>
                        <a:spcAft>
                          <a:spcPts val="800"/>
                        </a:spcAft>
                        <a:buClrTx/>
                        <a:buSzTx/>
                        <a:buFont typeface="Arial" pitchFamily="34" charset="0"/>
                        <a:buChar char="•"/>
                        <a:tabLst>
                          <a:tab pos="447675" algn="l"/>
                        </a:tabLst>
                        <a:defRPr/>
                      </a:pPr>
                      <a:r>
                        <a:rPr lang="en-AU" sz="1000" b="0" baseline="0" dirty="0" smtClean="0">
                          <a:solidFill>
                            <a:schemeClr val="bg1"/>
                          </a:solidFill>
                          <a:latin typeface="Georgia" pitchFamily="18" charset="0"/>
                        </a:rPr>
                        <a:t>Reduced access to capital</a:t>
                      </a:r>
                    </a:p>
                    <a:p>
                      <a:pPr marL="180975" marR="0" lvl="2" indent="-180975" algn="l" defTabSz="1018824" rtl="0" eaLnBrk="1" fontAlgn="auto" latinLnBrk="0" hangingPunct="1">
                        <a:lnSpc>
                          <a:spcPct val="100000"/>
                        </a:lnSpc>
                        <a:spcBef>
                          <a:spcPts val="0"/>
                        </a:spcBef>
                        <a:spcAft>
                          <a:spcPts val="800"/>
                        </a:spcAft>
                        <a:buClrTx/>
                        <a:buSzTx/>
                        <a:buFont typeface="Arial" pitchFamily="34" charset="0"/>
                        <a:buChar char="•"/>
                        <a:tabLst>
                          <a:tab pos="447675" algn="l"/>
                        </a:tabLst>
                        <a:defRPr/>
                      </a:pPr>
                      <a:r>
                        <a:rPr lang="en-AU" sz="1000" b="0" baseline="0" dirty="0" smtClean="0">
                          <a:solidFill>
                            <a:schemeClr val="bg1"/>
                          </a:solidFill>
                          <a:latin typeface="Georgia" pitchFamily="18" charset="0"/>
                        </a:rPr>
                        <a:t>Increasing costs of energy.</a:t>
                      </a:r>
                    </a:p>
                    <a:p>
                      <a:pPr marL="0" marR="0" lvl="2" indent="0" algn="l" defTabSz="1018824" rtl="0" eaLnBrk="1" fontAlgn="auto" latinLnBrk="0" hangingPunct="1">
                        <a:lnSpc>
                          <a:spcPct val="100000"/>
                        </a:lnSpc>
                        <a:spcBef>
                          <a:spcPts val="0"/>
                        </a:spcBef>
                        <a:spcAft>
                          <a:spcPts val="1200"/>
                        </a:spcAft>
                        <a:buClrTx/>
                        <a:buSzTx/>
                        <a:buFontTx/>
                        <a:buNone/>
                        <a:tabLst>
                          <a:tab pos="447675" algn="l"/>
                        </a:tabLst>
                        <a:defRPr/>
                      </a:pPr>
                      <a:endParaRPr kumimoji="0" lang="en-AU" sz="800" b="0" i="0" u="none" strike="noStrike" kern="1200" cap="none" spc="0" normalizeH="0" baseline="0" noProof="0" dirty="0" smtClean="0">
                        <a:ln>
                          <a:noFill/>
                        </a:ln>
                        <a:solidFill>
                          <a:schemeClr val="bg1"/>
                        </a:solidFill>
                        <a:effectLst/>
                        <a:uLnTx/>
                        <a:uFillTx/>
                        <a:latin typeface="Georgia" pitchFamily="18" charset="0"/>
                        <a:ea typeface="+mj-ea"/>
                        <a:cs typeface="+mj-cs"/>
                      </a:endParaRPr>
                    </a:p>
                    <a:p>
                      <a:pPr marL="0" marR="0" lvl="2" indent="0" algn="l" defTabSz="1018824" rtl="0" eaLnBrk="1" fontAlgn="auto" latinLnBrk="0" hangingPunct="1">
                        <a:lnSpc>
                          <a:spcPct val="100000"/>
                        </a:lnSpc>
                        <a:spcBef>
                          <a:spcPts val="0"/>
                        </a:spcBef>
                        <a:spcAft>
                          <a:spcPts val="1200"/>
                        </a:spcAft>
                        <a:buClrTx/>
                        <a:buSzTx/>
                        <a:buFontTx/>
                        <a:buNone/>
                        <a:tabLst>
                          <a:tab pos="447675" algn="l"/>
                        </a:tabLst>
                        <a:defRPr/>
                      </a:pPr>
                      <a:endParaRPr kumimoji="0" lang="en-AU" sz="800" b="0" i="0" u="none" strike="noStrike" kern="1200" cap="none" spc="0" normalizeH="0" baseline="0" noProof="0" dirty="0" smtClean="0">
                        <a:ln>
                          <a:noFill/>
                        </a:ln>
                        <a:solidFill>
                          <a:schemeClr val="bg1"/>
                        </a:solidFill>
                        <a:effectLst/>
                        <a:uLnTx/>
                        <a:uFillTx/>
                        <a:latin typeface="Georgia" pitchFamily="18" charset="0"/>
                        <a:ea typeface="+mj-ea"/>
                        <a:cs typeface="+mj-cs"/>
                      </a:endParaRPr>
                    </a:p>
                    <a:p>
                      <a:pPr marL="0" marR="0" lvl="2" indent="0" algn="l" defTabSz="1018824" rtl="0" eaLnBrk="1" fontAlgn="auto" latinLnBrk="0" hangingPunct="1">
                        <a:lnSpc>
                          <a:spcPct val="100000"/>
                        </a:lnSpc>
                        <a:spcBef>
                          <a:spcPts val="0"/>
                        </a:spcBef>
                        <a:spcAft>
                          <a:spcPts val="1200"/>
                        </a:spcAft>
                        <a:buClrTx/>
                        <a:buSzTx/>
                        <a:buFontTx/>
                        <a:buNone/>
                        <a:tabLst>
                          <a:tab pos="447675" algn="l"/>
                        </a:tabLst>
                        <a:defRPr/>
                      </a:pPr>
                      <a:endParaRPr kumimoji="0" lang="en-AU" sz="800" b="0" i="0" u="none" strike="noStrike" kern="1200" cap="none" spc="0" normalizeH="0" baseline="0" noProof="0" dirty="0" smtClean="0">
                        <a:ln>
                          <a:noFill/>
                        </a:ln>
                        <a:solidFill>
                          <a:schemeClr val="bg1"/>
                        </a:solidFill>
                        <a:effectLst/>
                        <a:uLnTx/>
                        <a:uFillTx/>
                        <a:latin typeface="Georgia" pitchFamily="18" charset="0"/>
                        <a:ea typeface="+mj-ea"/>
                        <a:cs typeface="+mj-cs"/>
                      </a:endParaRPr>
                    </a:p>
                    <a:p>
                      <a:pPr marL="0" marR="0" lvl="2" indent="0" algn="l" defTabSz="1018824" rtl="0" eaLnBrk="1" fontAlgn="auto" latinLnBrk="0" hangingPunct="1">
                        <a:lnSpc>
                          <a:spcPct val="100000"/>
                        </a:lnSpc>
                        <a:spcBef>
                          <a:spcPts val="0"/>
                        </a:spcBef>
                        <a:spcAft>
                          <a:spcPts val="1200"/>
                        </a:spcAft>
                        <a:buClrTx/>
                        <a:buSzTx/>
                        <a:buFont typeface="Arial" charset="0"/>
                        <a:buNone/>
                        <a:tabLst>
                          <a:tab pos="447675" algn="l"/>
                        </a:tabLst>
                        <a:defRPr/>
                      </a:pPr>
                      <a:r>
                        <a:rPr kumimoji="0" lang="en-AU" sz="800" b="0" i="1" u="none" strike="noStrike" kern="1200" cap="none" spc="0" normalizeH="0" baseline="0" noProof="0" dirty="0" smtClean="0">
                          <a:ln>
                            <a:noFill/>
                          </a:ln>
                          <a:solidFill>
                            <a:schemeClr val="bg1"/>
                          </a:solidFill>
                          <a:effectLst/>
                          <a:uLnTx/>
                          <a:uFillTx/>
                          <a:latin typeface="Georgia" pitchFamily="18" charset="0"/>
                          <a:ea typeface="+mj-ea"/>
                          <a:cs typeface="+mj-cs"/>
                        </a:rPr>
                        <a:t>Source: Australian Government, Federal  Budget 2010/11, Statement 4: Benefiting from Our Mineral Resources: Opportunities, Challenges and Policy Settings</a:t>
                      </a:r>
                    </a:p>
                  </a:txBody>
                  <a:tcPr marL="144000" marR="108000" marT="72000" marB="72000" anchor="ctr">
                    <a:lnL>
                      <a:noFill/>
                    </a:lnL>
                    <a:lnR>
                      <a:noFill/>
                    </a:lnR>
                    <a:lnT>
                      <a:noFill/>
                    </a:lnT>
                    <a:lnB w="38100" cmpd="sng">
                      <a:noFill/>
                    </a:lnB>
                    <a:lnTlToBr w="12700" cmpd="sng">
                      <a:noFill/>
                      <a:prstDash val="solid"/>
                    </a:lnTlToBr>
                    <a:lnBlToTr w="12700" cmpd="sng">
                      <a:noFill/>
                      <a:prstDash val="solid"/>
                    </a:lnBlToTr>
                  </a:tcPr>
                </a:tc>
              </a:tr>
            </a:tbl>
          </a:graphicData>
        </a:graphic>
      </p:graphicFrame>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id" hidden="1"/>
          <p:cNvGrpSpPr/>
          <p:nvPr>
            <p:custDataLst>
              <p:tags r:id="rId1"/>
            </p:custDataLst>
          </p:nvPr>
        </p:nvGrpSpPr>
        <p:grpSpPr>
          <a:xfrm>
            <a:off x="541065" y="635374"/>
            <a:ext cx="9179468" cy="6218189"/>
            <a:chOff x="530352" y="685800"/>
            <a:chExt cx="8997696" cy="6711696"/>
          </a:xfrm>
        </p:grpSpPr>
        <p:sp>
          <p:nvSpPr>
            <p:cNvPr id="7" name="Footer block" hidden="1"/>
            <p:cNvSpPr>
              <a:spLocks noChangeArrowheads="1"/>
            </p:cNvSpPr>
            <p:nvPr/>
          </p:nvSpPr>
          <p:spPr bwMode="gray">
            <a:xfrm>
              <a:off x="530352" y="6784848"/>
              <a:ext cx="8988552"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912813">
                <a:defRPr/>
              </a:pPr>
              <a:endParaRPr lang="en-GB" dirty="0"/>
            </a:p>
          </p:txBody>
        </p:sp>
        <p:sp>
          <p:nvSpPr>
            <p:cNvPr id="8" name="Title block" hidden="1"/>
            <p:cNvSpPr>
              <a:spLocks noChangeArrowheads="1"/>
            </p:cNvSpPr>
            <p:nvPr/>
          </p:nvSpPr>
          <p:spPr bwMode="gray">
            <a:xfrm>
              <a:off x="530352" y="1143000"/>
              <a:ext cx="8988552"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912813">
                <a:defRPr/>
              </a:pPr>
              <a:endParaRPr lang="en-GB" dirty="0"/>
            </a:p>
          </p:txBody>
        </p:sp>
        <p:sp>
          <p:nvSpPr>
            <p:cNvPr id="9" name="Header block" hidden="1"/>
            <p:cNvSpPr>
              <a:spLocks noChangeArrowheads="1"/>
            </p:cNvSpPr>
            <p:nvPr/>
          </p:nvSpPr>
          <p:spPr bwMode="gray">
            <a:xfrm>
              <a:off x="530352" y="685800"/>
              <a:ext cx="8988552"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801688">
                <a:buSzPct val="90000"/>
                <a:defRPr/>
              </a:pPr>
              <a:endParaRPr lang="en-GB" sz="1400" dirty="0">
                <a:solidFill>
                  <a:schemeClr val="folHlink"/>
                </a:solidFill>
                <a:cs typeface="Arial" charset="0"/>
              </a:endParaRPr>
            </a:p>
          </p:txBody>
        </p:sp>
        <p:grpSp>
          <p:nvGrpSpPr>
            <p:cNvPr id="10" name="Group 600" hidden="1"/>
            <p:cNvGrpSpPr/>
            <p:nvPr/>
          </p:nvGrpSpPr>
          <p:grpSpPr>
            <a:xfrm>
              <a:off x="530352" y="6016752"/>
              <a:ext cx="8997696" cy="609600"/>
              <a:chOff x="530352" y="6016752"/>
              <a:chExt cx="8997696" cy="609600"/>
            </a:xfrm>
          </p:grpSpPr>
          <p:sp>
            <p:nvSpPr>
              <p:cNvPr id="46" name="Content block 606" hidden="1"/>
              <p:cNvSpPr>
                <a:spLocks noChangeArrowheads="1"/>
              </p:cNvSpPr>
              <p:nvPr/>
            </p:nvSpPr>
            <p:spPr bwMode="gray">
              <a:xfrm>
                <a:off x="8156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7"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8"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9" name="Content block 603" hidden="1"/>
              <p:cNvSpPr>
                <a:spLocks noChangeArrowheads="1"/>
              </p:cNvSpPr>
              <p:nvPr/>
            </p:nvSpPr>
            <p:spPr bwMode="gray">
              <a:xfrm>
                <a:off x="358474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0" name="Content block 602" hidden="1"/>
              <p:cNvSpPr>
                <a:spLocks noChangeArrowheads="1"/>
              </p:cNvSpPr>
              <p:nvPr/>
            </p:nvSpPr>
            <p:spPr bwMode="gray">
              <a:xfrm>
                <a:off x="2057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1" name="Content block 601" hidden="1"/>
              <p:cNvSpPr>
                <a:spLocks noChangeArrowheads="1"/>
              </p:cNvSpPr>
              <p:nvPr/>
            </p:nvSpPr>
            <p:spPr bwMode="gray">
              <a:xfrm>
                <a:off x="530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1" name="Group 500" hidden="1"/>
            <p:cNvGrpSpPr/>
            <p:nvPr/>
          </p:nvGrpSpPr>
          <p:grpSpPr>
            <a:xfrm>
              <a:off x="530352" y="5257800"/>
              <a:ext cx="8997696" cy="609600"/>
              <a:chOff x="530352" y="5257800"/>
              <a:chExt cx="8997696" cy="609600"/>
            </a:xfrm>
          </p:grpSpPr>
          <p:sp>
            <p:nvSpPr>
              <p:cNvPr id="40" name="Content block 506" hidden="1"/>
              <p:cNvSpPr>
                <a:spLocks noChangeArrowheads="1"/>
              </p:cNvSpPr>
              <p:nvPr/>
            </p:nvSpPr>
            <p:spPr bwMode="gray">
              <a:xfrm>
                <a:off x="8156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1"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2"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3" name="Content block 503" hidden="1"/>
              <p:cNvSpPr>
                <a:spLocks noChangeArrowheads="1"/>
              </p:cNvSpPr>
              <p:nvPr/>
            </p:nvSpPr>
            <p:spPr bwMode="gray">
              <a:xfrm>
                <a:off x="358474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4" name="Content block 502" hidden="1"/>
              <p:cNvSpPr>
                <a:spLocks noChangeArrowheads="1"/>
              </p:cNvSpPr>
              <p:nvPr/>
            </p:nvSpPr>
            <p:spPr bwMode="gray">
              <a:xfrm>
                <a:off x="2057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5" name="Content block 501" hidden="1"/>
              <p:cNvSpPr>
                <a:spLocks noChangeArrowheads="1"/>
              </p:cNvSpPr>
              <p:nvPr/>
            </p:nvSpPr>
            <p:spPr bwMode="gray">
              <a:xfrm>
                <a:off x="530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2" name="Group 400" hidden="1"/>
            <p:cNvGrpSpPr/>
            <p:nvPr/>
          </p:nvGrpSpPr>
          <p:grpSpPr>
            <a:xfrm>
              <a:off x="530352" y="4498848"/>
              <a:ext cx="8997696" cy="609600"/>
              <a:chOff x="530352" y="4498848"/>
              <a:chExt cx="8997696" cy="609600"/>
            </a:xfrm>
          </p:grpSpPr>
          <p:sp>
            <p:nvSpPr>
              <p:cNvPr id="34" name="Content block 406" hidden="1"/>
              <p:cNvSpPr>
                <a:spLocks noChangeArrowheads="1"/>
              </p:cNvSpPr>
              <p:nvPr/>
            </p:nvSpPr>
            <p:spPr bwMode="gray">
              <a:xfrm>
                <a:off x="8156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5"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6"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7" name="Content block 403" hidden="1"/>
              <p:cNvSpPr>
                <a:spLocks noChangeArrowheads="1"/>
              </p:cNvSpPr>
              <p:nvPr/>
            </p:nvSpPr>
            <p:spPr bwMode="gray">
              <a:xfrm>
                <a:off x="358474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8" name="Content block 402" hidden="1"/>
              <p:cNvSpPr>
                <a:spLocks noChangeArrowheads="1"/>
              </p:cNvSpPr>
              <p:nvPr/>
            </p:nvSpPr>
            <p:spPr bwMode="gray">
              <a:xfrm>
                <a:off x="2057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9" name="Content block 401" hidden="1"/>
              <p:cNvSpPr>
                <a:spLocks noChangeArrowheads="1"/>
              </p:cNvSpPr>
              <p:nvPr/>
            </p:nvSpPr>
            <p:spPr bwMode="gray">
              <a:xfrm>
                <a:off x="530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3" name="Group 300" hidden="1"/>
            <p:cNvGrpSpPr/>
            <p:nvPr/>
          </p:nvGrpSpPr>
          <p:grpSpPr>
            <a:xfrm>
              <a:off x="530352" y="3730752"/>
              <a:ext cx="8997696" cy="609600"/>
              <a:chOff x="530352" y="3730752"/>
              <a:chExt cx="8997696" cy="609600"/>
            </a:xfrm>
          </p:grpSpPr>
          <p:sp>
            <p:nvSpPr>
              <p:cNvPr id="28" name="Content block 306" hidden="1"/>
              <p:cNvSpPr>
                <a:spLocks noChangeArrowheads="1"/>
              </p:cNvSpPr>
              <p:nvPr/>
            </p:nvSpPr>
            <p:spPr bwMode="gray">
              <a:xfrm>
                <a:off x="8156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9"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0"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1" name="Content block 303" hidden="1"/>
              <p:cNvSpPr>
                <a:spLocks noChangeArrowheads="1"/>
              </p:cNvSpPr>
              <p:nvPr/>
            </p:nvSpPr>
            <p:spPr bwMode="gray">
              <a:xfrm>
                <a:off x="358474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2" name="Content block 302" hidden="1"/>
              <p:cNvSpPr>
                <a:spLocks noChangeArrowheads="1"/>
              </p:cNvSpPr>
              <p:nvPr/>
            </p:nvSpPr>
            <p:spPr bwMode="gray">
              <a:xfrm>
                <a:off x="2057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3" name="Content block 301" hidden="1"/>
              <p:cNvSpPr>
                <a:spLocks noChangeArrowheads="1"/>
              </p:cNvSpPr>
              <p:nvPr/>
            </p:nvSpPr>
            <p:spPr bwMode="gray">
              <a:xfrm>
                <a:off x="530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4" name="Group 200" hidden="1"/>
            <p:cNvGrpSpPr/>
            <p:nvPr/>
          </p:nvGrpSpPr>
          <p:grpSpPr>
            <a:xfrm>
              <a:off x="530352" y="2971800"/>
              <a:ext cx="8997696" cy="609600"/>
              <a:chOff x="530352" y="2971800"/>
              <a:chExt cx="8997696" cy="609600"/>
            </a:xfrm>
          </p:grpSpPr>
          <p:sp>
            <p:nvSpPr>
              <p:cNvPr id="22" name="Content block 206" hidden="1"/>
              <p:cNvSpPr>
                <a:spLocks noChangeArrowheads="1"/>
              </p:cNvSpPr>
              <p:nvPr/>
            </p:nvSpPr>
            <p:spPr bwMode="gray">
              <a:xfrm>
                <a:off x="8156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3"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4"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5" name="Content block 203" hidden="1"/>
              <p:cNvSpPr>
                <a:spLocks noChangeArrowheads="1"/>
              </p:cNvSpPr>
              <p:nvPr/>
            </p:nvSpPr>
            <p:spPr bwMode="gray">
              <a:xfrm>
                <a:off x="358474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6" name="Content block 202" hidden="1"/>
              <p:cNvSpPr>
                <a:spLocks noChangeArrowheads="1"/>
              </p:cNvSpPr>
              <p:nvPr/>
            </p:nvSpPr>
            <p:spPr bwMode="gray">
              <a:xfrm>
                <a:off x="2057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7" name="Content block 201" hidden="1"/>
              <p:cNvSpPr>
                <a:spLocks noChangeArrowheads="1"/>
              </p:cNvSpPr>
              <p:nvPr/>
            </p:nvSpPr>
            <p:spPr bwMode="gray">
              <a:xfrm>
                <a:off x="530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5" name="Group 100" hidden="1"/>
            <p:cNvGrpSpPr/>
            <p:nvPr/>
          </p:nvGrpSpPr>
          <p:grpSpPr>
            <a:xfrm>
              <a:off x="530352" y="2212848"/>
              <a:ext cx="8997696" cy="609600"/>
              <a:chOff x="530352" y="2212848"/>
              <a:chExt cx="8997696" cy="609600"/>
            </a:xfrm>
          </p:grpSpPr>
          <p:sp>
            <p:nvSpPr>
              <p:cNvPr id="16" name="Content block 106" hidden="1"/>
              <p:cNvSpPr>
                <a:spLocks noChangeArrowheads="1"/>
              </p:cNvSpPr>
              <p:nvPr/>
            </p:nvSpPr>
            <p:spPr bwMode="gray">
              <a:xfrm>
                <a:off x="8156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7"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8"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9"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0" name="Content block 102" hidden="1"/>
              <p:cNvSpPr>
                <a:spLocks noChangeArrowheads="1"/>
              </p:cNvSpPr>
              <p:nvPr/>
            </p:nvSpPr>
            <p:spPr bwMode="gray">
              <a:xfrm>
                <a:off x="2057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1" name="Content block 101" hidden="1"/>
              <p:cNvSpPr>
                <a:spLocks noChangeArrowheads="1"/>
              </p:cNvSpPr>
              <p:nvPr/>
            </p:nvSpPr>
            <p:spPr bwMode="gray">
              <a:xfrm>
                <a:off x="530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sp>
        <p:nvSpPr>
          <p:cNvPr id="2" name="Title 1"/>
          <p:cNvSpPr>
            <a:spLocks noGrp="1"/>
          </p:cNvSpPr>
          <p:nvPr>
            <p:ph type="title"/>
          </p:nvPr>
        </p:nvSpPr>
        <p:spPr/>
        <p:txBody>
          <a:bodyPr/>
          <a:lstStyle/>
          <a:p>
            <a:r>
              <a:rPr lang="en-GB" dirty="0" smtClean="0"/>
              <a:t>Exchange rates</a:t>
            </a:r>
            <a:endParaRPr lang="en-GB" dirty="0"/>
          </a:p>
        </p:txBody>
      </p:sp>
      <p:sp>
        <p:nvSpPr>
          <p:cNvPr id="3" name="Content Placeholder 2"/>
          <p:cNvSpPr>
            <a:spLocks noGrp="1"/>
          </p:cNvSpPr>
          <p:nvPr>
            <p:ph sz="quarter" idx="24"/>
            <p:custDataLst>
              <p:tags r:id="rId2"/>
            </p:custDataLst>
          </p:nvPr>
        </p:nvSpPr>
        <p:spPr>
          <a:xfrm>
            <a:off x="696913" y="1357313"/>
            <a:ext cx="4248000" cy="165100"/>
          </a:xfrm>
        </p:spPr>
        <p:txBody>
          <a:bodyPr/>
          <a:lstStyle/>
          <a:p>
            <a:r>
              <a:rPr lang="en-GB" sz="900" b="1" dirty="0" smtClean="0">
                <a:solidFill>
                  <a:schemeClr val="tx2"/>
                </a:solidFill>
              </a:rPr>
              <a:t>Chart  9:  Historical performance of the $A</a:t>
            </a:r>
          </a:p>
          <a:p>
            <a:endParaRPr lang="en-GB" sz="900" dirty="0" smtClean="0"/>
          </a:p>
          <a:p>
            <a:endParaRPr lang="en-GB" sz="900" dirty="0" smtClean="0"/>
          </a:p>
          <a:p>
            <a:endParaRPr lang="en-GB" sz="900" b="1" dirty="0" smtClean="0">
              <a:solidFill>
                <a:schemeClr val="tx2"/>
              </a:solidFill>
            </a:endParaRPr>
          </a:p>
        </p:txBody>
      </p:sp>
      <p:sp>
        <p:nvSpPr>
          <p:cNvPr id="4" name="Content Placeholder 3"/>
          <p:cNvSpPr>
            <a:spLocks noGrp="1"/>
          </p:cNvSpPr>
          <p:nvPr>
            <p:ph sz="quarter" idx="25"/>
            <p:custDataLst>
              <p:tags r:id="rId3"/>
            </p:custDataLst>
          </p:nvPr>
        </p:nvSpPr>
        <p:spPr>
          <a:xfrm>
            <a:off x="5274816" y="1296195"/>
            <a:ext cx="4136480" cy="5390375"/>
          </a:xfrm>
        </p:spPr>
        <p:txBody>
          <a:bodyPr/>
          <a:lstStyle/>
          <a:p>
            <a:pPr>
              <a:spcAft>
                <a:spcPts val="100"/>
              </a:spcAft>
            </a:pPr>
            <a:r>
              <a:rPr lang="en-AU" b="1" dirty="0" smtClean="0">
                <a:solidFill>
                  <a:schemeClr val="tx2"/>
                </a:solidFill>
              </a:rPr>
              <a:t>The value of the Australian Dollar (A$) has a direct impact on the profitability of the local automotive manufacturers. </a:t>
            </a:r>
          </a:p>
          <a:p>
            <a:pPr>
              <a:spcAft>
                <a:spcPts val="100"/>
              </a:spcAft>
            </a:pPr>
            <a:r>
              <a:rPr lang="en-AU" dirty="0" smtClean="0"/>
              <a:t>With 40% of local production exported, the recent strength and volatility of the A$ against the currencies of major trading partners and export destinations hampers export competitiveness and creates uncertainty around long term investment decisions.</a:t>
            </a:r>
          </a:p>
          <a:p>
            <a:pPr>
              <a:spcAft>
                <a:spcPts val="0"/>
              </a:spcAft>
            </a:pPr>
            <a:r>
              <a:rPr lang="en-AU" dirty="0" smtClean="0"/>
              <a:t>Chart 9 demonstrates the recent strength and volatility against historical trends while Chart 10 demonstrates  the appreciation of the A$ against major vehicle export destinations since  mid 2010. Key observations and implications include:</a:t>
            </a:r>
          </a:p>
          <a:p>
            <a:pPr marL="176213" lvl="0" indent="-176213">
              <a:spcAft>
                <a:spcPts val="0"/>
              </a:spcAft>
              <a:buFont typeface="Arial" pitchFamily="34" charset="0"/>
              <a:buChar char="•"/>
            </a:pPr>
            <a:r>
              <a:rPr lang="en-AU" dirty="0" smtClean="0"/>
              <a:t>The A$ has appreciated most against the United States Dollar (US$), a function not only of the strength of the Australian economy, but also the weakness of the US economy. Australia’s largest automotive export market is Middle Eastern countries (in 2010 44% of total exports) which peg their currency to the US$. Combined with exports to the US, the price competitiveness of close to 50% of Australian automotive exports  are therefore tied to movements, and the current strength, of the A$ against the US$. </a:t>
            </a:r>
          </a:p>
          <a:p>
            <a:pPr marL="176213" lvl="0" indent="-176213">
              <a:buFont typeface="Arial" pitchFamily="34" charset="0"/>
              <a:buChar char="•"/>
            </a:pPr>
            <a:r>
              <a:rPr lang="en-AU" dirty="0" smtClean="0"/>
              <a:t>Against other key trading partners the A$ has also strengthened by around 10%- 15%.</a:t>
            </a:r>
          </a:p>
          <a:p>
            <a:pPr>
              <a:spcBef>
                <a:spcPts val="300"/>
              </a:spcBef>
            </a:pPr>
            <a:r>
              <a:rPr lang="en-AU" dirty="0" smtClean="0"/>
              <a:t>In the short-term, global economic uncertainty will continue to result in a volatile A$. In the long-term, sustained Chinese economic growth is expected to support a strong A$ which will remain high by historical standards.</a:t>
            </a:r>
          </a:p>
          <a:p>
            <a:endParaRPr lang="en-GB" sz="1000" b="1" dirty="0" smtClean="0">
              <a:solidFill>
                <a:schemeClr val="tx2"/>
              </a:solidFill>
            </a:endParaRPr>
          </a:p>
          <a:p>
            <a:endParaRPr lang="en-GB" sz="1000" b="1" dirty="0" smtClean="0">
              <a:solidFill>
                <a:schemeClr val="tx2"/>
              </a:solidFill>
            </a:endParaRPr>
          </a:p>
        </p:txBody>
      </p:sp>
      <p:sp>
        <p:nvSpPr>
          <p:cNvPr id="55" name="Executive Summary" hidden="1"/>
          <p:cNvSpPr txBox="1"/>
          <p:nvPr>
            <p:custDataLst>
              <p:tags r:id="rId4"/>
            </p:custDataLst>
          </p:nvPr>
        </p:nvSpPr>
        <p:spPr>
          <a:xfrm>
            <a:off x="541064" y="6286750"/>
            <a:ext cx="2024335" cy="205184"/>
          </a:xfrm>
          <a:prstGeom prst="rect">
            <a:avLst/>
          </a:prstGeom>
          <a:noFill/>
        </p:spPr>
        <p:txBody>
          <a:bodyPr wrap="square" lIns="0" tIns="0" rIns="0" bIns="0" rtlCol="0">
            <a:spAutoFit/>
          </a:bodyPr>
          <a:lstStyle/>
          <a:p>
            <a:pPr>
              <a:lnSpc>
                <a:spcPts val="1600"/>
              </a:lnSpc>
            </a:pPr>
            <a:endParaRPr lang="en-GB" sz="1600" noProof="0" dirty="0" smtClean="0">
              <a:solidFill>
                <a:schemeClr val="tx1"/>
              </a:solidFill>
            </a:endParaRPr>
          </a:p>
        </p:txBody>
      </p:sp>
      <p:sp>
        <p:nvSpPr>
          <p:cNvPr id="62" name="Content Placeholder 2"/>
          <p:cNvSpPr txBox="1">
            <a:spLocks/>
          </p:cNvSpPr>
          <p:nvPr>
            <p:custDataLst>
              <p:tags r:id="rId5"/>
            </p:custDataLst>
          </p:nvPr>
        </p:nvSpPr>
        <p:spPr>
          <a:xfrm>
            <a:off x="696913" y="3856415"/>
            <a:ext cx="4101379" cy="241534"/>
          </a:xfrm>
          <a:prstGeom prst="rect">
            <a:avLst/>
          </a:prstGeom>
        </p:spPr>
        <p:txBody>
          <a:bodyPr vert="horz" lIns="0" tIns="0" rIns="0" bIns="0" rtlCol="0">
            <a:noAutofit/>
          </a:bodyPr>
          <a:lstStyle/>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r>
              <a:rPr kumimoji="0" lang="en-GB" sz="900" b="1" i="0" u="none" strike="noStrike" kern="1200" cap="none" spc="0" normalizeH="0" baseline="0" noProof="0" dirty="0" smtClean="0">
                <a:ln>
                  <a:noFill/>
                </a:ln>
                <a:solidFill>
                  <a:schemeClr val="tx2"/>
                </a:solidFill>
                <a:effectLst/>
                <a:uLnTx/>
                <a:uFillTx/>
                <a:latin typeface="Georgia" pitchFamily="18" charset="0"/>
                <a:ea typeface="+mn-ea"/>
                <a:cs typeface="+mn-cs"/>
              </a:rPr>
              <a:t>Chart  10: Appreciation</a:t>
            </a:r>
            <a:r>
              <a:rPr kumimoji="0" lang="en-GB" sz="900" b="1" i="0" u="none" strike="noStrike" kern="1200" cap="none" spc="0" normalizeH="0" noProof="0" dirty="0" smtClean="0">
                <a:ln>
                  <a:noFill/>
                </a:ln>
                <a:solidFill>
                  <a:schemeClr val="tx2"/>
                </a:solidFill>
                <a:effectLst/>
                <a:uLnTx/>
                <a:uFillTx/>
                <a:latin typeface="Georgia" pitchFamily="18" charset="0"/>
                <a:ea typeface="+mn-ea"/>
                <a:cs typeface="+mn-cs"/>
              </a:rPr>
              <a:t> of $A</a:t>
            </a:r>
            <a:endParaRPr kumimoji="0" lang="en-GB" sz="900" b="1" i="0" u="none" strike="noStrike" kern="1200" cap="none" spc="0" normalizeH="0" baseline="0" noProof="0" dirty="0" smtClean="0">
              <a:ln>
                <a:noFill/>
              </a:ln>
              <a:solidFill>
                <a:schemeClr val="tx2"/>
              </a:solidFill>
              <a:effectLst/>
              <a:uLnTx/>
              <a:uFillTx/>
              <a:latin typeface="Georgia" pitchFamily="18" charset="0"/>
              <a:ea typeface="+mn-ea"/>
              <a:cs typeface="+mn-cs"/>
            </a:endParaRP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900" b="0" i="0" u="none" strike="noStrike" kern="1200" cap="none" spc="0" normalizeH="0" baseline="0" noProof="0" dirty="0" smtClean="0">
              <a:ln>
                <a:noFill/>
              </a:ln>
              <a:solidFill>
                <a:schemeClr val="tx1"/>
              </a:solidFill>
              <a:effectLst/>
              <a:uLnTx/>
              <a:uFillTx/>
              <a:latin typeface="Georgia" pitchFamily="18" charset="0"/>
              <a:ea typeface="+mn-ea"/>
              <a:cs typeface="+mn-cs"/>
            </a:endParaRP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900" b="0" i="0" u="none" strike="noStrike" kern="1200" cap="none" spc="0" normalizeH="0" baseline="0" noProof="0" dirty="0" smtClean="0">
              <a:ln>
                <a:noFill/>
              </a:ln>
              <a:solidFill>
                <a:schemeClr val="tx1"/>
              </a:solidFill>
              <a:effectLst/>
              <a:uLnTx/>
              <a:uFillTx/>
              <a:latin typeface="Georgia" pitchFamily="18" charset="0"/>
              <a:ea typeface="+mn-ea"/>
              <a:cs typeface="+mn-cs"/>
            </a:endParaRP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900" b="1" i="0" u="none" strike="noStrike" kern="1200" cap="none" spc="0" normalizeH="0" baseline="0" noProof="0" dirty="0" smtClean="0">
              <a:ln>
                <a:noFill/>
              </a:ln>
              <a:solidFill>
                <a:schemeClr val="tx2"/>
              </a:solidFill>
              <a:effectLst/>
              <a:uLnTx/>
              <a:uFillTx/>
              <a:latin typeface="Georgia" pitchFamily="18" charset="0"/>
              <a:ea typeface="+mn-ea"/>
              <a:cs typeface="+mn-cs"/>
            </a:endParaRPr>
          </a:p>
        </p:txBody>
      </p:sp>
      <p:sp>
        <p:nvSpPr>
          <p:cNvPr id="57" name="Content Placeholder 2"/>
          <p:cNvSpPr txBox="1">
            <a:spLocks/>
          </p:cNvSpPr>
          <p:nvPr>
            <p:custDataLst>
              <p:tags r:id="rId6"/>
            </p:custDataLst>
          </p:nvPr>
        </p:nvSpPr>
        <p:spPr>
          <a:xfrm>
            <a:off x="517526" y="6517334"/>
            <a:ext cx="4408337" cy="181936"/>
          </a:xfrm>
          <a:prstGeom prst="rect">
            <a:avLst/>
          </a:prstGeom>
        </p:spPr>
        <p:txBody>
          <a:bodyPr vert="horz" lIns="0" tIns="0" rIns="0" bIns="0" rtlCol="0">
            <a:noAutofit/>
          </a:bodyPr>
          <a:lstStyle/>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r>
              <a:rPr lang="en-GB" sz="800" i="1" dirty="0" smtClean="0">
                <a:latin typeface="Georgia" pitchFamily="18" charset="0"/>
              </a:rPr>
              <a:t>Source: RBA (Daily data, 2011)</a:t>
            </a:r>
            <a:endParaRPr kumimoji="0" lang="en-GB" sz="800" i="1" u="none" strike="noStrike" kern="1200" cap="none" spc="0" normalizeH="0" baseline="0" noProof="0" dirty="0" smtClean="0">
              <a:ln>
                <a:noFill/>
              </a:ln>
              <a:effectLst/>
              <a:uLnTx/>
              <a:uFillTx/>
              <a:latin typeface="Georgia" pitchFamily="18" charset="0"/>
              <a:ea typeface="+mn-ea"/>
              <a:cs typeface="+mn-cs"/>
            </a:endParaRPr>
          </a:p>
        </p:txBody>
      </p:sp>
      <p:sp>
        <p:nvSpPr>
          <p:cNvPr id="58" name="Content Placeholder 2"/>
          <p:cNvSpPr txBox="1">
            <a:spLocks/>
          </p:cNvSpPr>
          <p:nvPr>
            <p:custDataLst>
              <p:tags r:id="rId7"/>
            </p:custDataLst>
          </p:nvPr>
        </p:nvSpPr>
        <p:spPr>
          <a:xfrm>
            <a:off x="514332" y="3533739"/>
            <a:ext cx="4411531" cy="181936"/>
          </a:xfrm>
          <a:prstGeom prst="rect">
            <a:avLst/>
          </a:prstGeom>
        </p:spPr>
        <p:txBody>
          <a:bodyPr vert="horz" lIns="0" tIns="0" rIns="0" bIns="0" rtlCol="0">
            <a:noAutofit/>
          </a:bodyPr>
          <a:lstStyle/>
          <a:p>
            <a:pPr lvl="0" defTabSz="1019175" fontAlgn="base">
              <a:spcBef>
                <a:spcPts val="600"/>
              </a:spcBef>
              <a:spcAft>
                <a:spcPts val="300"/>
              </a:spcAft>
              <a:buClr>
                <a:srgbClr val="000000"/>
              </a:buClr>
              <a:defRPr/>
            </a:pPr>
            <a:r>
              <a:rPr lang="en-GB" sz="800" i="1" dirty="0" smtClean="0">
                <a:latin typeface="Georgia" pitchFamily="18" charset="0"/>
              </a:rPr>
              <a:t>Source: RBA (Monthly data,2011)</a:t>
            </a:r>
          </a:p>
        </p:txBody>
      </p:sp>
      <p:graphicFrame>
        <p:nvGraphicFramePr>
          <p:cNvPr id="59" name="Chart 58"/>
          <p:cNvGraphicFramePr>
            <a:graphicFrameLocks noChangeAspect="1"/>
          </p:cNvGraphicFramePr>
          <p:nvPr/>
        </p:nvGraphicFramePr>
        <p:xfrm>
          <a:off x="651634" y="4021208"/>
          <a:ext cx="4234691" cy="2411057"/>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63" name="Chart 62"/>
          <p:cNvGraphicFramePr/>
          <p:nvPr/>
        </p:nvGraphicFramePr>
        <p:xfrm>
          <a:off x="582613" y="1522413"/>
          <a:ext cx="4165600" cy="1981200"/>
        </p:xfrm>
        <a:graphic>
          <a:graphicData uri="http://schemas.openxmlformats.org/drawingml/2006/chart">
            <c:chart xmlns:c="http://schemas.openxmlformats.org/drawingml/2006/chart" xmlns:r="http://schemas.openxmlformats.org/officeDocument/2006/relationships" r:id="rId11"/>
          </a:graphicData>
        </a:graphic>
      </p:graphicFrame>
      <p:cxnSp>
        <p:nvCxnSpPr>
          <p:cNvPr id="66" name="Straight Connector 65"/>
          <p:cNvCxnSpPr/>
          <p:nvPr/>
        </p:nvCxnSpPr>
        <p:spPr>
          <a:xfrm>
            <a:off x="916940" y="2602850"/>
            <a:ext cx="3705225" cy="0"/>
          </a:xfrm>
          <a:prstGeom prst="line">
            <a:avLst/>
          </a:prstGeom>
          <a:ln>
            <a:solidFill>
              <a:schemeClr val="bg1">
                <a:lumMod val="50000"/>
              </a:schemeClr>
            </a:solidFill>
          </a:ln>
          <a:effectLst/>
        </p:spPr>
        <p:style>
          <a:lnRef idx="1">
            <a:schemeClr val="accent1"/>
          </a:lnRef>
          <a:fillRef idx="0">
            <a:schemeClr val="accent1"/>
          </a:fillRef>
          <a:effectRef idx="0">
            <a:schemeClr val="accent1"/>
          </a:effectRef>
          <a:fontRef idx="minor">
            <a:schemeClr val="tx1"/>
          </a:fontRef>
        </p:style>
      </p:cxnSp>
      <p:sp>
        <p:nvSpPr>
          <p:cNvPr id="67" name="TextBox 1"/>
          <p:cNvSpPr txBox="1"/>
          <p:nvPr/>
        </p:nvSpPr>
        <p:spPr>
          <a:xfrm>
            <a:off x="2990850" y="1860492"/>
            <a:ext cx="838200" cy="34930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AU" sz="800" dirty="0" smtClean="0"/>
              <a:t>Long term average: 0.72</a:t>
            </a:r>
            <a:endParaRPr lang="en-AU" sz="800" b="0" dirty="0"/>
          </a:p>
        </p:txBody>
      </p:sp>
      <p:sp>
        <p:nvSpPr>
          <p:cNvPr id="61" name="Draft stamp"/>
          <p:cNvSpPr txBox="1"/>
          <p:nvPr>
            <p:custDataLst>
              <p:tags r:id="rId8"/>
            </p:custDataLst>
          </p:nvPr>
        </p:nvSpPr>
        <p:spPr>
          <a:xfrm>
            <a:off x="517526" y="437615"/>
            <a:ext cx="4681554" cy="138499"/>
          </a:xfrm>
          <a:prstGeom prst="rect">
            <a:avLst/>
          </a:prstGeom>
          <a:noFill/>
          <a:ln>
            <a:noFill/>
          </a:ln>
        </p:spPr>
        <p:txBody>
          <a:bodyPr wrap="square" lIns="0" tIns="0" rIns="0" bIns="0" rtlCol="0">
            <a:spAutoFit/>
          </a:bodyPr>
          <a:lstStyle/>
          <a:p>
            <a:r>
              <a:rPr lang="en-AU" sz="900" dirty="0" smtClean="0">
                <a:latin typeface="+mj-lt"/>
              </a:rPr>
              <a:t>Macroeconomic trends</a:t>
            </a:r>
            <a:endParaRPr lang="en-GB" sz="900" dirty="0" smtClean="0">
              <a:latin typeface="+mj-lt"/>
            </a:endParaRPr>
          </a:p>
        </p:txBody>
      </p:sp>
      <p:sp>
        <p:nvSpPr>
          <p:cNvPr id="64" name="Rectangle 63"/>
          <p:cNvSpPr/>
          <p:nvPr/>
        </p:nvSpPr>
        <p:spPr>
          <a:xfrm>
            <a:off x="517526" y="1296195"/>
            <a:ext cx="4541837" cy="2212144"/>
          </a:xfrm>
          <a:prstGeom prst="rect">
            <a:avLst/>
          </a:prstGeom>
          <a:noFill/>
          <a:ln w="9525">
            <a:solidFill>
              <a:schemeClr val="bg1">
                <a:lumMod val="75000"/>
              </a:schemeClr>
            </a:solidFill>
          </a:ln>
        </p:spPr>
        <p:txBody>
          <a:bodyPr vert="horz" wrap="square" lIns="91440" tIns="45720" rIns="91440" bIns="45720" rtlCol="0" anchor="ctr">
            <a:noAutofit/>
          </a:bodyPr>
          <a:lstStyle/>
          <a:p>
            <a:pPr algn="ctr"/>
            <a:endParaRPr lang="en-AU" dirty="0" smtClean="0"/>
          </a:p>
        </p:txBody>
      </p:sp>
      <p:sp>
        <p:nvSpPr>
          <p:cNvPr id="65" name="Rectangle 64"/>
          <p:cNvSpPr/>
          <p:nvPr/>
        </p:nvSpPr>
        <p:spPr>
          <a:xfrm>
            <a:off x="514332" y="3776633"/>
            <a:ext cx="4541837" cy="2715301"/>
          </a:xfrm>
          <a:prstGeom prst="rect">
            <a:avLst/>
          </a:prstGeom>
          <a:noFill/>
          <a:ln w="9525">
            <a:solidFill>
              <a:schemeClr val="bg1">
                <a:lumMod val="75000"/>
              </a:schemeClr>
            </a:solidFill>
          </a:ln>
        </p:spPr>
        <p:txBody>
          <a:bodyPr vert="horz" wrap="square" lIns="91440" tIns="45720" rIns="91440" bIns="45720" rtlCol="0" anchor="ctr">
            <a:noAutofit/>
          </a:bodyPr>
          <a:lstStyle/>
          <a:p>
            <a:pPr algn="ctr"/>
            <a:endParaRPr lang="en-AU"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Freeform 72"/>
          <p:cNvSpPr/>
          <p:nvPr/>
        </p:nvSpPr>
        <p:spPr>
          <a:xfrm>
            <a:off x="4980008" y="5574344"/>
            <a:ext cx="467482" cy="1121731"/>
          </a:xfrm>
          <a:custGeom>
            <a:avLst/>
            <a:gdLst>
              <a:gd name="connsiteX0" fmla="*/ 1089498 w 1089498"/>
              <a:gd name="connsiteY0" fmla="*/ 933855 h 933855"/>
              <a:gd name="connsiteX1" fmla="*/ 0 w 1089498"/>
              <a:gd name="connsiteY1" fmla="*/ 0 h 933855"/>
              <a:gd name="connsiteX2" fmla="*/ 1089498 w 1089498"/>
              <a:gd name="connsiteY2" fmla="*/ 651753 h 933855"/>
              <a:gd name="connsiteX0" fmla="*/ 1089498 w 1089498"/>
              <a:gd name="connsiteY0" fmla="*/ 933855 h 933855"/>
              <a:gd name="connsiteX1" fmla="*/ 0 w 1089498"/>
              <a:gd name="connsiteY1" fmla="*/ 0 h 933855"/>
              <a:gd name="connsiteX2" fmla="*/ 1089498 w 1089498"/>
              <a:gd name="connsiteY2" fmla="*/ 506805 h 933855"/>
              <a:gd name="connsiteX0" fmla="*/ 1089498 w 1089498"/>
              <a:gd name="connsiteY0" fmla="*/ 1063760 h 1063760"/>
              <a:gd name="connsiteX1" fmla="*/ 0 w 1089498"/>
              <a:gd name="connsiteY1" fmla="*/ 0 h 1063760"/>
              <a:gd name="connsiteX2" fmla="*/ 1089498 w 1089498"/>
              <a:gd name="connsiteY2" fmla="*/ 506805 h 1063760"/>
              <a:gd name="connsiteX0" fmla="*/ 574165 w 574165"/>
              <a:gd name="connsiteY0" fmla="*/ 1063760 h 1063760"/>
              <a:gd name="connsiteX1" fmla="*/ 0 w 574165"/>
              <a:gd name="connsiteY1" fmla="*/ 0 h 1063760"/>
              <a:gd name="connsiteX2" fmla="*/ 574165 w 574165"/>
              <a:gd name="connsiteY2" fmla="*/ 506805 h 1063760"/>
              <a:gd name="connsiteX0" fmla="*/ 388126 w 388126"/>
              <a:gd name="connsiteY0" fmla="*/ 1404971 h 1404971"/>
              <a:gd name="connsiteX1" fmla="*/ 0 w 388126"/>
              <a:gd name="connsiteY1" fmla="*/ 0 h 1404971"/>
              <a:gd name="connsiteX2" fmla="*/ 388126 w 388126"/>
              <a:gd name="connsiteY2" fmla="*/ 848016 h 1404971"/>
              <a:gd name="connsiteX0" fmla="*/ 467482 w 467482"/>
              <a:gd name="connsiteY0" fmla="*/ 1121731 h 1121731"/>
              <a:gd name="connsiteX1" fmla="*/ 0 w 467482"/>
              <a:gd name="connsiteY1" fmla="*/ 0 h 1121731"/>
              <a:gd name="connsiteX2" fmla="*/ 467482 w 467482"/>
              <a:gd name="connsiteY2" fmla="*/ 564776 h 1121731"/>
            </a:gdLst>
            <a:ahLst/>
            <a:cxnLst>
              <a:cxn ang="0">
                <a:pos x="connsiteX0" y="connsiteY0"/>
              </a:cxn>
              <a:cxn ang="0">
                <a:pos x="connsiteX1" y="connsiteY1"/>
              </a:cxn>
              <a:cxn ang="0">
                <a:pos x="connsiteX2" y="connsiteY2"/>
              </a:cxn>
            </a:cxnLst>
            <a:rect l="l" t="t" r="r" b="b"/>
            <a:pathLst>
              <a:path w="467482" h="1121731">
                <a:moveTo>
                  <a:pt x="467482" y="1121731"/>
                </a:moveTo>
                <a:lnTo>
                  <a:pt x="0" y="0"/>
                </a:lnTo>
                <a:lnTo>
                  <a:pt x="467482" y="564776"/>
                </a:lnTo>
              </a:path>
            </a:pathLst>
          </a:custGeom>
          <a:solidFill>
            <a:schemeClr val="tx2">
              <a:lumMod val="20000"/>
              <a:lumOff val="80000"/>
            </a:schemeClr>
          </a:solidFill>
          <a:ln>
            <a:no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dirty="0"/>
          </a:p>
        </p:txBody>
      </p:sp>
      <p:grpSp>
        <p:nvGrpSpPr>
          <p:cNvPr id="6" name="grid" hidden="1"/>
          <p:cNvGrpSpPr/>
          <p:nvPr>
            <p:custDataLst>
              <p:tags r:id="rId2"/>
            </p:custDataLst>
          </p:nvPr>
        </p:nvGrpSpPr>
        <p:grpSpPr>
          <a:xfrm>
            <a:off x="541065" y="635374"/>
            <a:ext cx="9179468" cy="6218189"/>
            <a:chOff x="530352" y="685800"/>
            <a:chExt cx="8997696" cy="6711696"/>
          </a:xfrm>
        </p:grpSpPr>
        <p:sp>
          <p:nvSpPr>
            <p:cNvPr id="7" name="Footer block" hidden="1"/>
            <p:cNvSpPr>
              <a:spLocks noChangeArrowheads="1"/>
            </p:cNvSpPr>
            <p:nvPr/>
          </p:nvSpPr>
          <p:spPr bwMode="gray">
            <a:xfrm>
              <a:off x="530352" y="6784848"/>
              <a:ext cx="8988552"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912813">
                <a:defRPr/>
              </a:pPr>
              <a:endParaRPr lang="en-GB" dirty="0"/>
            </a:p>
          </p:txBody>
        </p:sp>
        <p:sp>
          <p:nvSpPr>
            <p:cNvPr id="8" name="Title block" hidden="1"/>
            <p:cNvSpPr>
              <a:spLocks noChangeArrowheads="1"/>
            </p:cNvSpPr>
            <p:nvPr/>
          </p:nvSpPr>
          <p:spPr bwMode="gray">
            <a:xfrm>
              <a:off x="530352" y="1143000"/>
              <a:ext cx="8988552"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912813">
                <a:defRPr/>
              </a:pPr>
              <a:endParaRPr lang="en-GB" dirty="0"/>
            </a:p>
          </p:txBody>
        </p:sp>
        <p:sp>
          <p:nvSpPr>
            <p:cNvPr id="9" name="Header block" hidden="1"/>
            <p:cNvSpPr>
              <a:spLocks noChangeArrowheads="1"/>
            </p:cNvSpPr>
            <p:nvPr/>
          </p:nvSpPr>
          <p:spPr bwMode="gray">
            <a:xfrm>
              <a:off x="530352" y="685800"/>
              <a:ext cx="8988552"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801688">
                <a:buSzPct val="90000"/>
                <a:defRPr/>
              </a:pPr>
              <a:endParaRPr lang="en-GB" sz="1400" dirty="0">
                <a:solidFill>
                  <a:schemeClr val="folHlink"/>
                </a:solidFill>
                <a:cs typeface="Arial" charset="0"/>
              </a:endParaRPr>
            </a:p>
          </p:txBody>
        </p:sp>
        <p:grpSp>
          <p:nvGrpSpPr>
            <p:cNvPr id="10" name="Group 600" hidden="1"/>
            <p:cNvGrpSpPr/>
            <p:nvPr/>
          </p:nvGrpSpPr>
          <p:grpSpPr>
            <a:xfrm>
              <a:off x="530352" y="6016752"/>
              <a:ext cx="8997696" cy="609600"/>
              <a:chOff x="530352" y="6016752"/>
              <a:chExt cx="8997696" cy="609600"/>
            </a:xfrm>
          </p:grpSpPr>
          <p:sp>
            <p:nvSpPr>
              <p:cNvPr id="46" name="Content block 606" hidden="1"/>
              <p:cNvSpPr>
                <a:spLocks noChangeArrowheads="1"/>
              </p:cNvSpPr>
              <p:nvPr/>
            </p:nvSpPr>
            <p:spPr bwMode="gray">
              <a:xfrm>
                <a:off x="8156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7"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8"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9" name="Content block 603" hidden="1"/>
              <p:cNvSpPr>
                <a:spLocks noChangeArrowheads="1"/>
              </p:cNvSpPr>
              <p:nvPr/>
            </p:nvSpPr>
            <p:spPr bwMode="gray">
              <a:xfrm>
                <a:off x="358474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0" name="Content block 602" hidden="1"/>
              <p:cNvSpPr>
                <a:spLocks noChangeArrowheads="1"/>
              </p:cNvSpPr>
              <p:nvPr/>
            </p:nvSpPr>
            <p:spPr bwMode="gray">
              <a:xfrm>
                <a:off x="2057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1" name="Content block 601" hidden="1"/>
              <p:cNvSpPr>
                <a:spLocks noChangeArrowheads="1"/>
              </p:cNvSpPr>
              <p:nvPr/>
            </p:nvSpPr>
            <p:spPr bwMode="gray">
              <a:xfrm>
                <a:off x="530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1" name="Group 500" hidden="1"/>
            <p:cNvGrpSpPr/>
            <p:nvPr/>
          </p:nvGrpSpPr>
          <p:grpSpPr>
            <a:xfrm>
              <a:off x="530352" y="5257800"/>
              <a:ext cx="8997696" cy="609600"/>
              <a:chOff x="530352" y="5257800"/>
              <a:chExt cx="8997696" cy="609600"/>
            </a:xfrm>
          </p:grpSpPr>
          <p:sp>
            <p:nvSpPr>
              <p:cNvPr id="40" name="Content block 506" hidden="1"/>
              <p:cNvSpPr>
                <a:spLocks noChangeArrowheads="1"/>
              </p:cNvSpPr>
              <p:nvPr/>
            </p:nvSpPr>
            <p:spPr bwMode="gray">
              <a:xfrm>
                <a:off x="8156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1"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2"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3" name="Content block 503" hidden="1"/>
              <p:cNvSpPr>
                <a:spLocks noChangeArrowheads="1"/>
              </p:cNvSpPr>
              <p:nvPr/>
            </p:nvSpPr>
            <p:spPr bwMode="gray">
              <a:xfrm>
                <a:off x="358474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4" name="Content block 502" hidden="1"/>
              <p:cNvSpPr>
                <a:spLocks noChangeArrowheads="1"/>
              </p:cNvSpPr>
              <p:nvPr/>
            </p:nvSpPr>
            <p:spPr bwMode="gray">
              <a:xfrm>
                <a:off x="2057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5" name="Content block 501" hidden="1"/>
              <p:cNvSpPr>
                <a:spLocks noChangeArrowheads="1"/>
              </p:cNvSpPr>
              <p:nvPr/>
            </p:nvSpPr>
            <p:spPr bwMode="gray">
              <a:xfrm>
                <a:off x="530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2" name="Group 400" hidden="1"/>
            <p:cNvGrpSpPr/>
            <p:nvPr/>
          </p:nvGrpSpPr>
          <p:grpSpPr>
            <a:xfrm>
              <a:off x="530352" y="4498848"/>
              <a:ext cx="8997696" cy="609600"/>
              <a:chOff x="530352" y="4498848"/>
              <a:chExt cx="8997696" cy="609600"/>
            </a:xfrm>
          </p:grpSpPr>
          <p:sp>
            <p:nvSpPr>
              <p:cNvPr id="34" name="Content block 406" hidden="1"/>
              <p:cNvSpPr>
                <a:spLocks noChangeArrowheads="1"/>
              </p:cNvSpPr>
              <p:nvPr/>
            </p:nvSpPr>
            <p:spPr bwMode="gray">
              <a:xfrm>
                <a:off x="8156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5"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6"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7" name="Content block 403" hidden="1"/>
              <p:cNvSpPr>
                <a:spLocks noChangeArrowheads="1"/>
              </p:cNvSpPr>
              <p:nvPr/>
            </p:nvSpPr>
            <p:spPr bwMode="gray">
              <a:xfrm>
                <a:off x="358474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8" name="Content block 402" hidden="1"/>
              <p:cNvSpPr>
                <a:spLocks noChangeArrowheads="1"/>
              </p:cNvSpPr>
              <p:nvPr/>
            </p:nvSpPr>
            <p:spPr bwMode="gray">
              <a:xfrm>
                <a:off x="2057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9" name="Content block 401" hidden="1"/>
              <p:cNvSpPr>
                <a:spLocks noChangeArrowheads="1"/>
              </p:cNvSpPr>
              <p:nvPr/>
            </p:nvSpPr>
            <p:spPr bwMode="gray">
              <a:xfrm>
                <a:off x="530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3" name="Group 300" hidden="1"/>
            <p:cNvGrpSpPr/>
            <p:nvPr/>
          </p:nvGrpSpPr>
          <p:grpSpPr>
            <a:xfrm>
              <a:off x="530352" y="3730752"/>
              <a:ext cx="8997696" cy="609600"/>
              <a:chOff x="530352" y="3730752"/>
              <a:chExt cx="8997696" cy="609600"/>
            </a:xfrm>
          </p:grpSpPr>
          <p:sp>
            <p:nvSpPr>
              <p:cNvPr id="28" name="Content block 306" hidden="1"/>
              <p:cNvSpPr>
                <a:spLocks noChangeArrowheads="1"/>
              </p:cNvSpPr>
              <p:nvPr/>
            </p:nvSpPr>
            <p:spPr bwMode="gray">
              <a:xfrm>
                <a:off x="8156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9"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0"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1" name="Content block 303" hidden="1"/>
              <p:cNvSpPr>
                <a:spLocks noChangeArrowheads="1"/>
              </p:cNvSpPr>
              <p:nvPr/>
            </p:nvSpPr>
            <p:spPr bwMode="gray">
              <a:xfrm>
                <a:off x="358474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2" name="Content block 302" hidden="1"/>
              <p:cNvSpPr>
                <a:spLocks noChangeArrowheads="1"/>
              </p:cNvSpPr>
              <p:nvPr/>
            </p:nvSpPr>
            <p:spPr bwMode="gray">
              <a:xfrm>
                <a:off x="2057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3" name="Content block 301" hidden="1"/>
              <p:cNvSpPr>
                <a:spLocks noChangeArrowheads="1"/>
              </p:cNvSpPr>
              <p:nvPr/>
            </p:nvSpPr>
            <p:spPr bwMode="gray">
              <a:xfrm>
                <a:off x="530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4" name="Group 200" hidden="1"/>
            <p:cNvGrpSpPr/>
            <p:nvPr/>
          </p:nvGrpSpPr>
          <p:grpSpPr>
            <a:xfrm>
              <a:off x="530352" y="2971800"/>
              <a:ext cx="8997696" cy="609600"/>
              <a:chOff x="530352" y="2971800"/>
              <a:chExt cx="8997696" cy="609600"/>
            </a:xfrm>
          </p:grpSpPr>
          <p:sp>
            <p:nvSpPr>
              <p:cNvPr id="22" name="Content block 206" hidden="1"/>
              <p:cNvSpPr>
                <a:spLocks noChangeArrowheads="1"/>
              </p:cNvSpPr>
              <p:nvPr/>
            </p:nvSpPr>
            <p:spPr bwMode="gray">
              <a:xfrm>
                <a:off x="8156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3"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4"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5" name="Content block 203" hidden="1"/>
              <p:cNvSpPr>
                <a:spLocks noChangeArrowheads="1"/>
              </p:cNvSpPr>
              <p:nvPr/>
            </p:nvSpPr>
            <p:spPr bwMode="gray">
              <a:xfrm>
                <a:off x="358474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6" name="Content block 202" hidden="1"/>
              <p:cNvSpPr>
                <a:spLocks noChangeArrowheads="1"/>
              </p:cNvSpPr>
              <p:nvPr/>
            </p:nvSpPr>
            <p:spPr bwMode="gray">
              <a:xfrm>
                <a:off x="2057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7" name="Content block 201" hidden="1"/>
              <p:cNvSpPr>
                <a:spLocks noChangeArrowheads="1"/>
              </p:cNvSpPr>
              <p:nvPr/>
            </p:nvSpPr>
            <p:spPr bwMode="gray">
              <a:xfrm>
                <a:off x="530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5" name="Group 100" hidden="1"/>
            <p:cNvGrpSpPr/>
            <p:nvPr/>
          </p:nvGrpSpPr>
          <p:grpSpPr>
            <a:xfrm>
              <a:off x="530352" y="2212848"/>
              <a:ext cx="8997696" cy="609600"/>
              <a:chOff x="530352" y="2212848"/>
              <a:chExt cx="8997696" cy="609600"/>
            </a:xfrm>
          </p:grpSpPr>
          <p:sp>
            <p:nvSpPr>
              <p:cNvPr id="16" name="Content block 106" hidden="1"/>
              <p:cNvSpPr>
                <a:spLocks noChangeArrowheads="1"/>
              </p:cNvSpPr>
              <p:nvPr/>
            </p:nvSpPr>
            <p:spPr bwMode="gray">
              <a:xfrm>
                <a:off x="8156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7"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8"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9"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0" name="Content block 102" hidden="1"/>
              <p:cNvSpPr>
                <a:spLocks noChangeArrowheads="1"/>
              </p:cNvSpPr>
              <p:nvPr/>
            </p:nvSpPr>
            <p:spPr bwMode="gray">
              <a:xfrm>
                <a:off x="2057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1" name="Content block 101" hidden="1"/>
              <p:cNvSpPr>
                <a:spLocks noChangeArrowheads="1"/>
              </p:cNvSpPr>
              <p:nvPr/>
            </p:nvSpPr>
            <p:spPr bwMode="gray">
              <a:xfrm>
                <a:off x="530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sp>
        <p:nvSpPr>
          <p:cNvPr id="2" name="Title 1"/>
          <p:cNvSpPr>
            <a:spLocks noGrp="1"/>
          </p:cNvSpPr>
          <p:nvPr>
            <p:ph type="title"/>
          </p:nvPr>
        </p:nvSpPr>
        <p:spPr/>
        <p:txBody>
          <a:bodyPr/>
          <a:lstStyle/>
          <a:p>
            <a:r>
              <a:rPr lang="en-GB" dirty="0" smtClean="0"/>
              <a:t>Industry performance and investment</a:t>
            </a:r>
            <a:endParaRPr lang="en-GB" dirty="0"/>
          </a:p>
        </p:txBody>
      </p:sp>
      <p:sp>
        <p:nvSpPr>
          <p:cNvPr id="3" name="Content Placeholder 2"/>
          <p:cNvSpPr>
            <a:spLocks noGrp="1"/>
          </p:cNvSpPr>
          <p:nvPr>
            <p:ph sz="quarter" idx="24"/>
            <p:custDataLst>
              <p:tags r:id="rId3"/>
            </p:custDataLst>
          </p:nvPr>
        </p:nvSpPr>
        <p:spPr>
          <a:xfrm>
            <a:off x="957984" y="1357314"/>
            <a:ext cx="4248000" cy="165099"/>
          </a:xfrm>
        </p:spPr>
        <p:txBody>
          <a:bodyPr/>
          <a:lstStyle/>
          <a:p>
            <a:r>
              <a:rPr lang="en-GB" sz="900" b="1" dirty="0" smtClean="0">
                <a:solidFill>
                  <a:schemeClr val="tx2"/>
                </a:solidFill>
              </a:rPr>
              <a:t>Chart 11: Industry investment as % of total GDP </a:t>
            </a:r>
          </a:p>
          <a:p>
            <a:endParaRPr lang="en-GB" sz="900" b="1" dirty="0" smtClean="0">
              <a:solidFill>
                <a:schemeClr val="tx2"/>
              </a:solidFill>
            </a:endParaRPr>
          </a:p>
          <a:p>
            <a:endParaRPr lang="en-GB" sz="900" dirty="0" smtClean="0"/>
          </a:p>
          <a:p>
            <a:endParaRPr lang="en-GB" sz="900" dirty="0" smtClean="0"/>
          </a:p>
          <a:p>
            <a:endParaRPr lang="en-GB" sz="900" b="1" dirty="0" smtClean="0">
              <a:solidFill>
                <a:schemeClr val="tx2"/>
              </a:solidFill>
            </a:endParaRPr>
          </a:p>
        </p:txBody>
      </p:sp>
      <p:sp>
        <p:nvSpPr>
          <p:cNvPr id="60" name="Content Placeholder 59"/>
          <p:cNvSpPr>
            <a:spLocks noGrp="1"/>
          </p:cNvSpPr>
          <p:nvPr>
            <p:ph sz="quarter" idx="25"/>
          </p:nvPr>
        </p:nvSpPr>
        <p:spPr>
          <a:xfrm>
            <a:off x="5446714" y="1357314"/>
            <a:ext cx="4258690" cy="4522772"/>
          </a:xfrm>
        </p:spPr>
        <p:txBody>
          <a:bodyPr/>
          <a:lstStyle/>
          <a:p>
            <a:pPr lvl="0" eaLnBrk="0" hangingPunct="0">
              <a:spcBef>
                <a:spcPts val="400"/>
              </a:spcBef>
              <a:spcAft>
                <a:spcPts val="200"/>
              </a:spcAft>
              <a:defRPr/>
            </a:pPr>
            <a:r>
              <a:rPr lang="en-AU" dirty="0" smtClean="0"/>
              <a:t>The automotive industry is also facing a reduction in available finance. </a:t>
            </a:r>
            <a:br>
              <a:rPr lang="en-AU" dirty="0" smtClean="0"/>
            </a:br>
            <a:r>
              <a:rPr lang="en-AU" dirty="0" smtClean="0"/>
              <a:t>This stems from increased funding costs that have affected all industries post the GFC. This is being intensified by the impact that the required capital investment by the Australian resource sector is having upon other industries. This impact is shown in Chart 11 which demonstrates the increased competition for investment against the mining industry.</a:t>
            </a:r>
          </a:p>
          <a:p>
            <a:pPr lvl="0" eaLnBrk="0" hangingPunct="0">
              <a:spcBef>
                <a:spcPts val="400"/>
              </a:spcBef>
              <a:spcAft>
                <a:spcPts val="200"/>
              </a:spcAft>
              <a:defRPr/>
            </a:pPr>
            <a:r>
              <a:rPr lang="en-AU" dirty="0" smtClean="0"/>
              <a:t>In the long term, lower levels of capital investment are likely to limit the relative technological and productivity growth within the manufacturing sector. This not only stunts growth during the commodity boom (as demonstrated in Chart 12); it makes it harder for these sectors to rebound once the commodity boom comes to an end.</a:t>
            </a:r>
          </a:p>
          <a:p>
            <a:pPr lvl="0" eaLnBrk="0" hangingPunct="0">
              <a:spcBef>
                <a:spcPts val="400"/>
              </a:spcBef>
              <a:spcAft>
                <a:spcPts val="0"/>
              </a:spcAft>
              <a:defRPr/>
            </a:pPr>
            <a:r>
              <a:rPr lang="en-AU" dirty="0" smtClean="0"/>
              <a:t>As pointed out by  the Federal Treasury (2011): </a:t>
            </a:r>
          </a:p>
          <a:p>
            <a:pPr lvl="0" algn="ctr" eaLnBrk="0" hangingPunct="0">
              <a:spcBef>
                <a:spcPts val="400"/>
              </a:spcBef>
              <a:spcAft>
                <a:spcPts val="200"/>
              </a:spcAft>
              <a:defRPr/>
            </a:pPr>
            <a:r>
              <a:rPr lang="en-AU" b="1" i="1" dirty="0" smtClean="0">
                <a:solidFill>
                  <a:schemeClr val="tx2"/>
                </a:solidFill>
              </a:rPr>
              <a:t>When commodity prices normalise or when</a:t>
            </a:r>
            <a:br>
              <a:rPr lang="en-AU" b="1" i="1" dirty="0" smtClean="0">
                <a:solidFill>
                  <a:schemeClr val="tx2"/>
                </a:solidFill>
              </a:rPr>
            </a:br>
            <a:r>
              <a:rPr lang="en-AU" b="1" i="1" dirty="0" smtClean="0">
                <a:solidFill>
                  <a:schemeClr val="tx2"/>
                </a:solidFill>
              </a:rPr>
              <a:t> resources are depleted, tradeable sectors which</a:t>
            </a:r>
            <a:br>
              <a:rPr lang="en-AU" b="1" i="1" dirty="0" smtClean="0">
                <a:solidFill>
                  <a:schemeClr val="tx2"/>
                </a:solidFill>
              </a:rPr>
            </a:br>
            <a:r>
              <a:rPr lang="en-AU" b="1" i="1" dirty="0" smtClean="0">
                <a:solidFill>
                  <a:schemeClr val="tx2"/>
                </a:solidFill>
              </a:rPr>
              <a:t>have disappeared might simply not reappear.</a:t>
            </a:r>
          </a:p>
          <a:p>
            <a:pPr lvl="0" eaLnBrk="0" hangingPunct="0">
              <a:spcBef>
                <a:spcPts val="400"/>
              </a:spcBef>
              <a:spcAft>
                <a:spcPts val="200"/>
              </a:spcAft>
            </a:pPr>
            <a:r>
              <a:rPr lang="en-AU" dirty="0" smtClean="0"/>
              <a:t>This statement emphasises that the ability of an industry to rebound after a sustained commodities boom may be stifled, potentially beyond the point of recovery. This is especially true for the automotive industry. The capital intensive nature of operations and high levels of international competition would act as barriers to re-establishment within Australia if under-investment leads to a relocation of manufacturing offshore.</a:t>
            </a:r>
          </a:p>
          <a:p>
            <a:pPr eaLnBrk="0" hangingPunct="0">
              <a:spcBef>
                <a:spcPts val="400"/>
              </a:spcBef>
              <a:spcAft>
                <a:spcPts val="200"/>
              </a:spcAft>
            </a:pPr>
            <a:r>
              <a:rPr lang="en-AU" dirty="0" smtClean="0"/>
              <a:t>In the event that there is a ‘hollowing out’ of industry during a resources boom, the Australian economy becomes exposed to the risk that it is not able to offset the decline in commodity prices by expanding non-resources activities in a timely fashion.</a:t>
            </a:r>
          </a:p>
          <a:p>
            <a:pPr lvl="0" eaLnBrk="0" hangingPunct="0">
              <a:spcAft>
                <a:spcPts val="0"/>
              </a:spcAft>
              <a:defRPr/>
            </a:pPr>
            <a:r>
              <a:rPr lang="en-AU" dirty="0" smtClean="0"/>
              <a:t>  </a:t>
            </a:r>
            <a:endParaRPr lang="en-GB" b="1" dirty="0" smtClean="0">
              <a:solidFill>
                <a:schemeClr val="tx2"/>
              </a:solidFill>
            </a:endParaRPr>
          </a:p>
          <a:p>
            <a:endParaRPr lang="en-AU" dirty="0"/>
          </a:p>
        </p:txBody>
      </p:sp>
      <p:sp>
        <p:nvSpPr>
          <p:cNvPr id="55" name="Executive Summary" hidden="1"/>
          <p:cNvSpPr txBox="1"/>
          <p:nvPr>
            <p:custDataLst>
              <p:tags r:id="rId4"/>
            </p:custDataLst>
          </p:nvPr>
        </p:nvSpPr>
        <p:spPr>
          <a:xfrm>
            <a:off x="541064" y="6286750"/>
            <a:ext cx="2024335" cy="205184"/>
          </a:xfrm>
          <a:prstGeom prst="rect">
            <a:avLst/>
          </a:prstGeom>
          <a:noFill/>
        </p:spPr>
        <p:txBody>
          <a:bodyPr wrap="square" lIns="0" tIns="0" rIns="0" bIns="0" rtlCol="0">
            <a:spAutoFit/>
          </a:bodyPr>
          <a:lstStyle/>
          <a:p>
            <a:pPr>
              <a:lnSpc>
                <a:spcPts val="1600"/>
              </a:lnSpc>
            </a:pPr>
            <a:endParaRPr lang="en-GB" sz="1600" noProof="0" dirty="0" smtClean="0">
              <a:solidFill>
                <a:schemeClr val="tx1"/>
              </a:solidFill>
            </a:endParaRPr>
          </a:p>
        </p:txBody>
      </p:sp>
      <p:sp>
        <p:nvSpPr>
          <p:cNvPr id="63" name="Content Placeholder 2"/>
          <p:cNvSpPr txBox="1">
            <a:spLocks/>
          </p:cNvSpPr>
          <p:nvPr>
            <p:custDataLst>
              <p:tags r:id="rId5"/>
            </p:custDataLst>
          </p:nvPr>
        </p:nvSpPr>
        <p:spPr>
          <a:xfrm>
            <a:off x="984250" y="3885828"/>
            <a:ext cx="3889074" cy="250358"/>
          </a:xfrm>
          <a:prstGeom prst="rect">
            <a:avLst/>
          </a:prstGeom>
        </p:spPr>
        <p:txBody>
          <a:bodyPr vert="horz" lIns="0" tIns="0" rIns="0" bIns="0" rtlCol="0">
            <a:noAutofit/>
          </a:bodyPr>
          <a:lstStyle/>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r>
              <a:rPr kumimoji="0" lang="en-GB" sz="900" b="1" i="0" u="none" strike="noStrike" kern="1200" cap="none" spc="0" normalizeH="0" baseline="0" noProof="0" dirty="0" smtClean="0">
                <a:ln>
                  <a:noFill/>
                </a:ln>
                <a:solidFill>
                  <a:schemeClr val="tx2"/>
                </a:solidFill>
                <a:effectLst/>
                <a:uLnTx/>
                <a:uFillTx/>
                <a:latin typeface="Georgia" pitchFamily="18" charset="0"/>
                <a:ea typeface="+mn-ea"/>
                <a:cs typeface="+mn-cs"/>
              </a:rPr>
              <a:t>Chart 12:</a:t>
            </a:r>
            <a:r>
              <a:rPr lang="en-GB" sz="900" b="1" dirty="0" smtClean="0">
                <a:solidFill>
                  <a:schemeClr val="tx2"/>
                </a:solidFill>
                <a:latin typeface="Georgia" pitchFamily="18" charset="0"/>
              </a:rPr>
              <a:t> </a:t>
            </a:r>
            <a:r>
              <a:rPr kumimoji="0" lang="en-GB" sz="900" b="1" i="0" u="none" strike="noStrike" kern="1200" cap="none" spc="0" normalizeH="0" noProof="0" dirty="0" smtClean="0">
                <a:ln>
                  <a:noFill/>
                </a:ln>
                <a:solidFill>
                  <a:schemeClr val="tx2"/>
                </a:solidFill>
                <a:effectLst/>
                <a:uLnTx/>
                <a:uFillTx/>
                <a:latin typeface="Georgia" pitchFamily="18" charset="0"/>
                <a:ea typeface="+mn-ea"/>
                <a:cs typeface="+mn-cs"/>
              </a:rPr>
              <a:t>Growth by industry, before and during the mining boom  </a:t>
            </a:r>
            <a:endParaRPr kumimoji="0" lang="en-GB" sz="900" b="1" i="0" u="none" strike="noStrike" kern="1200" cap="none" spc="0" normalizeH="0" baseline="0" noProof="0" dirty="0" smtClean="0">
              <a:ln>
                <a:noFill/>
              </a:ln>
              <a:solidFill>
                <a:schemeClr val="tx2"/>
              </a:solidFill>
              <a:effectLst/>
              <a:uLnTx/>
              <a:uFillTx/>
              <a:latin typeface="Georgia" pitchFamily="18" charset="0"/>
              <a:ea typeface="+mn-ea"/>
              <a:cs typeface="+mn-cs"/>
            </a:endParaRP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900" b="1" i="0" u="none" strike="noStrike" kern="1200" cap="none" spc="0" normalizeH="0" baseline="0" noProof="0" dirty="0" smtClean="0">
              <a:ln>
                <a:noFill/>
              </a:ln>
              <a:solidFill>
                <a:schemeClr val="tx2"/>
              </a:solidFill>
              <a:effectLst/>
              <a:uLnTx/>
              <a:uFillTx/>
              <a:latin typeface="Georgia" pitchFamily="18" charset="0"/>
              <a:ea typeface="+mn-ea"/>
              <a:cs typeface="+mn-cs"/>
            </a:endParaRP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900" b="0" i="0" u="none" strike="noStrike" kern="1200" cap="none" spc="0" normalizeH="0" baseline="0" noProof="0" dirty="0" smtClean="0">
              <a:ln>
                <a:noFill/>
              </a:ln>
              <a:solidFill>
                <a:schemeClr val="tx1"/>
              </a:solidFill>
              <a:effectLst/>
              <a:uLnTx/>
              <a:uFillTx/>
              <a:latin typeface="Georgia" pitchFamily="18" charset="0"/>
              <a:ea typeface="+mn-ea"/>
              <a:cs typeface="+mn-cs"/>
            </a:endParaRP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900" b="0" i="0" u="none" strike="noStrike" kern="1200" cap="none" spc="0" normalizeH="0" baseline="0" noProof="0" dirty="0" smtClean="0">
              <a:ln>
                <a:noFill/>
              </a:ln>
              <a:solidFill>
                <a:schemeClr val="tx1"/>
              </a:solidFill>
              <a:effectLst/>
              <a:uLnTx/>
              <a:uFillTx/>
              <a:latin typeface="Georgia" pitchFamily="18" charset="0"/>
              <a:ea typeface="+mn-ea"/>
              <a:cs typeface="+mn-cs"/>
            </a:endParaRP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900" b="1" i="0" u="none" strike="noStrike" kern="1200" cap="none" spc="0" normalizeH="0" baseline="0" noProof="0" dirty="0" smtClean="0">
              <a:ln>
                <a:noFill/>
              </a:ln>
              <a:solidFill>
                <a:schemeClr val="tx2"/>
              </a:solidFill>
              <a:effectLst/>
              <a:uLnTx/>
              <a:uFillTx/>
              <a:latin typeface="Georgia" pitchFamily="18" charset="0"/>
              <a:ea typeface="+mn-ea"/>
              <a:cs typeface="+mn-cs"/>
            </a:endParaRPr>
          </a:p>
        </p:txBody>
      </p:sp>
      <p:graphicFrame>
        <p:nvGraphicFramePr>
          <p:cNvPr id="29699" name="Object 3"/>
          <p:cNvGraphicFramePr>
            <a:graphicFrameLocks/>
          </p:cNvGraphicFramePr>
          <p:nvPr/>
        </p:nvGraphicFramePr>
        <p:xfrm>
          <a:off x="957984" y="1558994"/>
          <a:ext cx="3594966" cy="2111841"/>
        </p:xfrm>
        <a:graphic>
          <a:graphicData uri="http://schemas.openxmlformats.org/presentationml/2006/ole">
            <mc:AlternateContent xmlns:mc="http://schemas.openxmlformats.org/markup-compatibility/2006">
              <mc:Choice xmlns:v="urn:schemas-microsoft-com:vml" Requires="v">
                <p:oleObj spid="_x0000_s29749" name="Chart" r:id="rId10" imgW="3990975" imgH="4181475" progId="MSGraph.Chart.8">
                  <p:embed followColorScheme="full"/>
                </p:oleObj>
              </mc:Choice>
              <mc:Fallback>
                <p:oleObj name="Chart" r:id="rId10" imgW="3990975" imgH="4181475" progId="MSGraph.Chart.8">
                  <p:embed followColorScheme="full"/>
                  <p:pic>
                    <p:nvPicPr>
                      <p:cNvPr id="0" name="Picture 52"/>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57984" y="1558994"/>
                        <a:ext cx="3594966" cy="2111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8099" dir="2700000" algn="ctr" rotWithShape="0">
                                <a:schemeClr val="bg2">
                                  <a:alpha val="74997"/>
                                </a:schemeClr>
                              </a:outerShdw>
                            </a:effectLst>
                          </a14:hiddenEffects>
                        </a:ext>
                      </a:extLst>
                    </p:spPr>
                  </p:pic>
                </p:oleObj>
              </mc:Fallback>
            </mc:AlternateContent>
          </a:graphicData>
        </a:graphic>
      </p:graphicFrame>
      <p:sp>
        <p:nvSpPr>
          <p:cNvPr id="57" name="Content Placeholder 2"/>
          <p:cNvSpPr txBox="1">
            <a:spLocks/>
          </p:cNvSpPr>
          <p:nvPr>
            <p:custDataLst>
              <p:tags r:id="rId6"/>
            </p:custDataLst>
          </p:nvPr>
        </p:nvSpPr>
        <p:spPr>
          <a:xfrm>
            <a:off x="822325" y="3576083"/>
            <a:ext cx="4409925" cy="181936"/>
          </a:xfrm>
          <a:prstGeom prst="rect">
            <a:avLst/>
          </a:prstGeom>
        </p:spPr>
        <p:txBody>
          <a:bodyPr vert="horz" lIns="0" tIns="0" rIns="0" bIns="0" rtlCol="0">
            <a:noAutofit/>
          </a:bodyPr>
          <a:lstStyle/>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r>
              <a:rPr lang="en-GB" sz="800" i="1" dirty="0" smtClean="0">
                <a:latin typeface="Georgia" pitchFamily="18" charset="0"/>
              </a:rPr>
              <a:t>Source: ABS (2011) </a:t>
            </a:r>
            <a:endParaRPr kumimoji="0" lang="en-GB" sz="800" i="1" u="none" strike="noStrike" kern="1200" cap="none" spc="0" normalizeH="0" baseline="0" noProof="0" dirty="0" smtClean="0">
              <a:ln>
                <a:noFill/>
              </a:ln>
              <a:effectLst/>
              <a:uLnTx/>
              <a:uFillTx/>
              <a:latin typeface="Georgia" pitchFamily="18" charset="0"/>
              <a:ea typeface="+mn-ea"/>
              <a:cs typeface="+mn-cs"/>
            </a:endParaRPr>
          </a:p>
        </p:txBody>
      </p:sp>
      <p:sp>
        <p:nvSpPr>
          <p:cNvPr id="58" name="Content Placeholder 2"/>
          <p:cNvSpPr txBox="1">
            <a:spLocks/>
          </p:cNvSpPr>
          <p:nvPr>
            <p:custDataLst>
              <p:tags r:id="rId7"/>
            </p:custDataLst>
          </p:nvPr>
        </p:nvSpPr>
        <p:spPr>
          <a:xfrm>
            <a:off x="822325" y="6343539"/>
            <a:ext cx="4409925" cy="181936"/>
          </a:xfrm>
          <a:prstGeom prst="rect">
            <a:avLst/>
          </a:prstGeom>
        </p:spPr>
        <p:txBody>
          <a:bodyPr vert="horz" lIns="0" tIns="0" rIns="0" bIns="0" rtlCol="0">
            <a:noAutofit/>
          </a:bodyPr>
          <a:lstStyle/>
          <a:p>
            <a:pPr lvl="0" defTabSz="1019175" fontAlgn="base">
              <a:spcBef>
                <a:spcPts val="600"/>
              </a:spcBef>
              <a:spcAft>
                <a:spcPts val="300"/>
              </a:spcAft>
              <a:buClr>
                <a:srgbClr val="000000"/>
              </a:buClr>
              <a:defRPr/>
            </a:pPr>
            <a:r>
              <a:rPr lang="en-GB" sz="800" i="1" dirty="0" smtClean="0">
                <a:latin typeface="Georgia" pitchFamily="18" charset="0"/>
              </a:rPr>
              <a:t>Source: </a:t>
            </a:r>
            <a:r>
              <a:rPr lang="en-AU" sz="800" i="1" dirty="0" smtClean="0">
                <a:latin typeface="Georgia" pitchFamily="18" charset="0"/>
              </a:rPr>
              <a:t>Commonwealth Government, Federal  Budget 2011/12,</a:t>
            </a:r>
            <a:br>
              <a:rPr lang="en-AU" sz="800" i="1" dirty="0" smtClean="0">
                <a:latin typeface="Georgia" pitchFamily="18" charset="0"/>
              </a:rPr>
            </a:br>
            <a:r>
              <a:rPr lang="en-AU" sz="800" i="1" dirty="0" smtClean="0">
                <a:latin typeface="Georgia" pitchFamily="18" charset="0"/>
              </a:rPr>
              <a:t>Statement 4: Benefiting from Our Mineral Resources</a:t>
            </a:r>
            <a:r>
              <a:rPr lang="en-GB" sz="800" i="1" dirty="0" smtClean="0">
                <a:latin typeface="Georgia" pitchFamily="18" charset="0"/>
              </a:rPr>
              <a:t> </a:t>
            </a:r>
            <a:endParaRPr kumimoji="0" lang="en-GB" sz="800" i="1" u="none" strike="noStrike" kern="1200" cap="none" spc="0" normalizeH="0" baseline="0" noProof="0" dirty="0" smtClean="0">
              <a:ln>
                <a:noFill/>
              </a:ln>
              <a:effectLst/>
              <a:uLnTx/>
              <a:uFillTx/>
              <a:latin typeface="Georgia" pitchFamily="18" charset="0"/>
            </a:endParaRPr>
          </a:p>
        </p:txBody>
      </p:sp>
      <p:sp>
        <p:nvSpPr>
          <p:cNvPr id="59" name="Rectangle 58"/>
          <p:cNvSpPr/>
          <p:nvPr/>
        </p:nvSpPr>
        <p:spPr>
          <a:xfrm>
            <a:off x="5446713" y="5948344"/>
            <a:ext cx="4250902" cy="748450"/>
          </a:xfrm>
          <a:prstGeom prst="rect">
            <a:avLst/>
          </a:prstGeom>
          <a:solidFill>
            <a:schemeClr val="tx2">
              <a:lumMod val="20000"/>
              <a:lumOff val="80000"/>
            </a:schemeClr>
          </a:solidFill>
          <a:ln w="12700">
            <a:noFill/>
          </a:ln>
        </p:spPr>
        <p:txBody>
          <a:bodyPr vert="horz" wrap="square" lIns="91440" tIns="45720" rIns="91440" bIns="45720" rtlCol="0" anchor="ctr">
            <a:noAutofit/>
          </a:bodyPr>
          <a:lstStyle/>
          <a:p>
            <a:pPr>
              <a:spcAft>
                <a:spcPts val="200"/>
              </a:spcAft>
            </a:pPr>
            <a:r>
              <a:rPr lang="en-AU" sz="800" b="1" i="1" dirty="0" smtClean="0">
                <a:solidFill>
                  <a:schemeClr val="tx2"/>
                </a:solidFill>
                <a:latin typeface="Georgia" pitchFamily="18" charset="0"/>
              </a:rPr>
              <a:t>Interpreting this chart:</a:t>
            </a:r>
          </a:p>
          <a:p>
            <a:r>
              <a:rPr lang="en-AU" sz="800" dirty="0" smtClean="0">
                <a:latin typeface="+mj-lt"/>
              </a:rPr>
              <a:t>A point close to the diagonal line indicates that the industry grew during the boom at a similar rate to the six year period prior to the boom. A point north (south) of the diagonal indicates that the industry grew slower (faster) during the boom. (The chart is presented in gross value added, 2008-09 dollars. Services exclude construction and utilities</a:t>
            </a:r>
            <a:r>
              <a:rPr lang="en-AU" sz="800" dirty="0" smtClean="0"/>
              <a:t>.)</a:t>
            </a:r>
            <a:endParaRPr lang="en-AU" sz="800" dirty="0" smtClean="0">
              <a:latin typeface="+mj-lt"/>
            </a:endParaRPr>
          </a:p>
        </p:txBody>
      </p:sp>
      <p:grpSp>
        <p:nvGrpSpPr>
          <p:cNvPr id="72" name="Group 71"/>
          <p:cNvGrpSpPr/>
          <p:nvPr/>
        </p:nvGrpSpPr>
        <p:grpSpPr>
          <a:xfrm>
            <a:off x="897978" y="4072964"/>
            <a:ext cx="4385466" cy="2174551"/>
            <a:chOff x="372666" y="4305624"/>
            <a:chExt cx="4385466" cy="2174551"/>
          </a:xfrm>
        </p:grpSpPr>
        <p:pic>
          <p:nvPicPr>
            <p:cNvPr id="29697" name="Picture 1"/>
            <p:cNvPicPr>
              <a:picLocks noChangeAspect="1" noChangeArrowheads="1"/>
            </p:cNvPicPr>
            <p:nvPr/>
          </p:nvPicPr>
          <p:blipFill>
            <a:blip r:embed="rId12" cstate="print"/>
            <a:srcRect/>
            <a:stretch>
              <a:fillRect/>
            </a:stretch>
          </p:blipFill>
          <p:spPr bwMode="auto">
            <a:xfrm>
              <a:off x="372666" y="4305624"/>
              <a:ext cx="4385466" cy="2174551"/>
            </a:xfrm>
            <a:prstGeom prst="rect">
              <a:avLst/>
            </a:prstGeom>
            <a:noFill/>
            <a:ln w="9525">
              <a:noFill/>
              <a:miter lim="800000"/>
              <a:headEnd/>
              <a:tailEnd/>
            </a:ln>
            <a:effectLst/>
          </p:spPr>
        </p:pic>
        <p:sp>
          <p:nvSpPr>
            <p:cNvPr id="61" name="TextBox 60"/>
            <p:cNvSpPr txBox="1"/>
            <p:nvPr/>
          </p:nvSpPr>
          <p:spPr>
            <a:xfrm>
              <a:off x="928563" y="5850013"/>
              <a:ext cx="115985" cy="123111"/>
            </a:xfrm>
            <a:prstGeom prst="rect">
              <a:avLst/>
            </a:prstGeom>
            <a:solidFill>
              <a:schemeClr val="bg1"/>
            </a:solidFill>
            <a:ln>
              <a:noFill/>
            </a:ln>
          </p:spPr>
          <p:txBody>
            <a:bodyPr wrap="square" lIns="0" tIns="0" rIns="0" bIns="0" rtlCol="0">
              <a:spAutoFit/>
            </a:bodyPr>
            <a:lstStyle/>
            <a:p>
              <a:pPr algn="r"/>
              <a:r>
                <a:rPr lang="en-AU" sz="800" noProof="0" dirty="0" smtClean="0">
                  <a:solidFill>
                    <a:schemeClr val="tx1"/>
                  </a:solidFill>
                  <a:cs typeface="Arial" pitchFamily="34" charset="0"/>
                </a:rPr>
                <a:t>1</a:t>
              </a:r>
            </a:p>
          </p:txBody>
        </p:sp>
        <p:sp>
          <p:nvSpPr>
            <p:cNvPr id="62" name="TextBox 61"/>
            <p:cNvSpPr txBox="1"/>
            <p:nvPr/>
          </p:nvSpPr>
          <p:spPr>
            <a:xfrm>
              <a:off x="928563" y="5549165"/>
              <a:ext cx="115985" cy="123111"/>
            </a:xfrm>
            <a:prstGeom prst="rect">
              <a:avLst/>
            </a:prstGeom>
            <a:solidFill>
              <a:schemeClr val="bg1"/>
            </a:solidFill>
            <a:ln>
              <a:noFill/>
            </a:ln>
          </p:spPr>
          <p:txBody>
            <a:bodyPr wrap="square" lIns="0" tIns="0" rIns="0" bIns="0" rtlCol="0">
              <a:spAutoFit/>
            </a:bodyPr>
            <a:lstStyle/>
            <a:p>
              <a:pPr algn="r"/>
              <a:r>
                <a:rPr lang="en-AU" sz="800" noProof="0" dirty="0" smtClean="0">
                  <a:solidFill>
                    <a:schemeClr val="tx1"/>
                  </a:solidFill>
                  <a:cs typeface="Arial" pitchFamily="34" charset="0"/>
                </a:rPr>
                <a:t>2</a:t>
              </a:r>
            </a:p>
          </p:txBody>
        </p:sp>
        <p:sp>
          <p:nvSpPr>
            <p:cNvPr id="64" name="TextBox 63"/>
            <p:cNvSpPr txBox="1"/>
            <p:nvPr/>
          </p:nvSpPr>
          <p:spPr>
            <a:xfrm>
              <a:off x="928563" y="5248319"/>
              <a:ext cx="115985" cy="123111"/>
            </a:xfrm>
            <a:prstGeom prst="rect">
              <a:avLst/>
            </a:prstGeom>
            <a:solidFill>
              <a:schemeClr val="bg1"/>
            </a:solidFill>
            <a:ln>
              <a:noFill/>
            </a:ln>
          </p:spPr>
          <p:txBody>
            <a:bodyPr wrap="square" lIns="0" tIns="0" rIns="0" bIns="0" rtlCol="0">
              <a:spAutoFit/>
            </a:bodyPr>
            <a:lstStyle/>
            <a:p>
              <a:pPr algn="r"/>
              <a:r>
                <a:rPr lang="en-AU" sz="800" noProof="0" dirty="0" smtClean="0">
                  <a:solidFill>
                    <a:schemeClr val="tx1"/>
                  </a:solidFill>
                  <a:cs typeface="Arial" pitchFamily="34" charset="0"/>
                </a:rPr>
                <a:t>3</a:t>
              </a:r>
            </a:p>
          </p:txBody>
        </p:sp>
        <p:sp>
          <p:nvSpPr>
            <p:cNvPr id="65" name="TextBox 64"/>
            <p:cNvSpPr txBox="1"/>
            <p:nvPr/>
          </p:nvSpPr>
          <p:spPr>
            <a:xfrm>
              <a:off x="928563" y="4947473"/>
              <a:ext cx="115985" cy="123111"/>
            </a:xfrm>
            <a:prstGeom prst="rect">
              <a:avLst/>
            </a:prstGeom>
            <a:solidFill>
              <a:schemeClr val="bg1"/>
            </a:solidFill>
            <a:ln>
              <a:noFill/>
            </a:ln>
          </p:spPr>
          <p:txBody>
            <a:bodyPr wrap="square" lIns="0" tIns="0" rIns="0" bIns="0" rtlCol="0">
              <a:spAutoFit/>
            </a:bodyPr>
            <a:lstStyle/>
            <a:p>
              <a:pPr algn="r"/>
              <a:r>
                <a:rPr lang="en-AU" sz="800" noProof="0" dirty="0" smtClean="0">
                  <a:solidFill>
                    <a:schemeClr val="tx1"/>
                  </a:solidFill>
                  <a:cs typeface="Arial" pitchFamily="34" charset="0"/>
                </a:rPr>
                <a:t>4</a:t>
              </a:r>
            </a:p>
          </p:txBody>
        </p:sp>
        <p:sp>
          <p:nvSpPr>
            <p:cNvPr id="66" name="TextBox 65"/>
            <p:cNvSpPr txBox="1"/>
            <p:nvPr/>
          </p:nvSpPr>
          <p:spPr>
            <a:xfrm>
              <a:off x="928563" y="4646627"/>
              <a:ext cx="115985" cy="123111"/>
            </a:xfrm>
            <a:prstGeom prst="rect">
              <a:avLst/>
            </a:prstGeom>
            <a:solidFill>
              <a:schemeClr val="bg1"/>
            </a:solidFill>
            <a:ln>
              <a:noFill/>
            </a:ln>
          </p:spPr>
          <p:txBody>
            <a:bodyPr wrap="square" lIns="0" tIns="0" rIns="0" bIns="0" rtlCol="0">
              <a:spAutoFit/>
            </a:bodyPr>
            <a:lstStyle/>
            <a:p>
              <a:pPr algn="r"/>
              <a:r>
                <a:rPr lang="en-AU" sz="800" noProof="0" dirty="0" smtClean="0">
                  <a:solidFill>
                    <a:schemeClr val="tx1"/>
                  </a:solidFill>
                  <a:cs typeface="Arial" pitchFamily="34" charset="0"/>
                </a:rPr>
                <a:t>5</a:t>
              </a:r>
            </a:p>
          </p:txBody>
        </p:sp>
        <p:sp>
          <p:nvSpPr>
            <p:cNvPr id="70" name="TextBox 69"/>
            <p:cNvSpPr txBox="1"/>
            <p:nvPr/>
          </p:nvSpPr>
          <p:spPr>
            <a:xfrm>
              <a:off x="928563" y="4345781"/>
              <a:ext cx="115985" cy="123111"/>
            </a:xfrm>
            <a:prstGeom prst="rect">
              <a:avLst/>
            </a:prstGeom>
            <a:solidFill>
              <a:schemeClr val="bg1"/>
            </a:solidFill>
            <a:ln>
              <a:noFill/>
            </a:ln>
          </p:spPr>
          <p:txBody>
            <a:bodyPr wrap="square" lIns="0" tIns="0" rIns="0" bIns="0" rtlCol="0">
              <a:spAutoFit/>
            </a:bodyPr>
            <a:lstStyle/>
            <a:p>
              <a:pPr algn="r"/>
              <a:r>
                <a:rPr lang="en-AU" sz="800" noProof="0" dirty="0" smtClean="0">
                  <a:solidFill>
                    <a:schemeClr val="tx1"/>
                  </a:solidFill>
                  <a:cs typeface="Arial" pitchFamily="34" charset="0"/>
                </a:rPr>
                <a:t>6</a:t>
              </a:r>
            </a:p>
          </p:txBody>
        </p:sp>
      </p:grpSp>
      <p:sp>
        <p:nvSpPr>
          <p:cNvPr id="74" name="Rectangle 73"/>
          <p:cNvSpPr/>
          <p:nvPr/>
        </p:nvSpPr>
        <p:spPr>
          <a:xfrm>
            <a:off x="809625" y="1296195"/>
            <a:ext cx="4249738" cy="2254488"/>
          </a:xfrm>
          <a:prstGeom prst="rect">
            <a:avLst/>
          </a:prstGeom>
          <a:noFill/>
          <a:ln w="9525">
            <a:solidFill>
              <a:schemeClr val="bg1">
                <a:lumMod val="75000"/>
              </a:schemeClr>
            </a:solidFill>
          </a:ln>
        </p:spPr>
        <p:txBody>
          <a:bodyPr vert="horz" wrap="square" lIns="91440" tIns="45720" rIns="91440" bIns="45720" rtlCol="0" anchor="ctr">
            <a:noAutofit/>
          </a:bodyPr>
          <a:lstStyle/>
          <a:p>
            <a:pPr algn="ctr"/>
            <a:endParaRPr lang="en-AU" dirty="0" smtClean="0"/>
          </a:p>
        </p:txBody>
      </p:sp>
      <p:sp>
        <p:nvSpPr>
          <p:cNvPr id="75" name="Rectangle 74"/>
          <p:cNvSpPr/>
          <p:nvPr/>
        </p:nvSpPr>
        <p:spPr>
          <a:xfrm>
            <a:off x="809625" y="3821113"/>
            <a:ext cx="4249738" cy="2491037"/>
          </a:xfrm>
          <a:prstGeom prst="rect">
            <a:avLst/>
          </a:prstGeom>
          <a:noFill/>
          <a:ln w="9525">
            <a:solidFill>
              <a:schemeClr val="bg1">
                <a:lumMod val="75000"/>
              </a:schemeClr>
            </a:solidFill>
          </a:ln>
        </p:spPr>
        <p:txBody>
          <a:bodyPr vert="horz" wrap="square" lIns="91440" tIns="45720" rIns="91440" bIns="45720" rtlCol="0" anchor="ctr">
            <a:noAutofit/>
          </a:bodyPr>
          <a:lstStyle/>
          <a:p>
            <a:pPr algn="ctr"/>
            <a:endParaRPr lang="en-AU" dirty="0" smtClean="0"/>
          </a:p>
        </p:txBody>
      </p:sp>
      <p:sp>
        <p:nvSpPr>
          <p:cNvPr id="76" name="Draft stamp"/>
          <p:cNvSpPr txBox="1"/>
          <p:nvPr>
            <p:custDataLst>
              <p:tags r:id="rId8"/>
            </p:custDataLst>
          </p:nvPr>
        </p:nvSpPr>
        <p:spPr>
          <a:xfrm>
            <a:off x="809625" y="437615"/>
            <a:ext cx="8887990" cy="138499"/>
          </a:xfrm>
          <a:prstGeom prst="rect">
            <a:avLst/>
          </a:prstGeom>
          <a:noFill/>
          <a:ln>
            <a:noFill/>
          </a:ln>
        </p:spPr>
        <p:txBody>
          <a:bodyPr wrap="square" lIns="0" tIns="0" rIns="0" bIns="0" rtlCol="0">
            <a:spAutoFit/>
          </a:bodyPr>
          <a:lstStyle/>
          <a:p>
            <a:pPr lvl="0" algn="r"/>
            <a:r>
              <a:rPr lang="en-AU" sz="900" dirty="0" smtClean="0">
                <a:solidFill>
                  <a:srgbClr val="000000"/>
                </a:solidFill>
                <a:latin typeface="Georgia"/>
              </a:rPr>
              <a:t>Macroeconomic trends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Content Placeholder 2"/>
          <p:cNvSpPr txBox="1">
            <a:spLocks/>
          </p:cNvSpPr>
          <p:nvPr>
            <p:custDataLst>
              <p:tags r:id="rId1"/>
            </p:custDataLst>
          </p:nvPr>
        </p:nvSpPr>
        <p:spPr>
          <a:xfrm>
            <a:off x="663876" y="1330250"/>
            <a:ext cx="4101379" cy="241534"/>
          </a:xfrm>
          <a:prstGeom prst="rect">
            <a:avLst/>
          </a:prstGeom>
        </p:spPr>
        <p:txBody>
          <a:bodyPr vert="horz" lIns="0" tIns="0" rIns="0" bIns="0" rtlCol="0">
            <a:noAutofit/>
          </a:bodyPr>
          <a:lstStyle/>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r>
              <a:rPr kumimoji="0" lang="en-GB" sz="900" b="1" i="0" u="none" strike="noStrike" kern="1200" cap="none" spc="0" normalizeH="0" baseline="0" noProof="0" dirty="0" smtClean="0">
                <a:ln>
                  <a:noFill/>
                </a:ln>
                <a:solidFill>
                  <a:schemeClr val="tx2"/>
                </a:solidFill>
                <a:effectLst/>
                <a:uLnTx/>
                <a:uFillTx/>
                <a:latin typeface="Georgia" pitchFamily="18" charset="0"/>
                <a:ea typeface="+mn-ea"/>
                <a:cs typeface="+mn-cs"/>
              </a:rPr>
              <a:t>Chart </a:t>
            </a:r>
            <a:r>
              <a:rPr kumimoji="0" lang="en-GB" sz="900" b="1" i="0" u="none" strike="noStrike" kern="1200" cap="none" spc="0" normalizeH="0" noProof="0" dirty="0" smtClean="0">
                <a:ln>
                  <a:noFill/>
                </a:ln>
                <a:solidFill>
                  <a:schemeClr val="tx2"/>
                </a:solidFill>
                <a:effectLst/>
                <a:uLnTx/>
                <a:uFillTx/>
                <a:latin typeface="Georgia" pitchFamily="18" charset="0"/>
                <a:ea typeface="+mn-ea"/>
                <a:cs typeface="+mn-cs"/>
              </a:rPr>
              <a:t> 13:</a:t>
            </a:r>
            <a:r>
              <a:rPr lang="en-GB" sz="900" b="1" dirty="0" smtClean="0">
                <a:solidFill>
                  <a:schemeClr val="tx2"/>
                </a:solidFill>
                <a:latin typeface="Georgia" pitchFamily="18" charset="0"/>
              </a:rPr>
              <a:t> </a:t>
            </a:r>
            <a:r>
              <a:rPr lang="en-GB" sz="900" b="1" noProof="0" dirty="0" smtClean="0">
                <a:solidFill>
                  <a:schemeClr val="tx2"/>
                </a:solidFill>
                <a:latin typeface="Georgia" pitchFamily="18" charset="0"/>
              </a:rPr>
              <a:t>Increasing oil prices and automotive fuel prices</a:t>
            </a:r>
            <a:endParaRPr kumimoji="0" lang="en-GB" sz="900" b="1" i="0" u="none" strike="noStrike" kern="1200" cap="none" spc="0" normalizeH="0" baseline="0" noProof="0" dirty="0" smtClean="0">
              <a:ln>
                <a:noFill/>
              </a:ln>
              <a:solidFill>
                <a:schemeClr val="tx2"/>
              </a:solidFill>
              <a:effectLst/>
              <a:uLnTx/>
              <a:uFillTx/>
              <a:latin typeface="Georgia" pitchFamily="18" charset="0"/>
              <a:ea typeface="+mn-ea"/>
              <a:cs typeface="+mn-cs"/>
            </a:endParaRP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900" b="0" i="0" u="none" strike="noStrike" kern="1200" cap="none" spc="0" normalizeH="0" baseline="0" noProof="0" dirty="0" smtClean="0">
              <a:ln>
                <a:noFill/>
              </a:ln>
              <a:solidFill>
                <a:schemeClr val="tx1"/>
              </a:solidFill>
              <a:effectLst/>
              <a:uLnTx/>
              <a:uFillTx/>
              <a:latin typeface="Georgia" pitchFamily="18" charset="0"/>
              <a:ea typeface="+mn-ea"/>
              <a:cs typeface="+mn-cs"/>
            </a:endParaRP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900" b="0" i="0" u="none" strike="noStrike" kern="1200" cap="none" spc="0" normalizeH="0" baseline="0" noProof="0" dirty="0" smtClean="0">
              <a:ln>
                <a:noFill/>
              </a:ln>
              <a:solidFill>
                <a:schemeClr val="tx1"/>
              </a:solidFill>
              <a:effectLst/>
              <a:uLnTx/>
              <a:uFillTx/>
              <a:latin typeface="Georgia" pitchFamily="18" charset="0"/>
              <a:ea typeface="+mn-ea"/>
              <a:cs typeface="+mn-cs"/>
            </a:endParaRP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900" b="1" i="0" u="none" strike="noStrike" kern="1200" cap="none" spc="0" normalizeH="0" baseline="0" noProof="0" dirty="0" smtClean="0">
              <a:ln>
                <a:noFill/>
              </a:ln>
              <a:solidFill>
                <a:schemeClr val="tx2"/>
              </a:solidFill>
              <a:effectLst/>
              <a:uLnTx/>
              <a:uFillTx/>
              <a:latin typeface="Georgia" pitchFamily="18" charset="0"/>
              <a:ea typeface="+mn-ea"/>
              <a:cs typeface="+mn-cs"/>
            </a:endParaRPr>
          </a:p>
        </p:txBody>
      </p:sp>
      <p:grpSp>
        <p:nvGrpSpPr>
          <p:cNvPr id="6" name="grid" hidden="1"/>
          <p:cNvGrpSpPr/>
          <p:nvPr>
            <p:custDataLst>
              <p:tags r:id="rId2"/>
            </p:custDataLst>
          </p:nvPr>
        </p:nvGrpSpPr>
        <p:grpSpPr>
          <a:xfrm>
            <a:off x="541065" y="635374"/>
            <a:ext cx="9179468" cy="6218189"/>
            <a:chOff x="530352" y="685800"/>
            <a:chExt cx="8997696" cy="6711696"/>
          </a:xfrm>
        </p:grpSpPr>
        <p:sp>
          <p:nvSpPr>
            <p:cNvPr id="7" name="Footer block" hidden="1"/>
            <p:cNvSpPr>
              <a:spLocks noChangeArrowheads="1"/>
            </p:cNvSpPr>
            <p:nvPr/>
          </p:nvSpPr>
          <p:spPr bwMode="gray">
            <a:xfrm>
              <a:off x="530352" y="6784848"/>
              <a:ext cx="8988552"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912813">
                <a:defRPr/>
              </a:pPr>
              <a:endParaRPr lang="en-GB" dirty="0"/>
            </a:p>
          </p:txBody>
        </p:sp>
        <p:sp>
          <p:nvSpPr>
            <p:cNvPr id="8" name="Title block" hidden="1"/>
            <p:cNvSpPr>
              <a:spLocks noChangeArrowheads="1"/>
            </p:cNvSpPr>
            <p:nvPr/>
          </p:nvSpPr>
          <p:spPr bwMode="gray">
            <a:xfrm>
              <a:off x="530352" y="1143000"/>
              <a:ext cx="8988552"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912813">
                <a:defRPr/>
              </a:pPr>
              <a:endParaRPr lang="en-GB" dirty="0"/>
            </a:p>
          </p:txBody>
        </p:sp>
        <p:sp>
          <p:nvSpPr>
            <p:cNvPr id="9" name="Header block" hidden="1"/>
            <p:cNvSpPr>
              <a:spLocks noChangeArrowheads="1"/>
            </p:cNvSpPr>
            <p:nvPr/>
          </p:nvSpPr>
          <p:spPr bwMode="gray">
            <a:xfrm>
              <a:off x="530352" y="685800"/>
              <a:ext cx="8988552"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801688">
                <a:buSzPct val="90000"/>
                <a:defRPr/>
              </a:pPr>
              <a:endParaRPr lang="en-GB" sz="1400" dirty="0">
                <a:solidFill>
                  <a:schemeClr val="folHlink"/>
                </a:solidFill>
                <a:cs typeface="Arial" charset="0"/>
              </a:endParaRPr>
            </a:p>
          </p:txBody>
        </p:sp>
        <p:grpSp>
          <p:nvGrpSpPr>
            <p:cNvPr id="10" name="Group 600" hidden="1"/>
            <p:cNvGrpSpPr/>
            <p:nvPr/>
          </p:nvGrpSpPr>
          <p:grpSpPr>
            <a:xfrm>
              <a:off x="530352" y="6016752"/>
              <a:ext cx="8997696" cy="609600"/>
              <a:chOff x="530352" y="6016752"/>
              <a:chExt cx="8997696" cy="609600"/>
            </a:xfrm>
          </p:grpSpPr>
          <p:sp>
            <p:nvSpPr>
              <p:cNvPr id="46" name="Content block 606" hidden="1"/>
              <p:cNvSpPr>
                <a:spLocks noChangeArrowheads="1"/>
              </p:cNvSpPr>
              <p:nvPr/>
            </p:nvSpPr>
            <p:spPr bwMode="gray">
              <a:xfrm>
                <a:off x="8156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7"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8"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9" name="Content block 603" hidden="1"/>
              <p:cNvSpPr>
                <a:spLocks noChangeArrowheads="1"/>
              </p:cNvSpPr>
              <p:nvPr/>
            </p:nvSpPr>
            <p:spPr bwMode="gray">
              <a:xfrm>
                <a:off x="358474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0" name="Content block 602" hidden="1"/>
              <p:cNvSpPr>
                <a:spLocks noChangeArrowheads="1"/>
              </p:cNvSpPr>
              <p:nvPr/>
            </p:nvSpPr>
            <p:spPr bwMode="gray">
              <a:xfrm>
                <a:off x="2057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1" name="Content block 601" hidden="1"/>
              <p:cNvSpPr>
                <a:spLocks noChangeArrowheads="1"/>
              </p:cNvSpPr>
              <p:nvPr/>
            </p:nvSpPr>
            <p:spPr bwMode="gray">
              <a:xfrm>
                <a:off x="530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1" name="Group 500" hidden="1"/>
            <p:cNvGrpSpPr/>
            <p:nvPr/>
          </p:nvGrpSpPr>
          <p:grpSpPr>
            <a:xfrm>
              <a:off x="530352" y="5257800"/>
              <a:ext cx="8997696" cy="609600"/>
              <a:chOff x="530352" y="5257800"/>
              <a:chExt cx="8997696" cy="609600"/>
            </a:xfrm>
          </p:grpSpPr>
          <p:sp>
            <p:nvSpPr>
              <p:cNvPr id="40" name="Content block 506" hidden="1"/>
              <p:cNvSpPr>
                <a:spLocks noChangeArrowheads="1"/>
              </p:cNvSpPr>
              <p:nvPr/>
            </p:nvSpPr>
            <p:spPr bwMode="gray">
              <a:xfrm>
                <a:off x="8156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1"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2"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3" name="Content block 503" hidden="1"/>
              <p:cNvSpPr>
                <a:spLocks noChangeArrowheads="1"/>
              </p:cNvSpPr>
              <p:nvPr/>
            </p:nvSpPr>
            <p:spPr bwMode="gray">
              <a:xfrm>
                <a:off x="358474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4" name="Content block 502" hidden="1"/>
              <p:cNvSpPr>
                <a:spLocks noChangeArrowheads="1"/>
              </p:cNvSpPr>
              <p:nvPr/>
            </p:nvSpPr>
            <p:spPr bwMode="gray">
              <a:xfrm>
                <a:off x="2057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5" name="Content block 501" hidden="1"/>
              <p:cNvSpPr>
                <a:spLocks noChangeArrowheads="1"/>
              </p:cNvSpPr>
              <p:nvPr/>
            </p:nvSpPr>
            <p:spPr bwMode="gray">
              <a:xfrm>
                <a:off x="530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2" name="Group 400" hidden="1"/>
            <p:cNvGrpSpPr/>
            <p:nvPr/>
          </p:nvGrpSpPr>
          <p:grpSpPr>
            <a:xfrm>
              <a:off x="530352" y="4498848"/>
              <a:ext cx="8997696" cy="609600"/>
              <a:chOff x="530352" y="4498848"/>
              <a:chExt cx="8997696" cy="609600"/>
            </a:xfrm>
          </p:grpSpPr>
          <p:sp>
            <p:nvSpPr>
              <p:cNvPr id="34" name="Content block 406" hidden="1"/>
              <p:cNvSpPr>
                <a:spLocks noChangeArrowheads="1"/>
              </p:cNvSpPr>
              <p:nvPr/>
            </p:nvSpPr>
            <p:spPr bwMode="gray">
              <a:xfrm>
                <a:off x="8156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5"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6"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7" name="Content block 403" hidden="1"/>
              <p:cNvSpPr>
                <a:spLocks noChangeArrowheads="1"/>
              </p:cNvSpPr>
              <p:nvPr/>
            </p:nvSpPr>
            <p:spPr bwMode="gray">
              <a:xfrm>
                <a:off x="358474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8" name="Content block 402" hidden="1"/>
              <p:cNvSpPr>
                <a:spLocks noChangeArrowheads="1"/>
              </p:cNvSpPr>
              <p:nvPr/>
            </p:nvSpPr>
            <p:spPr bwMode="gray">
              <a:xfrm>
                <a:off x="2057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9" name="Content block 401" hidden="1"/>
              <p:cNvSpPr>
                <a:spLocks noChangeArrowheads="1"/>
              </p:cNvSpPr>
              <p:nvPr/>
            </p:nvSpPr>
            <p:spPr bwMode="gray">
              <a:xfrm>
                <a:off x="530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3" name="Group 300" hidden="1"/>
            <p:cNvGrpSpPr/>
            <p:nvPr/>
          </p:nvGrpSpPr>
          <p:grpSpPr>
            <a:xfrm>
              <a:off x="530352" y="3730752"/>
              <a:ext cx="8997696" cy="609600"/>
              <a:chOff x="530352" y="3730752"/>
              <a:chExt cx="8997696" cy="609600"/>
            </a:xfrm>
          </p:grpSpPr>
          <p:sp>
            <p:nvSpPr>
              <p:cNvPr id="28" name="Content block 306" hidden="1"/>
              <p:cNvSpPr>
                <a:spLocks noChangeArrowheads="1"/>
              </p:cNvSpPr>
              <p:nvPr/>
            </p:nvSpPr>
            <p:spPr bwMode="gray">
              <a:xfrm>
                <a:off x="8156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9"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0"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1" name="Content block 303" hidden="1"/>
              <p:cNvSpPr>
                <a:spLocks noChangeArrowheads="1"/>
              </p:cNvSpPr>
              <p:nvPr/>
            </p:nvSpPr>
            <p:spPr bwMode="gray">
              <a:xfrm>
                <a:off x="358474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2" name="Content block 302" hidden="1"/>
              <p:cNvSpPr>
                <a:spLocks noChangeArrowheads="1"/>
              </p:cNvSpPr>
              <p:nvPr/>
            </p:nvSpPr>
            <p:spPr bwMode="gray">
              <a:xfrm>
                <a:off x="2057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3" name="Content block 301" hidden="1"/>
              <p:cNvSpPr>
                <a:spLocks noChangeArrowheads="1"/>
              </p:cNvSpPr>
              <p:nvPr/>
            </p:nvSpPr>
            <p:spPr bwMode="gray">
              <a:xfrm>
                <a:off x="530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4" name="Group 200" hidden="1"/>
            <p:cNvGrpSpPr/>
            <p:nvPr/>
          </p:nvGrpSpPr>
          <p:grpSpPr>
            <a:xfrm>
              <a:off x="530352" y="2971800"/>
              <a:ext cx="8997696" cy="609600"/>
              <a:chOff x="530352" y="2971800"/>
              <a:chExt cx="8997696" cy="609600"/>
            </a:xfrm>
          </p:grpSpPr>
          <p:sp>
            <p:nvSpPr>
              <p:cNvPr id="22" name="Content block 206" hidden="1"/>
              <p:cNvSpPr>
                <a:spLocks noChangeArrowheads="1"/>
              </p:cNvSpPr>
              <p:nvPr/>
            </p:nvSpPr>
            <p:spPr bwMode="gray">
              <a:xfrm>
                <a:off x="8156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3"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4"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5" name="Content block 203" hidden="1"/>
              <p:cNvSpPr>
                <a:spLocks noChangeArrowheads="1"/>
              </p:cNvSpPr>
              <p:nvPr/>
            </p:nvSpPr>
            <p:spPr bwMode="gray">
              <a:xfrm>
                <a:off x="358474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6" name="Content block 202" hidden="1"/>
              <p:cNvSpPr>
                <a:spLocks noChangeArrowheads="1"/>
              </p:cNvSpPr>
              <p:nvPr/>
            </p:nvSpPr>
            <p:spPr bwMode="gray">
              <a:xfrm>
                <a:off x="2057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7" name="Content block 201" hidden="1"/>
              <p:cNvSpPr>
                <a:spLocks noChangeArrowheads="1"/>
              </p:cNvSpPr>
              <p:nvPr/>
            </p:nvSpPr>
            <p:spPr bwMode="gray">
              <a:xfrm>
                <a:off x="530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5" name="Group 100" hidden="1"/>
            <p:cNvGrpSpPr/>
            <p:nvPr/>
          </p:nvGrpSpPr>
          <p:grpSpPr>
            <a:xfrm>
              <a:off x="530352" y="2212848"/>
              <a:ext cx="8997696" cy="609600"/>
              <a:chOff x="530352" y="2212848"/>
              <a:chExt cx="8997696" cy="609600"/>
            </a:xfrm>
          </p:grpSpPr>
          <p:sp>
            <p:nvSpPr>
              <p:cNvPr id="16" name="Content block 106" hidden="1"/>
              <p:cNvSpPr>
                <a:spLocks noChangeArrowheads="1"/>
              </p:cNvSpPr>
              <p:nvPr/>
            </p:nvSpPr>
            <p:spPr bwMode="gray">
              <a:xfrm>
                <a:off x="8156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7"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8"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9"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0" name="Content block 102" hidden="1"/>
              <p:cNvSpPr>
                <a:spLocks noChangeArrowheads="1"/>
              </p:cNvSpPr>
              <p:nvPr/>
            </p:nvSpPr>
            <p:spPr bwMode="gray">
              <a:xfrm>
                <a:off x="2057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1" name="Content block 101" hidden="1"/>
              <p:cNvSpPr>
                <a:spLocks noChangeArrowheads="1"/>
              </p:cNvSpPr>
              <p:nvPr/>
            </p:nvSpPr>
            <p:spPr bwMode="gray">
              <a:xfrm>
                <a:off x="530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sp>
        <p:nvSpPr>
          <p:cNvPr id="4" name="Content Placeholder 3"/>
          <p:cNvSpPr>
            <a:spLocks noGrp="1"/>
          </p:cNvSpPr>
          <p:nvPr>
            <p:ph sz="quarter" idx="25"/>
            <p:custDataLst>
              <p:tags r:id="rId3"/>
            </p:custDataLst>
          </p:nvPr>
        </p:nvSpPr>
        <p:spPr>
          <a:xfrm>
            <a:off x="4999039" y="1330250"/>
            <a:ext cx="4412258" cy="5299150"/>
          </a:xfrm>
        </p:spPr>
        <p:txBody>
          <a:bodyPr/>
          <a:lstStyle/>
          <a:p>
            <a:pPr>
              <a:spcAft>
                <a:spcPts val="0"/>
              </a:spcAft>
            </a:pPr>
            <a:r>
              <a:rPr lang="en-AU" sz="1000" b="1" dirty="0" smtClean="0">
                <a:solidFill>
                  <a:schemeClr val="tx2"/>
                </a:solidFill>
              </a:rPr>
              <a:t>Higher oil prices and global economic uncertainty are resulting in changing consumer </a:t>
            </a:r>
            <a:r>
              <a:rPr lang="en-AU" b="1" dirty="0" smtClean="0">
                <a:solidFill>
                  <a:schemeClr val="tx2"/>
                </a:solidFill>
              </a:rPr>
              <a:t>preferences</a:t>
            </a:r>
            <a:r>
              <a:rPr lang="en-AU" sz="1000" b="1" dirty="0" smtClean="0">
                <a:solidFill>
                  <a:schemeClr val="tx2"/>
                </a:solidFill>
              </a:rPr>
              <a:t>.</a:t>
            </a:r>
          </a:p>
          <a:p>
            <a:pPr>
              <a:spcAft>
                <a:spcPts val="0"/>
              </a:spcAft>
            </a:pPr>
            <a:r>
              <a:rPr lang="en-AU" sz="1000" dirty="0" smtClean="0"/>
              <a:t>Increasing oil prices impact upon the Australian automotive industry in the following ways:</a:t>
            </a:r>
          </a:p>
          <a:p>
            <a:pPr marL="180975" indent="-180975">
              <a:spcBef>
                <a:spcPts val="300"/>
              </a:spcBef>
              <a:spcAft>
                <a:spcPts val="0"/>
              </a:spcAft>
              <a:buFont typeface="Arial" pitchFamily="34" charset="0"/>
              <a:buChar char="•"/>
            </a:pPr>
            <a:r>
              <a:rPr lang="en-AU" sz="1000" dirty="0" smtClean="0"/>
              <a:t>increasing the cost of production through higher input and distribution costs</a:t>
            </a:r>
          </a:p>
          <a:p>
            <a:pPr marL="180975" indent="-180975">
              <a:spcBef>
                <a:spcPts val="300"/>
              </a:spcBef>
              <a:spcAft>
                <a:spcPts val="0"/>
              </a:spcAft>
              <a:buFont typeface="Arial" pitchFamily="34" charset="0"/>
              <a:buChar char="•"/>
            </a:pPr>
            <a:r>
              <a:rPr lang="en-AU" sz="1000" dirty="0" smtClean="0"/>
              <a:t>reducing, or substituting domestic demand for vehicles due to higher fuel costs</a:t>
            </a:r>
          </a:p>
          <a:p>
            <a:pPr marL="180975" indent="-180975">
              <a:spcAft>
                <a:spcPts val="500"/>
              </a:spcAft>
              <a:buFont typeface="Arial" pitchFamily="34" charset="0"/>
              <a:buChar char="•"/>
            </a:pPr>
            <a:r>
              <a:rPr lang="en-AU" dirty="0" smtClean="0"/>
              <a:t>Shifting demand from larger to smaller (including diesel) vehicles.</a:t>
            </a:r>
            <a:endParaRPr lang="en-AU" sz="1000" dirty="0" smtClean="0"/>
          </a:p>
          <a:p>
            <a:r>
              <a:rPr lang="en-AU" sz="1000" dirty="0" smtClean="0"/>
              <a:t>Despite volatility, the price of </a:t>
            </a:r>
            <a:r>
              <a:rPr lang="en-AU" dirty="0" smtClean="0"/>
              <a:t>oil has increased by over 200% during the period 2001 to 2011 (Chart 13). Australia has been shielded from the full impact of the rising global oil price by the appreciation of the $A</a:t>
            </a:r>
            <a:r>
              <a:rPr lang="en-AU" sz="1000" dirty="0" smtClean="0"/>
              <a:t>.  </a:t>
            </a:r>
          </a:p>
          <a:p>
            <a:r>
              <a:rPr lang="en-AU" sz="1000" dirty="0" smtClean="0"/>
              <a:t>The full magnitude of the world oil price increases have not directly flowed through to consumers, with the costs of automotive fuel increasing by just under 60% across </a:t>
            </a:r>
            <a:r>
              <a:rPr lang="en-AU" dirty="0"/>
              <a:t>the period 2001 to </a:t>
            </a:r>
            <a:r>
              <a:rPr lang="en-AU" dirty="0" smtClean="0"/>
              <a:t>2011</a:t>
            </a:r>
            <a:r>
              <a:rPr lang="en-AU" sz="1000" dirty="0" smtClean="0"/>
              <a:t>.  </a:t>
            </a:r>
            <a:r>
              <a:rPr lang="en-AU" dirty="0" smtClean="0"/>
              <a:t>However, over the past year the rebounding price of oil has translated to increasing consumer fuel costs, with both oil and petrol prices rising by 13.9%.  This trend has contributed to a </a:t>
            </a:r>
            <a:r>
              <a:rPr lang="en-AU" sz="1000" dirty="0" smtClean="0"/>
              <a:t>shift to smaller and lower fuel consumption vehicles, and diesel engines.</a:t>
            </a:r>
          </a:p>
        </p:txBody>
      </p:sp>
      <p:sp>
        <p:nvSpPr>
          <p:cNvPr id="55" name="Executive Summary" hidden="1"/>
          <p:cNvSpPr txBox="1"/>
          <p:nvPr>
            <p:custDataLst>
              <p:tags r:id="rId4"/>
            </p:custDataLst>
          </p:nvPr>
        </p:nvSpPr>
        <p:spPr>
          <a:xfrm>
            <a:off x="541064" y="6286750"/>
            <a:ext cx="2024335" cy="205184"/>
          </a:xfrm>
          <a:prstGeom prst="rect">
            <a:avLst/>
          </a:prstGeom>
          <a:noFill/>
        </p:spPr>
        <p:txBody>
          <a:bodyPr wrap="square" lIns="0" tIns="0" rIns="0" bIns="0" rtlCol="0">
            <a:spAutoFit/>
          </a:bodyPr>
          <a:lstStyle/>
          <a:p>
            <a:pPr>
              <a:lnSpc>
                <a:spcPts val="1600"/>
              </a:lnSpc>
            </a:pPr>
            <a:endParaRPr lang="en-GB" sz="1600" noProof="0" dirty="0" smtClean="0">
              <a:solidFill>
                <a:schemeClr val="tx1"/>
              </a:solidFill>
            </a:endParaRPr>
          </a:p>
        </p:txBody>
      </p:sp>
      <p:sp>
        <p:nvSpPr>
          <p:cNvPr id="2" name="Title 1"/>
          <p:cNvSpPr>
            <a:spLocks noGrp="1"/>
          </p:cNvSpPr>
          <p:nvPr>
            <p:ph type="title"/>
          </p:nvPr>
        </p:nvSpPr>
        <p:spPr>
          <a:xfrm>
            <a:off x="663876" y="698942"/>
            <a:ext cx="8739631" cy="359922"/>
          </a:xfrm>
        </p:spPr>
        <p:txBody>
          <a:bodyPr/>
          <a:lstStyle/>
          <a:p>
            <a:r>
              <a:rPr lang="en-GB" dirty="0" smtClean="0"/>
              <a:t>Oil prices and consumer sentiment</a:t>
            </a:r>
            <a:endParaRPr lang="en-GB" dirty="0"/>
          </a:p>
        </p:txBody>
      </p:sp>
      <p:sp>
        <p:nvSpPr>
          <p:cNvPr id="63" name="Content Placeholder 2"/>
          <p:cNvSpPr txBox="1">
            <a:spLocks/>
          </p:cNvSpPr>
          <p:nvPr>
            <p:custDataLst>
              <p:tags r:id="rId5"/>
            </p:custDataLst>
          </p:nvPr>
        </p:nvSpPr>
        <p:spPr>
          <a:xfrm>
            <a:off x="663876" y="4337296"/>
            <a:ext cx="4101379" cy="241534"/>
          </a:xfrm>
          <a:prstGeom prst="rect">
            <a:avLst/>
          </a:prstGeom>
        </p:spPr>
        <p:txBody>
          <a:bodyPr vert="horz" lIns="0" tIns="0" rIns="0" bIns="0" rtlCol="0">
            <a:noAutofit/>
          </a:bodyPr>
          <a:lstStyle/>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800" b="1" i="0" u="none" strike="noStrike" kern="1200" cap="none" spc="0" normalizeH="0" baseline="0" noProof="0" dirty="0" smtClean="0">
              <a:ln>
                <a:noFill/>
              </a:ln>
              <a:solidFill>
                <a:schemeClr val="tx2"/>
              </a:solidFill>
              <a:effectLst/>
              <a:uLnTx/>
              <a:uFillTx/>
              <a:latin typeface="Georgia" pitchFamily="18" charset="0"/>
              <a:ea typeface="+mn-ea"/>
              <a:cs typeface="+mn-cs"/>
            </a:endParaRP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800" b="0" i="0" u="none" strike="noStrike" kern="1200" cap="none" spc="0" normalizeH="0" baseline="0" noProof="0" dirty="0" smtClean="0">
              <a:ln>
                <a:noFill/>
              </a:ln>
              <a:solidFill>
                <a:schemeClr val="tx1"/>
              </a:solidFill>
              <a:effectLst/>
              <a:uLnTx/>
              <a:uFillTx/>
              <a:latin typeface="Georgia" pitchFamily="18" charset="0"/>
              <a:ea typeface="+mn-ea"/>
              <a:cs typeface="+mn-cs"/>
            </a:endParaRP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800" b="0" i="0" u="none" strike="noStrike" kern="1200" cap="none" spc="0" normalizeH="0" baseline="0" noProof="0" dirty="0" smtClean="0">
              <a:ln>
                <a:noFill/>
              </a:ln>
              <a:solidFill>
                <a:schemeClr val="tx1"/>
              </a:solidFill>
              <a:effectLst/>
              <a:uLnTx/>
              <a:uFillTx/>
              <a:latin typeface="Georgia" pitchFamily="18" charset="0"/>
              <a:ea typeface="+mn-ea"/>
              <a:cs typeface="+mn-cs"/>
            </a:endParaRP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800" b="1" i="0" u="none" strike="noStrike" kern="1200" cap="none" spc="0" normalizeH="0" baseline="0" noProof="0" dirty="0" smtClean="0">
              <a:ln>
                <a:noFill/>
              </a:ln>
              <a:solidFill>
                <a:schemeClr val="tx2"/>
              </a:solidFill>
              <a:effectLst/>
              <a:uLnTx/>
              <a:uFillTx/>
              <a:latin typeface="Georgia" pitchFamily="18" charset="0"/>
              <a:ea typeface="+mn-ea"/>
              <a:cs typeface="+mn-cs"/>
            </a:endParaRPr>
          </a:p>
        </p:txBody>
      </p:sp>
      <p:graphicFrame>
        <p:nvGraphicFramePr>
          <p:cNvPr id="56" name="Chart 55"/>
          <p:cNvGraphicFramePr>
            <a:graphicFrameLocks noChangeAspect="1"/>
          </p:cNvGraphicFramePr>
          <p:nvPr/>
        </p:nvGraphicFramePr>
        <p:xfrm>
          <a:off x="598639" y="1492251"/>
          <a:ext cx="3560479" cy="2340000"/>
        </p:xfrm>
        <a:graphic>
          <a:graphicData uri="http://schemas.openxmlformats.org/drawingml/2006/chart">
            <c:chart xmlns:c="http://schemas.openxmlformats.org/drawingml/2006/chart" xmlns:r="http://schemas.openxmlformats.org/officeDocument/2006/relationships" r:id="rId9"/>
          </a:graphicData>
        </a:graphic>
      </p:graphicFrame>
      <p:sp>
        <p:nvSpPr>
          <p:cNvPr id="57" name="Rectangle 56"/>
          <p:cNvSpPr/>
          <p:nvPr/>
        </p:nvSpPr>
        <p:spPr>
          <a:xfrm>
            <a:off x="517526" y="3718863"/>
            <a:ext cx="4233742" cy="380780"/>
          </a:xfrm>
          <a:prstGeom prst="rect">
            <a:avLst/>
          </a:prstGeom>
        </p:spPr>
        <p:txBody>
          <a:bodyPr wrap="square" lIns="0">
            <a:normAutofit/>
          </a:bodyPr>
          <a:lstStyle/>
          <a:p>
            <a:pPr lvl="0" defTabSz="1019175" fontAlgn="base">
              <a:buClr>
                <a:srgbClr val="000000"/>
              </a:buClr>
              <a:defRPr/>
            </a:pPr>
            <a:r>
              <a:rPr lang="en-GB" sz="800" i="1" dirty="0" smtClean="0">
                <a:latin typeface="Georgia" pitchFamily="18" charset="0"/>
              </a:rPr>
              <a:t>Source: ABS (2011), Cat.  6401.0,  WTI $US per barrel, </a:t>
            </a:r>
            <a:r>
              <a:rPr lang="en-GB" sz="800" i="1" dirty="0" smtClean="0">
                <a:latin typeface="Georgia" pitchFamily="18" charset="0"/>
                <a:hlinkClick r:id="rId10"/>
              </a:rPr>
              <a:t>http://www.economagic.com/em-cgi/data.exe/var/west-texas-crude-long</a:t>
            </a:r>
            <a:r>
              <a:rPr lang="en-GB" sz="800" i="1" dirty="0" smtClean="0">
                <a:latin typeface="Georgia" pitchFamily="18" charset="0"/>
              </a:rPr>
              <a:t> (2011)</a:t>
            </a:r>
          </a:p>
        </p:txBody>
      </p:sp>
      <p:graphicFrame>
        <p:nvGraphicFramePr>
          <p:cNvPr id="58" name="Chart 57"/>
          <p:cNvGraphicFramePr>
            <a:graphicFrameLocks noChangeAspect="1"/>
          </p:cNvGraphicFramePr>
          <p:nvPr/>
        </p:nvGraphicFramePr>
        <p:xfrm>
          <a:off x="455614" y="4376268"/>
          <a:ext cx="3878763" cy="2327257"/>
        </p:xfrm>
        <a:graphic>
          <a:graphicData uri="http://schemas.openxmlformats.org/drawingml/2006/chart">
            <c:chart xmlns:c="http://schemas.openxmlformats.org/drawingml/2006/chart" xmlns:r="http://schemas.openxmlformats.org/officeDocument/2006/relationships" r:id="rId11"/>
          </a:graphicData>
        </a:graphic>
      </p:graphicFrame>
      <p:sp>
        <p:nvSpPr>
          <p:cNvPr id="59" name="Content Placeholder 2"/>
          <p:cNvSpPr txBox="1">
            <a:spLocks/>
          </p:cNvSpPr>
          <p:nvPr>
            <p:custDataLst>
              <p:tags r:id="rId6"/>
            </p:custDataLst>
          </p:nvPr>
        </p:nvSpPr>
        <p:spPr>
          <a:xfrm>
            <a:off x="663876" y="4258033"/>
            <a:ext cx="4101379" cy="241534"/>
          </a:xfrm>
          <a:prstGeom prst="rect">
            <a:avLst/>
          </a:prstGeom>
        </p:spPr>
        <p:txBody>
          <a:bodyPr vert="horz" lIns="0" tIns="0" rIns="0" bIns="0" rtlCol="0">
            <a:noAutofit/>
          </a:bodyPr>
          <a:lstStyle/>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r>
              <a:rPr kumimoji="0" lang="en-GB" sz="900" b="1" i="0" u="none" strike="noStrike" kern="1200" cap="none" spc="0" normalizeH="0" baseline="0" noProof="0" dirty="0" smtClean="0">
                <a:ln>
                  <a:noFill/>
                </a:ln>
                <a:solidFill>
                  <a:schemeClr val="tx2"/>
                </a:solidFill>
                <a:effectLst/>
                <a:uLnTx/>
                <a:uFillTx/>
                <a:latin typeface="Georgia" pitchFamily="18" charset="0"/>
                <a:ea typeface="+mn-ea"/>
                <a:cs typeface="+mn-cs"/>
              </a:rPr>
              <a:t>Chart </a:t>
            </a:r>
            <a:r>
              <a:rPr kumimoji="0" lang="en-GB" sz="900" b="1" i="0" u="none" strike="noStrike" kern="1200" cap="none" spc="0" normalizeH="0" noProof="0" dirty="0" smtClean="0">
                <a:ln>
                  <a:noFill/>
                </a:ln>
                <a:solidFill>
                  <a:schemeClr val="tx2"/>
                </a:solidFill>
                <a:effectLst/>
                <a:uLnTx/>
                <a:uFillTx/>
                <a:latin typeface="Georgia" pitchFamily="18" charset="0"/>
                <a:ea typeface="+mn-ea"/>
                <a:cs typeface="+mn-cs"/>
              </a:rPr>
              <a:t> 14:</a:t>
            </a:r>
            <a:r>
              <a:rPr lang="en-GB" sz="900" b="1" noProof="0" dirty="0" smtClean="0">
                <a:solidFill>
                  <a:schemeClr val="tx2"/>
                </a:solidFill>
                <a:latin typeface="Georgia" pitchFamily="18" charset="0"/>
              </a:rPr>
              <a:t> Australian consumer confidence</a:t>
            </a:r>
            <a:br>
              <a:rPr lang="en-GB" sz="900" b="1" noProof="0" dirty="0" smtClean="0">
                <a:solidFill>
                  <a:schemeClr val="tx2"/>
                </a:solidFill>
                <a:latin typeface="Georgia" pitchFamily="18" charset="0"/>
              </a:rPr>
            </a:br>
            <a:r>
              <a:rPr lang="en-GB" sz="900" b="1" noProof="0" dirty="0" smtClean="0">
                <a:solidFill>
                  <a:schemeClr val="tx2"/>
                </a:solidFill>
                <a:latin typeface="Georgia" pitchFamily="18" charset="0"/>
              </a:rPr>
              <a:t>(standard deviation from long term average)</a:t>
            </a:r>
            <a:endParaRPr kumimoji="0" lang="en-GB" sz="900" b="1" i="0" u="none" strike="noStrike" kern="1200" cap="none" spc="0" normalizeH="0" baseline="0" noProof="0" dirty="0" smtClean="0">
              <a:ln>
                <a:noFill/>
              </a:ln>
              <a:solidFill>
                <a:schemeClr val="tx2"/>
              </a:solidFill>
              <a:effectLst/>
              <a:uLnTx/>
              <a:uFillTx/>
              <a:latin typeface="Georgia" pitchFamily="18" charset="0"/>
              <a:ea typeface="+mn-ea"/>
              <a:cs typeface="+mn-cs"/>
            </a:endParaRP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900" b="0" i="0" u="none" strike="noStrike" kern="1200" cap="none" spc="0" normalizeH="0" baseline="0" noProof="0" dirty="0" smtClean="0">
              <a:ln>
                <a:noFill/>
              </a:ln>
              <a:solidFill>
                <a:schemeClr val="tx1"/>
              </a:solidFill>
              <a:effectLst/>
              <a:uLnTx/>
              <a:uFillTx/>
              <a:latin typeface="Georgia" pitchFamily="18" charset="0"/>
              <a:ea typeface="+mn-ea"/>
              <a:cs typeface="+mn-cs"/>
            </a:endParaRP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900" b="0" i="0" u="none" strike="noStrike" kern="1200" cap="none" spc="0" normalizeH="0" baseline="0" noProof="0" dirty="0" smtClean="0">
              <a:ln>
                <a:noFill/>
              </a:ln>
              <a:solidFill>
                <a:schemeClr val="tx1"/>
              </a:solidFill>
              <a:effectLst/>
              <a:uLnTx/>
              <a:uFillTx/>
              <a:latin typeface="Georgia" pitchFamily="18" charset="0"/>
              <a:ea typeface="+mn-ea"/>
              <a:cs typeface="+mn-cs"/>
            </a:endParaRP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900" b="1" i="0" u="none" strike="noStrike" kern="1200" cap="none" spc="0" normalizeH="0" baseline="0" noProof="0" dirty="0" smtClean="0">
              <a:ln>
                <a:noFill/>
              </a:ln>
              <a:solidFill>
                <a:schemeClr val="tx2"/>
              </a:solidFill>
              <a:effectLst/>
              <a:uLnTx/>
              <a:uFillTx/>
              <a:latin typeface="Georgia" pitchFamily="18" charset="0"/>
              <a:ea typeface="+mn-ea"/>
              <a:cs typeface="+mn-cs"/>
            </a:endParaRPr>
          </a:p>
        </p:txBody>
      </p:sp>
      <p:sp>
        <p:nvSpPr>
          <p:cNvPr id="61" name="Rectangle 60"/>
          <p:cNvSpPr/>
          <p:nvPr/>
        </p:nvSpPr>
        <p:spPr>
          <a:xfrm>
            <a:off x="517526" y="6488081"/>
            <a:ext cx="2251578" cy="215444"/>
          </a:xfrm>
          <a:prstGeom prst="rect">
            <a:avLst/>
          </a:prstGeom>
        </p:spPr>
        <p:txBody>
          <a:bodyPr wrap="none" lIns="0">
            <a:spAutoFit/>
          </a:bodyPr>
          <a:lstStyle/>
          <a:p>
            <a:r>
              <a:rPr lang="en-GB" sz="800" i="1" dirty="0" smtClean="0">
                <a:latin typeface="Georgia" pitchFamily="18" charset="0"/>
              </a:rPr>
              <a:t>Source: Westpac – Melbourne Institute (2011), </a:t>
            </a:r>
            <a:endParaRPr lang="en-GB" sz="800" i="1" dirty="0"/>
          </a:p>
        </p:txBody>
      </p:sp>
      <p:sp>
        <p:nvSpPr>
          <p:cNvPr id="64" name="Draft stamp"/>
          <p:cNvSpPr txBox="1"/>
          <p:nvPr>
            <p:custDataLst>
              <p:tags r:id="rId7"/>
            </p:custDataLst>
          </p:nvPr>
        </p:nvSpPr>
        <p:spPr>
          <a:xfrm>
            <a:off x="517526" y="437615"/>
            <a:ext cx="4681554" cy="138499"/>
          </a:xfrm>
          <a:prstGeom prst="rect">
            <a:avLst/>
          </a:prstGeom>
          <a:noFill/>
          <a:ln>
            <a:noFill/>
          </a:ln>
        </p:spPr>
        <p:txBody>
          <a:bodyPr wrap="square" lIns="0" tIns="0" rIns="0" bIns="0" rtlCol="0">
            <a:spAutoFit/>
          </a:bodyPr>
          <a:lstStyle/>
          <a:p>
            <a:r>
              <a:rPr lang="en-AU" sz="900" dirty="0" smtClean="0">
                <a:latin typeface="+mj-lt"/>
              </a:rPr>
              <a:t>Macroeconomic trends</a:t>
            </a:r>
            <a:endParaRPr lang="en-GB" sz="900" dirty="0" smtClean="0">
              <a:latin typeface="+mj-lt"/>
            </a:endParaRPr>
          </a:p>
        </p:txBody>
      </p:sp>
      <p:sp>
        <p:nvSpPr>
          <p:cNvPr id="65" name="Rectangle 64"/>
          <p:cNvSpPr/>
          <p:nvPr/>
        </p:nvSpPr>
        <p:spPr>
          <a:xfrm>
            <a:off x="517526" y="1296195"/>
            <a:ext cx="4249738" cy="2422668"/>
          </a:xfrm>
          <a:prstGeom prst="rect">
            <a:avLst/>
          </a:prstGeom>
          <a:noFill/>
          <a:ln w="9525">
            <a:solidFill>
              <a:schemeClr val="bg1">
                <a:lumMod val="75000"/>
              </a:schemeClr>
            </a:solidFill>
          </a:ln>
        </p:spPr>
        <p:txBody>
          <a:bodyPr vert="horz" wrap="square" lIns="91440" tIns="45720" rIns="91440" bIns="45720" rtlCol="0" anchor="ctr">
            <a:noAutofit/>
          </a:bodyPr>
          <a:lstStyle/>
          <a:p>
            <a:pPr algn="ctr"/>
            <a:endParaRPr lang="en-AU" dirty="0" smtClean="0"/>
          </a:p>
        </p:txBody>
      </p:sp>
      <p:sp>
        <p:nvSpPr>
          <p:cNvPr id="66" name="Rectangle 65"/>
          <p:cNvSpPr/>
          <p:nvPr/>
        </p:nvSpPr>
        <p:spPr>
          <a:xfrm>
            <a:off x="517526" y="4210050"/>
            <a:ext cx="4249738" cy="2278031"/>
          </a:xfrm>
          <a:prstGeom prst="rect">
            <a:avLst/>
          </a:prstGeom>
          <a:noFill/>
          <a:ln w="9525">
            <a:solidFill>
              <a:schemeClr val="bg1">
                <a:lumMod val="75000"/>
              </a:schemeClr>
            </a:solidFill>
          </a:ln>
        </p:spPr>
        <p:txBody>
          <a:bodyPr vert="horz" wrap="square" lIns="91440" tIns="45720" rIns="91440" bIns="45720" rtlCol="0" anchor="ctr">
            <a:noAutofit/>
          </a:bodyPr>
          <a:lstStyle/>
          <a:p>
            <a:pPr algn="ctr"/>
            <a:endParaRPr lang="en-AU"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id" hidden="1"/>
          <p:cNvGrpSpPr/>
          <p:nvPr>
            <p:custDataLst>
              <p:tags r:id="rId2"/>
            </p:custDataLst>
          </p:nvPr>
        </p:nvGrpSpPr>
        <p:grpSpPr>
          <a:xfrm>
            <a:off x="541065" y="635374"/>
            <a:ext cx="9179468" cy="6218189"/>
            <a:chOff x="530352" y="685800"/>
            <a:chExt cx="8997696" cy="6711696"/>
          </a:xfrm>
        </p:grpSpPr>
        <p:sp>
          <p:nvSpPr>
            <p:cNvPr id="7" name="Footer block" hidden="1"/>
            <p:cNvSpPr>
              <a:spLocks noChangeArrowheads="1"/>
            </p:cNvSpPr>
            <p:nvPr/>
          </p:nvSpPr>
          <p:spPr bwMode="gray">
            <a:xfrm>
              <a:off x="530352" y="6784848"/>
              <a:ext cx="8988552"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912813">
                <a:defRPr/>
              </a:pPr>
              <a:endParaRPr lang="en-GB" dirty="0"/>
            </a:p>
          </p:txBody>
        </p:sp>
        <p:sp>
          <p:nvSpPr>
            <p:cNvPr id="8" name="Title block" hidden="1"/>
            <p:cNvSpPr>
              <a:spLocks noChangeArrowheads="1"/>
            </p:cNvSpPr>
            <p:nvPr/>
          </p:nvSpPr>
          <p:spPr bwMode="gray">
            <a:xfrm>
              <a:off x="530352" y="1143000"/>
              <a:ext cx="8988552"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912813">
                <a:defRPr/>
              </a:pPr>
              <a:endParaRPr lang="en-GB" dirty="0"/>
            </a:p>
          </p:txBody>
        </p:sp>
        <p:sp>
          <p:nvSpPr>
            <p:cNvPr id="9" name="Header block" hidden="1"/>
            <p:cNvSpPr>
              <a:spLocks noChangeArrowheads="1"/>
            </p:cNvSpPr>
            <p:nvPr/>
          </p:nvSpPr>
          <p:spPr bwMode="gray">
            <a:xfrm>
              <a:off x="530352" y="685800"/>
              <a:ext cx="8988552"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801688">
                <a:buSzPct val="90000"/>
                <a:defRPr/>
              </a:pPr>
              <a:endParaRPr lang="en-GB" sz="1400" dirty="0">
                <a:solidFill>
                  <a:schemeClr val="folHlink"/>
                </a:solidFill>
                <a:cs typeface="Arial" charset="0"/>
              </a:endParaRPr>
            </a:p>
          </p:txBody>
        </p:sp>
        <p:grpSp>
          <p:nvGrpSpPr>
            <p:cNvPr id="10" name="Group 600" hidden="1"/>
            <p:cNvGrpSpPr/>
            <p:nvPr/>
          </p:nvGrpSpPr>
          <p:grpSpPr>
            <a:xfrm>
              <a:off x="530352" y="6016752"/>
              <a:ext cx="8997696" cy="609600"/>
              <a:chOff x="530352" y="6016752"/>
              <a:chExt cx="8997696" cy="609600"/>
            </a:xfrm>
          </p:grpSpPr>
          <p:sp>
            <p:nvSpPr>
              <p:cNvPr id="46" name="Content block 606" hidden="1"/>
              <p:cNvSpPr>
                <a:spLocks noChangeArrowheads="1"/>
              </p:cNvSpPr>
              <p:nvPr/>
            </p:nvSpPr>
            <p:spPr bwMode="gray">
              <a:xfrm>
                <a:off x="8156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7"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8"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9" name="Content block 603" hidden="1"/>
              <p:cNvSpPr>
                <a:spLocks noChangeArrowheads="1"/>
              </p:cNvSpPr>
              <p:nvPr/>
            </p:nvSpPr>
            <p:spPr bwMode="gray">
              <a:xfrm>
                <a:off x="358474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0" name="Content block 602" hidden="1"/>
              <p:cNvSpPr>
                <a:spLocks noChangeArrowheads="1"/>
              </p:cNvSpPr>
              <p:nvPr/>
            </p:nvSpPr>
            <p:spPr bwMode="gray">
              <a:xfrm>
                <a:off x="2057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1" name="Content block 601" hidden="1"/>
              <p:cNvSpPr>
                <a:spLocks noChangeArrowheads="1"/>
              </p:cNvSpPr>
              <p:nvPr/>
            </p:nvSpPr>
            <p:spPr bwMode="gray">
              <a:xfrm>
                <a:off x="530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1" name="Group 500" hidden="1"/>
            <p:cNvGrpSpPr/>
            <p:nvPr/>
          </p:nvGrpSpPr>
          <p:grpSpPr>
            <a:xfrm>
              <a:off x="530352" y="5257800"/>
              <a:ext cx="8997696" cy="609600"/>
              <a:chOff x="530352" y="5257800"/>
              <a:chExt cx="8997696" cy="609600"/>
            </a:xfrm>
          </p:grpSpPr>
          <p:sp>
            <p:nvSpPr>
              <p:cNvPr id="40" name="Content block 506" hidden="1"/>
              <p:cNvSpPr>
                <a:spLocks noChangeArrowheads="1"/>
              </p:cNvSpPr>
              <p:nvPr/>
            </p:nvSpPr>
            <p:spPr bwMode="gray">
              <a:xfrm>
                <a:off x="8156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1"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2"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3" name="Content block 503" hidden="1"/>
              <p:cNvSpPr>
                <a:spLocks noChangeArrowheads="1"/>
              </p:cNvSpPr>
              <p:nvPr/>
            </p:nvSpPr>
            <p:spPr bwMode="gray">
              <a:xfrm>
                <a:off x="358474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4" name="Content block 502" hidden="1"/>
              <p:cNvSpPr>
                <a:spLocks noChangeArrowheads="1"/>
              </p:cNvSpPr>
              <p:nvPr/>
            </p:nvSpPr>
            <p:spPr bwMode="gray">
              <a:xfrm>
                <a:off x="2057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5" name="Content block 501" hidden="1"/>
              <p:cNvSpPr>
                <a:spLocks noChangeArrowheads="1"/>
              </p:cNvSpPr>
              <p:nvPr/>
            </p:nvSpPr>
            <p:spPr bwMode="gray">
              <a:xfrm>
                <a:off x="530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2" name="Group 400" hidden="1"/>
            <p:cNvGrpSpPr/>
            <p:nvPr/>
          </p:nvGrpSpPr>
          <p:grpSpPr>
            <a:xfrm>
              <a:off x="530352" y="4498848"/>
              <a:ext cx="8997696" cy="609600"/>
              <a:chOff x="530352" y="4498848"/>
              <a:chExt cx="8997696" cy="609600"/>
            </a:xfrm>
          </p:grpSpPr>
          <p:sp>
            <p:nvSpPr>
              <p:cNvPr id="34" name="Content block 406" hidden="1"/>
              <p:cNvSpPr>
                <a:spLocks noChangeArrowheads="1"/>
              </p:cNvSpPr>
              <p:nvPr/>
            </p:nvSpPr>
            <p:spPr bwMode="gray">
              <a:xfrm>
                <a:off x="8156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5"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6"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7" name="Content block 403" hidden="1"/>
              <p:cNvSpPr>
                <a:spLocks noChangeArrowheads="1"/>
              </p:cNvSpPr>
              <p:nvPr/>
            </p:nvSpPr>
            <p:spPr bwMode="gray">
              <a:xfrm>
                <a:off x="358474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8" name="Content block 402" hidden="1"/>
              <p:cNvSpPr>
                <a:spLocks noChangeArrowheads="1"/>
              </p:cNvSpPr>
              <p:nvPr/>
            </p:nvSpPr>
            <p:spPr bwMode="gray">
              <a:xfrm>
                <a:off x="2057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9" name="Content block 401" hidden="1"/>
              <p:cNvSpPr>
                <a:spLocks noChangeArrowheads="1"/>
              </p:cNvSpPr>
              <p:nvPr/>
            </p:nvSpPr>
            <p:spPr bwMode="gray">
              <a:xfrm>
                <a:off x="530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3" name="Group 300" hidden="1"/>
            <p:cNvGrpSpPr/>
            <p:nvPr/>
          </p:nvGrpSpPr>
          <p:grpSpPr>
            <a:xfrm>
              <a:off x="530352" y="3730752"/>
              <a:ext cx="8997696" cy="609600"/>
              <a:chOff x="530352" y="3730752"/>
              <a:chExt cx="8997696" cy="609600"/>
            </a:xfrm>
          </p:grpSpPr>
          <p:sp>
            <p:nvSpPr>
              <p:cNvPr id="28" name="Content block 306" hidden="1"/>
              <p:cNvSpPr>
                <a:spLocks noChangeArrowheads="1"/>
              </p:cNvSpPr>
              <p:nvPr/>
            </p:nvSpPr>
            <p:spPr bwMode="gray">
              <a:xfrm>
                <a:off x="8156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9"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0"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1" name="Content block 303" hidden="1"/>
              <p:cNvSpPr>
                <a:spLocks noChangeArrowheads="1"/>
              </p:cNvSpPr>
              <p:nvPr/>
            </p:nvSpPr>
            <p:spPr bwMode="gray">
              <a:xfrm>
                <a:off x="358474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2" name="Content block 302" hidden="1"/>
              <p:cNvSpPr>
                <a:spLocks noChangeArrowheads="1"/>
              </p:cNvSpPr>
              <p:nvPr/>
            </p:nvSpPr>
            <p:spPr bwMode="gray">
              <a:xfrm>
                <a:off x="2057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3" name="Content block 301" hidden="1"/>
              <p:cNvSpPr>
                <a:spLocks noChangeArrowheads="1"/>
              </p:cNvSpPr>
              <p:nvPr/>
            </p:nvSpPr>
            <p:spPr bwMode="gray">
              <a:xfrm>
                <a:off x="530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4" name="Group 200" hidden="1"/>
            <p:cNvGrpSpPr/>
            <p:nvPr/>
          </p:nvGrpSpPr>
          <p:grpSpPr>
            <a:xfrm>
              <a:off x="530352" y="2971800"/>
              <a:ext cx="8997696" cy="609600"/>
              <a:chOff x="530352" y="2971800"/>
              <a:chExt cx="8997696" cy="609600"/>
            </a:xfrm>
          </p:grpSpPr>
          <p:sp>
            <p:nvSpPr>
              <p:cNvPr id="22" name="Content block 206" hidden="1"/>
              <p:cNvSpPr>
                <a:spLocks noChangeArrowheads="1"/>
              </p:cNvSpPr>
              <p:nvPr/>
            </p:nvSpPr>
            <p:spPr bwMode="gray">
              <a:xfrm>
                <a:off x="8156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3"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4"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5" name="Content block 203" hidden="1"/>
              <p:cNvSpPr>
                <a:spLocks noChangeArrowheads="1"/>
              </p:cNvSpPr>
              <p:nvPr/>
            </p:nvSpPr>
            <p:spPr bwMode="gray">
              <a:xfrm>
                <a:off x="358474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6" name="Content block 202" hidden="1"/>
              <p:cNvSpPr>
                <a:spLocks noChangeArrowheads="1"/>
              </p:cNvSpPr>
              <p:nvPr/>
            </p:nvSpPr>
            <p:spPr bwMode="gray">
              <a:xfrm>
                <a:off x="2057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7" name="Content block 201" hidden="1"/>
              <p:cNvSpPr>
                <a:spLocks noChangeArrowheads="1"/>
              </p:cNvSpPr>
              <p:nvPr/>
            </p:nvSpPr>
            <p:spPr bwMode="gray">
              <a:xfrm>
                <a:off x="530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5" name="Group 100" hidden="1"/>
            <p:cNvGrpSpPr/>
            <p:nvPr/>
          </p:nvGrpSpPr>
          <p:grpSpPr>
            <a:xfrm>
              <a:off x="530352" y="2212848"/>
              <a:ext cx="8997696" cy="609600"/>
              <a:chOff x="530352" y="2212848"/>
              <a:chExt cx="8997696" cy="609600"/>
            </a:xfrm>
          </p:grpSpPr>
          <p:sp>
            <p:nvSpPr>
              <p:cNvPr id="16" name="Content block 106" hidden="1"/>
              <p:cNvSpPr>
                <a:spLocks noChangeArrowheads="1"/>
              </p:cNvSpPr>
              <p:nvPr/>
            </p:nvSpPr>
            <p:spPr bwMode="gray">
              <a:xfrm>
                <a:off x="8156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7"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8"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9"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0" name="Content block 102" hidden="1"/>
              <p:cNvSpPr>
                <a:spLocks noChangeArrowheads="1"/>
              </p:cNvSpPr>
              <p:nvPr/>
            </p:nvSpPr>
            <p:spPr bwMode="gray">
              <a:xfrm>
                <a:off x="2057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1" name="Content block 101" hidden="1"/>
              <p:cNvSpPr>
                <a:spLocks noChangeArrowheads="1"/>
              </p:cNvSpPr>
              <p:nvPr/>
            </p:nvSpPr>
            <p:spPr bwMode="gray">
              <a:xfrm>
                <a:off x="530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sp>
        <p:nvSpPr>
          <p:cNvPr id="3" name="Title 2"/>
          <p:cNvSpPr>
            <a:spLocks noGrp="1"/>
          </p:cNvSpPr>
          <p:nvPr>
            <p:ph type="title"/>
            <p:custDataLst>
              <p:tags r:id="rId3"/>
            </p:custDataLst>
          </p:nvPr>
        </p:nvSpPr>
        <p:spPr/>
        <p:txBody>
          <a:bodyPr/>
          <a:lstStyle/>
          <a:p>
            <a:r>
              <a:rPr lang="en-GB" dirty="0" smtClean="0"/>
              <a:t>Government support</a:t>
            </a:r>
            <a:endParaRPr lang="en-GB" dirty="0"/>
          </a:p>
        </p:txBody>
      </p:sp>
      <p:sp>
        <p:nvSpPr>
          <p:cNvPr id="4" name="Content Placeholder 3"/>
          <p:cNvSpPr>
            <a:spLocks noGrp="1"/>
          </p:cNvSpPr>
          <p:nvPr>
            <p:ph sz="quarter" idx="4294967295"/>
            <p:custDataLst>
              <p:tags r:id="rId4"/>
            </p:custDataLst>
          </p:nvPr>
        </p:nvSpPr>
        <p:spPr>
          <a:xfrm>
            <a:off x="1314376" y="2050139"/>
            <a:ext cx="2342784" cy="4396275"/>
          </a:xfrm>
        </p:spPr>
        <p:txBody>
          <a:bodyPr/>
          <a:lstStyle/>
          <a:p>
            <a:pPr marL="180975"/>
            <a:r>
              <a:rPr lang="en-AU" sz="1000" i="1" dirty="0" smtClean="0">
                <a:solidFill>
                  <a:schemeClr val="bg1"/>
                </a:solidFill>
              </a:rPr>
              <a:t>“Governments are increasingly trying to influence conditions in the job-intensive automotive industry, using mechanisms such as loans, incentives and premiums. At the same time, protectionism is growing. Seventeen of the G20 countries have introduced protectionist measures since the financial crisis 2008/2009, distorting global trade in goods by an estimated USD 50 billion per year.”</a:t>
            </a:r>
            <a:r>
              <a:rPr lang="en-GB" sz="1000" dirty="0" smtClean="0">
                <a:solidFill>
                  <a:schemeClr val="bg1"/>
                </a:solidFill>
              </a:rPr>
              <a:t>  Roland Berger (2011)</a:t>
            </a:r>
            <a:endParaRPr lang="en-GB" sz="1000" i="1" dirty="0" smtClean="0">
              <a:solidFill>
                <a:schemeClr val="bg1"/>
              </a:solidFill>
            </a:endParaRPr>
          </a:p>
          <a:p>
            <a:endParaRPr lang="en-GB" sz="1000" dirty="0" smtClean="0">
              <a:solidFill>
                <a:schemeClr val="bg1"/>
              </a:solidFill>
            </a:endParaRPr>
          </a:p>
          <a:p>
            <a:endParaRPr lang="en-GB" sz="1000" dirty="0" smtClean="0">
              <a:solidFill>
                <a:schemeClr val="bg1"/>
              </a:solidFill>
            </a:endParaRPr>
          </a:p>
          <a:p>
            <a:endParaRPr lang="en-GB" sz="1000" dirty="0">
              <a:solidFill>
                <a:schemeClr val="bg1"/>
              </a:solidFill>
            </a:endParaRPr>
          </a:p>
        </p:txBody>
      </p:sp>
      <p:sp>
        <p:nvSpPr>
          <p:cNvPr id="54" name="Content Placeholder 3"/>
          <p:cNvSpPr>
            <a:spLocks noGrp="1"/>
          </p:cNvSpPr>
          <p:nvPr>
            <p:ph sz="quarter" idx="4294967295"/>
            <p:custDataLst>
              <p:tags r:id="rId5"/>
            </p:custDataLst>
          </p:nvPr>
        </p:nvSpPr>
        <p:spPr>
          <a:xfrm>
            <a:off x="3876676" y="2056128"/>
            <a:ext cx="5124450" cy="4091806"/>
          </a:xfrm>
        </p:spPr>
        <p:txBody>
          <a:bodyPr/>
          <a:lstStyle/>
          <a:p>
            <a:r>
              <a:rPr lang="en-GB" sz="1000" dirty="0" smtClean="0">
                <a:solidFill>
                  <a:schemeClr val="bg1"/>
                </a:solidFill>
              </a:rPr>
              <a:t>Around the world, Governments have responded to decreasing access to finance and deteriorating market conditions by focusing on investment attraction, or co-investment. Co-investment can take the form of funding, grants, partnership arrangements or incentives designed to attract the investment required for the design and production of the next generation of vehicles and strengthen the ability of the local industry to compete both domestically and globally.  Competition between countries to attract this investment is significant. </a:t>
            </a:r>
          </a:p>
          <a:p>
            <a:r>
              <a:rPr lang="en-GB" sz="1000" dirty="0" smtClean="0">
                <a:solidFill>
                  <a:schemeClr val="bg1"/>
                </a:solidFill>
              </a:rPr>
              <a:t>These policies can be viewed as a response by governments to (re)diversify and strengthen their manufacturing base in the face of weakening high value add  services industries such as finance and insurance.</a:t>
            </a:r>
          </a:p>
          <a:p>
            <a:r>
              <a:rPr lang="en-GB" sz="1000" dirty="0" smtClean="0">
                <a:solidFill>
                  <a:schemeClr val="bg1"/>
                </a:solidFill>
              </a:rPr>
              <a:t>Concurrent to co-investment policies are tariff barriers and free trade agreements (FTAs) which shape the international trade environment. Within Australia, the retail market for cars is one of the most open and competitive in the world. </a:t>
            </a:r>
          </a:p>
          <a:p>
            <a:r>
              <a:rPr lang="en-GB" sz="1000" dirty="0" smtClean="0">
                <a:solidFill>
                  <a:schemeClr val="bg1"/>
                </a:solidFill>
              </a:rPr>
              <a:t>This has been driven by the Australian Government’s unilateral reduction applied to general automotive tariff from 10% to 5% in 2010. Yet other major automotive manufacturing nations have responded to the economic down-turn by increasing protective barriers. Moreover, </a:t>
            </a:r>
            <a:r>
              <a:rPr lang="en-AU" sz="1000" dirty="0" smtClean="0">
                <a:solidFill>
                  <a:schemeClr val="bg1"/>
                </a:solidFill>
              </a:rPr>
              <a:t>Australia’s free trade agreements</a:t>
            </a:r>
            <a:r>
              <a:rPr lang="en-US" sz="1000" dirty="0" smtClean="0">
                <a:solidFill>
                  <a:schemeClr val="bg1"/>
                </a:solidFill>
              </a:rPr>
              <a:t> </a:t>
            </a:r>
            <a:r>
              <a:rPr lang="en-AU" sz="1000" dirty="0" smtClean="0">
                <a:solidFill>
                  <a:schemeClr val="bg1"/>
                </a:solidFill>
              </a:rPr>
              <a:t>do not appear to be providing reciprocal market access for Australian vehicle manufacturers.</a:t>
            </a:r>
            <a:endParaRPr lang="en-GB" sz="1000" dirty="0" smtClean="0">
              <a:solidFill>
                <a:schemeClr val="bg1"/>
              </a:solidFill>
            </a:endParaRPr>
          </a:p>
          <a:p>
            <a:endParaRPr lang="en-GB" sz="1000" dirty="0" smtClean="0">
              <a:solidFill>
                <a:schemeClr val="bg1"/>
              </a:solidFill>
            </a:endParaRPr>
          </a:p>
          <a:p>
            <a:endParaRPr lang="en-GB" sz="1000" dirty="0" smtClean="0">
              <a:solidFill>
                <a:schemeClr val="bg1"/>
              </a:solidFill>
            </a:endParaRPr>
          </a:p>
          <a:p>
            <a:endParaRPr lang="en-GB" sz="1000" dirty="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2" name="Chart 61"/>
          <p:cNvGraphicFramePr/>
          <p:nvPr/>
        </p:nvGraphicFramePr>
        <p:xfrm>
          <a:off x="677864" y="4227179"/>
          <a:ext cx="3793978" cy="2264755"/>
        </p:xfrm>
        <a:graphic>
          <a:graphicData uri="http://schemas.openxmlformats.org/drawingml/2006/chart">
            <c:chart xmlns:c="http://schemas.openxmlformats.org/drawingml/2006/chart" xmlns:r="http://schemas.openxmlformats.org/officeDocument/2006/relationships" r:id="rId9"/>
          </a:graphicData>
        </a:graphic>
      </p:graphicFrame>
      <p:grpSp>
        <p:nvGrpSpPr>
          <p:cNvPr id="6" name="grid" hidden="1"/>
          <p:cNvGrpSpPr/>
          <p:nvPr>
            <p:custDataLst>
              <p:tags r:id="rId1"/>
            </p:custDataLst>
          </p:nvPr>
        </p:nvGrpSpPr>
        <p:grpSpPr>
          <a:xfrm>
            <a:off x="541065" y="635374"/>
            <a:ext cx="9179468" cy="6218189"/>
            <a:chOff x="530352" y="685800"/>
            <a:chExt cx="8997696" cy="6711696"/>
          </a:xfrm>
        </p:grpSpPr>
        <p:sp>
          <p:nvSpPr>
            <p:cNvPr id="7" name="Footer block" hidden="1"/>
            <p:cNvSpPr>
              <a:spLocks noChangeArrowheads="1"/>
            </p:cNvSpPr>
            <p:nvPr/>
          </p:nvSpPr>
          <p:spPr bwMode="gray">
            <a:xfrm>
              <a:off x="530352" y="6784848"/>
              <a:ext cx="8988552"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912813">
                <a:defRPr/>
              </a:pPr>
              <a:endParaRPr lang="en-GB" dirty="0"/>
            </a:p>
          </p:txBody>
        </p:sp>
        <p:sp>
          <p:nvSpPr>
            <p:cNvPr id="8" name="Title block" hidden="1"/>
            <p:cNvSpPr>
              <a:spLocks noChangeArrowheads="1"/>
            </p:cNvSpPr>
            <p:nvPr/>
          </p:nvSpPr>
          <p:spPr bwMode="gray">
            <a:xfrm>
              <a:off x="530352" y="1143000"/>
              <a:ext cx="8988552"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912813">
                <a:defRPr/>
              </a:pPr>
              <a:endParaRPr lang="en-GB" dirty="0"/>
            </a:p>
          </p:txBody>
        </p:sp>
        <p:sp>
          <p:nvSpPr>
            <p:cNvPr id="9" name="Header block" hidden="1"/>
            <p:cNvSpPr>
              <a:spLocks noChangeArrowheads="1"/>
            </p:cNvSpPr>
            <p:nvPr/>
          </p:nvSpPr>
          <p:spPr bwMode="gray">
            <a:xfrm>
              <a:off x="530352" y="685800"/>
              <a:ext cx="8988552"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801688">
                <a:buSzPct val="90000"/>
                <a:defRPr/>
              </a:pPr>
              <a:endParaRPr lang="en-GB" sz="1400" dirty="0">
                <a:solidFill>
                  <a:schemeClr val="folHlink"/>
                </a:solidFill>
                <a:cs typeface="Arial" charset="0"/>
              </a:endParaRPr>
            </a:p>
          </p:txBody>
        </p:sp>
        <p:grpSp>
          <p:nvGrpSpPr>
            <p:cNvPr id="10" name="Group 600" hidden="1"/>
            <p:cNvGrpSpPr/>
            <p:nvPr/>
          </p:nvGrpSpPr>
          <p:grpSpPr>
            <a:xfrm>
              <a:off x="530352" y="6016752"/>
              <a:ext cx="8997696" cy="609600"/>
              <a:chOff x="530352" y="6016752"/>
              <a:chExt cx="8997696" cy="609600"/>
            </a:xfrm>
          </p:grpSpPr>
          <p:sp>
            <p:nvSpPr>
              <p:cNvPr id="46" name="Content block 606" hidden="1"/>
              <p:cNvSpPr>
                <a:spLocks noChangeArrowheads="1"/>
              </p:cNvSpPr>
              <p:nvPr/>
            </p:nvSpPr>
            <p:spPr bwMode="gray">
              <a:xfrm>
                <a:off x="8156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7"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8"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9" name="Content block 603" hidden="1"/>
              <p:cNvSpPr>
                <a:spLocks noChangeArrowheads="1"/>
              </p:cNvSpPr>
              <p:nvPr/>
            </p:nvSpPr>
            <p:spPr bwMode="gray">
              <a:xfrm>
                <a:off x="358474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0" name="Content block 602" hidden="1"/>
              <p:cNvSpPr>
                <a:spLocks noChangeArrowheads="1"/>
              </p:cNvSpPr>
              <p:nvPr/>
            </p:nvSpPr>
            <p:spPr bwMode="gray">
              <a:xfrm>
                <a:off x="2057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1" name="Content block 601" hidden="1"/>
              <p:cNvSpPr>
                <a:spLocks noChangeArrowheads="1"/>
              </p:cNvSpPr>
              <p:nvPr/>
            </p:nvSpPr>
            <p:spPr bwMode="gray">
              <a:xfrm>
                <a:off x="530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1" name="Group 500" hidden="1"/>
            <p:cNvGrpSpPr/>
            <p:nvPr/>
          </p:nvGrpSpPr>
          <p:grpSpPr>
            <a:xfrm>
              <a:off x="530352" y="5257800"/>
              <a:ext cx="8997696" cy="609600"/>
              <a:chOff x="530352" y="5257800"/>
              <a:chExt cx="8997696" cy="609600"/>
            </a:xfrm>
          </p:grpSpPr>
          <p:sp>
            <p:nvSpPr>
              <p:cNvPr id="40" name="Content block 506" hidden="1"/>
              <p:cNvSpPr>
                <a:spLocks noChangeArrowheads="1"/>
              </p:cNvSpPr>
              <p:nvPr/>
            </p:nvSpPr>
            <p:spPr bwMode="gray">
              <a:xfrm>
                <a:off x="8156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1"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2"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3" name="Content block 503" hidden="1"/>
              <p:cNvSpPr>
                <a:spLocks noChangeArrowheads="1"/>
              </p:cNvSpPr>
              <p:nvPr/>
            </p:nvSpPr>
            <p:spPr bwMode="gray">
              <a:xfrm>
                <a:off x="358474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4" name="Content block 502" hidden="1"/>
              <p:cNvSpPr>
                <a:spLocks noChangeArrowheads="1"/>
              </p:cNvSpPr>
              <p:nvPr/>
            </p:nvSpPr>
            <p:spPr bwMode="gray">
              <a:xfrm>
                <a:off x="2057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5" name="Content block 501" hidden="1"/>
              <p:cNvSpPr>
                <a:spLocks noChangeArrowheads="1"/>
              </p:cNvSpPr>
              <p:nvPr/>
            </p:nvSpPr>
            <p:spPr bwMode="gray">
              <a:xfrm>
                <a:off x="530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2" name="Group 400" hidden="1"/>
            <p:cNvGrpSpPr/>
            <p:nvPr/>
          </p:nvGrpSpPr>
          <p:grpSpPr>
            <a:xfrm>
              <a:off x="530352" y="4498848"/>
              <a:ext cx="8997696" cy="609600"/>
              <a:chOff x="530352" y="4498848"/>
              <a:chExt cx="8997696" cy="609600"/>
            </a:xfrm>
          </p:grpSpPr>
          <p:sp>
            <p:nvSpPr>
              <p:cNvPr id="34" name="Content block 406" hidden="1"/>
              <p:cNvSpPr>
                <a:spLocks noChangeArrowheads="1"/>
              </p:cNvSpPr>
              <p:nvPr/>
            </p:nvSpPr>
            <p:spPr bwMode="gray">
              <a:xfrm>
                <a:off x="8156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5"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6"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7" name="Content block 403" hidden="1"/>
              <p:cNvSpPr>
                <a:spLocks noChangeArrowheads="1"/>
              </p:cNvSpPr>
              <p:nvPr/>
            </p:nvSpPr>
            <p:spPr bwMode="gray">
              <a:xfrm>
                <a:off x="358474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8" name="Content block 402" hidden="1"/>
              <p:cNvSpPr>
                <a:spLocks noChangeArrowheads="1"/>
              </p:cNvSpPr>
              <p:nvPr/>
            </p:nvSpPr>
            <p:spPr bwMode="gray">
              <a:xfrm>
                <a:off x="2057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9" name="Content block 401" hidden="1"/>
              <p:cNvSpPr>
                <a:spLocks noChangeArrowheads="1"/>
              </p:cNvSpPr>
              <p:nvPr/>
            </p:nvSpPr>
            <p:spPr bwMode="gray">
              <a:xfrm>
                <a:off x="530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3" name="Group 300" hidden="1"/>
            <p:cNvGrpSpPr/>
            <p:nvPr/>
          </p:nvGrpSpPr>
          <p:grpSpPr>
            <a:xfrm>
              <a:off x="530352" y="3730752"/>
              <a:ext cx="8997696" cy="609600"/>
              <a:chOff x="530352" y="3730752"/>
              <a:chExt cx="8997696" cy="609600"/>
            </a:xfrm>
          </p:grpSpPr>
          <p:sp>
            <p:nvSpPr>
              <p:cNvPr id="28" name="Content block 306" hidden="1"/>
              <p:cNvSpPr>
                <a:spLocks noChangeArrowheads="1"/>
              </p:cNvSpPr>
              <p:nvPr/>
            </p:nvSpPr>
            <p:spPr bwMode="gray">
              <a:xfrm>
                <a:off x="8156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9"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0"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1" name="Content block 303" hidden="1"/>
              <p:cNvSpPr>
                <a:spLocks noChangeArrowheads="1"/>
              </p:cNvSpPr>
              <p:nvPr/>
            </p:nvSpPr>
            <p:spPr bwMode="gray">
              <a:xfrm>
                <a:off x="358474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2" name="Content block 302" hidden="1"/>
              <p:cNvSpPr>
                <a:spLocks noChangeArrowheads="1"/>
              </p:cNvSpPr>
              <p:nvPr/>
            </p:nvSpPr>
            <p:spPr bwMode="gray">
              <a:xfrm>
                <a:off x="2057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3" name="Content block 301" hidden="1"/>
              <p:cNvSpPr>
                <a:spLocks noChangeArrowheads="1"/>
              </p:cNvSpPr>
              <p:nvPr/>
            </p:nvSpPr>
            <p:spPr bwMode="gray">
              <a:xfrm>
                <a:off x="530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4" name="Group 200" hidden="1"/>
            <p:cNvGrpSpPr/>
            <p:nvPr/>
          </p:nvGrpSpPr>
          <p:grpSpPr>
            <a:xfrm>
              <a:off x="530352" y="2971800"/>
              <a:ext cx="8997696" cy="609600"/>
              <a:chOff x="530352" y="2971800"/>
              <a:chExt cx="8997696" cy="609600"/>
            </a:xfrm>
          </p:grpSpPr>
          <p:sp>
            <p:nvSpPr>
              <p:cNvPr id="22" name="Content block 206" hidden="1"/>
              <p:cNvSpPr>
                <a:spLocks noChangeArrowheads="1"/>
              </p:cNvSpPr>
              <p:nvPr/>
            </p:nvSpPr>
            <p:spPr bwMode="gray">
              <a:xfrm>
                <a:off x="8156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3"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4"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5" name="Content block 203" hidden="1"/>
              <p:cNvSpPr>
                <a:spLocks noChangeArrowheads="1"/>
              </p:cNvSpPr>
              <p:nvPr/>
            </p:nvSpPr>
            <p:spPr bwMode="gray">
              <a:xfrm>
                <a:off x="358474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6" name="Content block 202" hidden="1"/>
              <p:cNvSpPr>
                <a:spLocks noChangeArrowheads="1"/>
              </p:cNvSpPr>
              <p:nvPr/>
            </p:nvSpPr>
            <p:spPr bwMode="gray">
              <a:xfrm>
                <a:off x="2057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7" name="Content block 201" hidden="1"/>
              <p:cNvSpPr>
                <a:spLocks noChangeArrowheads="1"/>
              </p:cNvSpPr>
              <p:nvPr/>
            </p:nvSpPr>
            <p:spPr bwMode="gray">
              <a:xfrm>
                <a:off x="530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5" name="Group 100" hidden="1"/>
            <p:cNvGrpSpPr/>
            <p:nvPr/>
          </p:nvGrpSpPr>
          <p:grpSpPr>
            <a:xfrm>
              <a:off x="530352" y="2212848"/>
              <a:ext cx="8997696" cy="609600"/>
              <a:chOff x="530352" y="2212848"/>
              <a:chExt cx="8997696" cy="609600"/>
            </a:xfrm>
          </p:grpSpPr>
          <p:sp>
            <p:nvSpPr>
              <p:cNvPr id="16" name="Content block 106" hidden="1"/>
              <p:cNvSpPr>
                <a:spLocks noChangeArrowheads="1"/>
              </p:cNvSpPr>
              <p:nvPr/>
            </p:nvSpPr>
            <p:spPr bwMode="gray">
              <a:xfrm>
                <a:off x="8156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7"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8"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9"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0" name="Content block 102" hidden="1"/>
              <p:cNvSpPr>
                <a:spLocks noChangeArrowheads="1"/>
              </p:cNvSpPr>
              <p:nvPr/>
            </p:nvSpPr>
            <p:spPr bwMode="gray">
              <a:xfrm>
                <a:off x="2057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1" name="Content block 101" hidden="1"/>
              <p:cNvSpPr>
                <a:spLocks noChangeArrowheads="1"/>
              </p:cNvSpPr>
              <p:nvPr/>
            </p:nvSpPr>
            <p:spPr bwMode="gray">
              <a:xfrm>
                <a:off x="530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sp>
        <p:nvSpPr>
          <p:cNvPr id="2" name="Title 1"/>
          <p:cNvSpPr>
            <a:spLocks noGrp="1"/>
          </p:cNvSpPr>
          <p:nvPr>
            <p:ph type="title"/>
          </p:nvPr>
        </p:nvSpPr>
        <p:spPr/>
        <p:txBody>
          <a:bodyPr/>
          <a:lstStyle/>
          <a:p>
            <a:r>
              <a:rPr lang="en-GB" dirty="0" smtClean="0"/>
              <a:t>Tariff barriers</a:t>
            </a:r>
            <a:endParaRPr lang="en-GB" dirty="0"/>
          </a:p>
        </p:txBody>
      </p:sp>
      <p:sp>
        <p:nvSpPr>
          <p:cNvPr id="3" name="Content Placeholder 2"/>
          <p:cNvSpPr>
            <a:spLocks noGrp="1"/>
          </p:cNvSpPr>
          <p:nvPr>
            <p:ph sz="quarter" idx="24"/>
            <p:custDataLst>
              <p:tags r:id="rId2"/>
            </p:custDataLst>
          </p:nvPr>
        </p:nvSpPr>
        <p:spPr>
          <a:xfrm>
            <a:off x="663876" y="1357314"/>
            <a:ext cx="4248000" cy="134936"/>
          </a:xfrm>
        </p:spPr>
        <p:txBody>
          <a:bodyPr/>
          <a:lstStyle/>
          <a:p>
            <a:r>
              <a:rPr lang="en-GB" sz="900" b="1" dirty="0" smtClean="0">
                <a:solidFill>
                  <a:schemeClr val="tx2"/>
                </a:solidFill>
              </a:rPr>
              <a:t>Chart 15: Global automotive  headline tariffs</a:t>
            </a:r>
          </a:p>
          <a:p>
            <a:endParaRPr lang="en-GB" sz="900" dirty="0" smtClean="0"/>
          </a:p>
          <a:p>
            <a:endParaRPr lang="en-GB" sz="900" dirty="0" smtClean="0"/>
          </a:p>
          <a:p>
            <a:endParaRPr lang="en-GB" sz="900" dirty="0" smtClean="0"/>
          </a:p>
          <a:p>
            <a:endParaRPr lang="en-GB" sz="900" b="1" dirty="0" smtClean="0">
              <a:solidFill>
                <a:schemeClr val="tx2"/>
              </a:solidFill>
            </a:endParaRPr>
          </a:p>
        </p:txBody>
      </p:sp>
      <p:sp>
        <p:nvSpPr>
          <p:cNvPr id="4" name="Content Placeholder 3"/>
          <p:cNvSpPr>
            <a:spLocks noGrp="1"/>
          </p:cNvSpPr>
          <p:nvPr>
            <p:ph sz="quarter" idx="25"/>
            <p:custDataLst>
              <p:tags r:id="rId3"/>
            </p:custDataLst>
          </p:nvPr>
        </p:nvSpPr>
        <p:spPr>
          <a:xfrm>
            <a:off x="5059363" y="1058956"/>
            <a:ext cx="4351933" cy="4821130"/>
          </a:xfrm>
        </p:spPr>
        <p:txBody>
          <a:bodyPr/>
          <a:lstStyle/>
          <a:p>
            <a:pPr>
              <a:spcAft>
                <a:spcPts val="0"/>
              </a:spcAft>
            </a:pPr>
            <a:r>
              <a:rPr lang="en-GB" b="1" dirty="0" smtClean="0">
                <a:solidFill>
                  <a:schemeClr val="tx2"/>
                </a:solidFill>
              </a:rPr>
              <a:t>Foreign access to the Australian automotive market has increased significantly in recent years through the successive reductions in tariff barriers and the formalising of FTAs.</a:t>
            </a:r>
          </a:p>
          <a:p>
            <a:pPr>
              <a:spcAft>
                <a:spcPts val="500"/>
              </a:spcAft>
            </a:pPr>
            <a:r>
              <a:rPr lang="en-GB" dirty="0" smtClean="0"/>
              <a:t>As can be seen in Chart 15, a number of key Australian export markets (which also house companies that compete in Australia's domestic market) operate behind high tariff barriers.  Australia currently imposes one of the lowest import tariffs of 5%, however this level is not directly reciprocated by our trading partners.</a:t>
            </a:r>
          </a:p>
          <a:p>
            <a:pPr>
              <a:spcAft>
                <a:spcPts val="500"/>
              </a:spcAft>
            </a:pPr>
            <a:r>
              <a:rPr lang="en-GB" dirty="0" smtClean="0"/>
              <a:t>This theme of tariff level reciprocity is mirrored in current FTAs.  Two key agreements, both of which came into force on 1 Jan 2005, are the Thailand and US FTAs. The implications of these agreements on import and export tariffs are discussed below:</a:t>
            </a:r>
          </a:p>
          <a:p>
            <a:pPr marL="180975" indent="-180975">
              <a:spcAft>
                <a:spcPts val="0"/>
              </a:spcAft>
              <a:buFont typeface="Arial" pitchFamily="34" charset="0"/>
              <a:buChar char="•"/>
            </a:pPr>
            <a:r>
              <a:rPr lang="en-GB" dirty="0" smtClean="0">
                <a:solidFill>
                  <a:schemeClr val="tx2"/>
                </a:solidFill>
              </a:rPr>
              <a:t>Thailand</a:t>
            </a:r>
            <a:r>
              <a:rPr lang="en-GB" dirty="0" smtClean="0"/>
              <a:t> – The import tariff on Thai manufactured vehicles was reduced to zero on 1 January 2005.  For the export of Australian manufactured  large and commercial vehicles, tariff barriers were eliminated.  For other vehicles, tariff barriers were dropped from 80% to 30% on 1 January 2005, before being phased down to 6% in 2010.  Tariffs on exported engines remain at 15%. However, a range of non-tariff barriers such as excise taxes remain in place. The excise tax structure is complex and is charged based on the engine capacity of a vehicle. Which works against Australian manufactured vehicles and favours domestic manufacturers. These non-tariff barriers add to the Thai retail cost of imported vehicles.</a:t>
            </a:r>
          </a:p>
          <a:p>
            <a:pPr marL="180975" indent="-180975">
              <a:spcAft>
                <a:spcPts val="500"/>
              </a:spcAft>
              <a:buFont typeface="Arial" pitchFamily="34" charset="0"/>
              <a:buChar char="•"/>
            </a:pPr>
            <a:r>
              <a:rPr lang="en-GB" dirty="0" smtClean="0">
                <a:solidFill>
                  <a:schemeClr val="tx2"/>
                </a:solidFill>
              </a:rPr>
              <a:t>US</a:t>
            </a:r>
            <a:r>
              <a:rPr lang="en-GB" dirty="0" smtClean="0"/>
              <a:t> – Import of US manufactured vehicles and parts was reduced to 3% in 2008 and zero in 2010. Exports of Australian manufactured vehicles and parts have zero tariff applied.</a:t>
            </a:r>
          </a:p>
          <a:p>
            <a:pPr marL="0" lvl="2" indent="4763">
              <a:buNone/>
            </a:pPr>
            <a:r>
              <a:rPr lang="en-GB" dirty="0" smtClean="0"/>
              <a:t>This increasing access given to foreign competitors to the Australian market has coincided with the emergence of the resource boom discussed previously.  These two forces have had a marked impact upon the relative performance of domestic manufacturers.  Chart 16 shows the declining market share of domestic manufacturing brands from holding 55% of market share in 2005 to less than 40% market share in 2010. This represents a phenomenal pace of change in the competitive landscape facilitated by increased market access, and magnified by the additional domestic pressures local manufacturers started to feel as the result of the mining boom.</a:t>
            </a:r>
          </a:p>
          <a:p>
            <a:pPr lvl="2">
              <a:buNone/>
            </a:pPr>
            <a:endParaRPr lang="en-GB" dirty="0" smtClean="0"/>
          </a:p>
        </p:txBody>
      </p:sp>
      <p:sp>
        <p:nvSpPr>
          <p:cNvPr id="55" name="Executive Summary" hidden="1"/>
          <p:cNvSpPr txBox="1"/>
          <p:nvPr>
            <p:custDataLst>
              <p:tags r:id="rId4"/>
            </p:custDataLst>
          </p:nvPr>
        </p:nvSpPr>
        <p:spPr>
          <a:xfrm>
            <a:off x="541064" y="6286750"/>
            <a:ext cx="2024335" cy="205184"/>
          </a:xfrm>
          <a:prstGeom prst="rect">
            <a:avLst/>
          </a:prstGeom>
          <a:noFill/>
        </p:spPr>
        <p:txBody>
          <a:bodyPr wrap="square" lIns="0" tIns="0" rIns="0" bIns="0" rtlCol="0">
            <a:spAutoFit/>
          </a:bodyPr>
          <a:lstStyle/>
          <a:p>
            <a:pPr>
              <a:lnSpc>
                <a:spcPts val="1600"/>
              </a:lnSpc>
            </a:pPr>
            <a:endParaRPr lang="en-GB" sz="1600" noProof="0" dirty="0" smtClean="0">
              <a:solidFill>
                <a:schemeClr val="tx1"/>
              </a:solidFill>
            </a:endParaRPr>
          </a:p>
        </p:txBody>
      </p:sp>
      <p:sp>
        <p:nvSpPr>
          <p:cNvPr id="54" name="Rectangle 53"/>
          <p:cNvSpPr/>
          <p:nvPr/>
        </p:nvSpPr>
        <p:spPr>
          <a:xfrm>
            <a:off x="517526" y="3543750"/>
            <a:ext cx="3511550" cy="215444"/>
          </a:xfrm>
          <a:prstGeom prst="rect">
            <a:avLst/>
          </a:prstGeom>
        </p:spPr>
        <p:txBody>
          <a:bodyPr wrap="square" lIns="0" rIns="0">
            <a:spAutoFit/>
          </a:bodyPr>
          <a:lstStyle/>
          <a:p>
            <a:r>
              <a:rPr lang="en-AU" sz="800" i="1" dirty="0" smtClean="0">
                <a:latin typeface="+mj-lt"/>
              </a:rPr>
              <a:t>Source: DFAT (2011)US Department  of Commerce (2008)</a:t>
            </a:r>
            <a:endParaRPr lang="en-GB" sz="800" i="1" dirty="0">
              <a:latin typeface="+mj-lt"/>
            </a:endParaRPr>
          </a:p>
        </p:txBody>
      </p:sp>
      <p:sp>
        <p:nvSpPr>
          <p:cNvPr id="59" name="Content Placeholder 2"/>
          <p:cNvSpPr txBox="1">
            <a:spLocks/>
          </p:cNvSpPr>
          <p:nvPr>
            <p:custDataLst>
              <p:tags r:id="rId5"/>
            </p:custDataLst>
          </p:nvPr>
        </p:nvSpPr>
        <p:spPr>
          <a:xfrm>
            <a:off x="663876" y="3921519"/>
            <a:ext cx="3605148" cy="318764"/>
          </a:xfrm>
          <a:prstGeom prst="rect">
            <a:avLst/>
          </a:prstGeom>
        </p:spPr>
        <p:txBody>
          <a:bodyPr vert="horz" lIns="0" tIns="0" rIns="0" bIns="0" rtlCol="0">
            <a:noAutofit/>
          </a:bodyPr>
          <a:lstStyle/>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r>
              <a:rPr kumimoji="0" lang="en-GB" sz="900" b="1" i="0" u="none" strike="noStrike" kern="1200" cap="none" spc="0" normalizeH="0" baseline="0" noProof="0" dirty="0" smtClean="0">
                <a:ln>
                  <a:noFill/>
                </a:ln>
                <a:solidFill>
                  <a:schemeClr val="tx2"/>
                </a:solidFill>
                <a:effectLst/>
                <a:uLnTx/>
                <a:uFillTx/>
                <a:latin typeface="Georgia" pitchFamily="18" charset="0"/>
                <a:ea typeface="+mn-ea"/>
                <a:cs typeface="+mn-cs"/>
              </a:rPr>
              <a:t>Chart </a:t>
            </a:r>
            <a:r>
              <a:rPr lang="en-GB" sz="900" b="1" noProof="0" dirty="0" smtClean="0">
                <a:solidFill>
                  <a:schemeClr val="tx2"/>
                </a:solidFill>
                <a:latin typeface="Georgia" pitchFamily="18" charset="0"/>
              </a:rPr>
              <a:t> 16: </a:t>
            </a:r>
            <a:r>
              <a:rPr lang="en-GB" sz="900" b="1" dirty="0" smtClean="0">
                <a:solidFill>
                  <a:schemeClr val="tx2"/>
                </a:solidFill>
                <a:latin typeface="Georgia" pitchFamily="18" charset="0"/>
              </a:rPr>
              <a:t>Market share of  domestic manufacturing companies vs. Foreign manufacturing companies</a:t>
            </a:r>
            <a:endParaRPr kumimoji="0" lang="en-GB" sz="900" b="1" i="0" u="none" strike="noStrike" kern="1200" cap="none" spc="0" normalizeH="0" baseline="0" noProof="0" dirty="0" smtClean="0">
              <a:ln>
                <a:noFill/>
              </a:ln>
              <a:solidFill>
                <a:schemeClr val="tx2"/>
              </a:solidFill>
              <a:effectLst/>
              <a:uLnTx/>
              <a:uFillTx/>
              <a:latin typeface="Georgia" pitchFamily="18" charset="0"/>
              <a:ea typeface="+mn-ea"/>
              <a:cs typeface="+mn-cs"/>
            </a:endParaRP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900" b="0" i="0" u="none" strike="noStrike" kern="1200" cap="none" spc="0" normalizeH="0" baseline="0" noProof="0" dirty="0" smtClean="0">
              <a:ln>
                <a:noFill/>
              </a:ln>
              <a:solidFill>
                <a:schemeClr val="tx1"/>
              </a:solidFill>
              <a:effectLst/>
              <a:uLnTx/>
              <a:uFillTx/>
              <a:latin typeface="Georgia" pitchFamily="18" charset="0"/>
              <a:ea typeface="+mn-ea"/>
              <a:cs typeface="+mn-cs"/>
            </a:endParaRP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900" b="0" i="0" u="none" strike="noStrike" kern="1200" cap="none" spc="0" normalizeH="0" baseline="0" noProof="0" dirty="0" smtClean="0">
              <a:ln>
                <a:noFill/>
              </a:ln>
              <a:solidFill>
                <a:schemeClr val="tx1"/>
              </a:solidFill>
              <a:effectLst/>
              <a:uLnTx/>
              <a:uFillTx/>
              <a:latin typeface="Georgia" pitchFamily="18" charset="0"/>
              <a:ea typeface="+mn-ea"/>
              <a:cs typeface="+mn-cs"/>
            </a:endParaRP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900" b="0" i="0" u="none" strike="noStrike" kern="1200" cap="none" spc="0" normalizeH="0" baseline="0" noProof="0" dirty="0" smtClean="0">
              <a:ln>
                <a:noFill/>
              </a:ln>
              <a:solidFill>
                <a:schemeClr val="tx1"/>
              </a:solidFill>
              <a:effectLst/>
              <a:uLnTx/>
              <a:uFillTx/>
              <a:latin typeface="Georgia" pitchFamily="18" charset="0"/>
              <a:ea typeface="+mn-ea"/>
              <a:cs typeface="+mn-cs"/>
            </a:endParaRP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900" b="1" i="0" u="none" strike="noStrike" kern="1200" cap="none" spc="0" normalizeH="0" baseline="0" noProof="0" dirty="0" smtClean="0">
              <a:ln>
                <a:noFill/>
              </a:ln>
              <a:solidFill>
                <a:schemeClr val="tx2"/>
              </a:solidFill>
              <a:effectLst/>
              <a:uLnTx/>
              <a:uFillTx/>
              <a:latin typeface="Georgia" pitchFamily="18" charset="0"/>
              <a:ea typeface="+mn-ea"/>
              <a:cs typeface="+mn-cs"/>
            </a:endParaRPr>
          </a:p>
        </p:txBody>
      </p:sp>
      <p:sp>
        <p:nvSpPr>
          <p:cNvPr id="60" name="Content Placeholder 2"/>
          <p:cNvSpPr txBox="1">
            <a:spLocks/>
          </p:cNvSpPr>
          <p:nvPr>
            <p:custDataLst>
              <p:tags r:id="rId6"/>
            </p:custDataLst>
          </p:nvPr>
        </p:nvSpPr>
        <p:spPr>
          <a:xfrm>
            <a:off x="517526" y="6507810"/>
            <a:ext cx="4248000" cy="181936"/>
          </a:xfrm>
          <a:prstGeom prst="rect">
            <a:avLst/>
          </a:prstGeom>
        </p:spPr>
        <p:txBody>
          <a:bodyPr vert="horz" lIns="0" tIns="0" rIns="0" bIns="0" rtlCol="0">
            <a:noAutofit/>
          </a:bodyPr>
          <a:lstStyle/>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r>
              <a:rPr lang="en-GB" sz="800" i="1" dirty="0" smtClean="0">
                <a:latin typeface="Georgia" pitchFamily="18" charset="0"/>
              </a:rPr>
              <a:t>Source: DIISR, Key Automotive Statistics (2010), DFAT (2011)</a:t>
            </a:r>
            <a:endParaRPr kumimoji="0" lang="en-GB" sz="800" i="1" u="none" strike="noStrike" kern="1200" cap="none" spc="0" normalizeH="0" baseline="0" noProof="0" dirty="0" smtClean="0">
              <a:ln>
                <a:noFill/>
              </a:ln>
              <a:effectLst/>
              <a:uLnTx/>
              <a:uFillTx/>
              <a:latin typeface="Georgia" pitchFamily="18" charset="0"/>
              <a:ea typeface="+mn-ea"/>
              <a:cs typeface="+mn-cs"/>
            </a:endParaRPr>
          </a:p>
        </p:txBody>
      </p:sp>
      <p:graphicFrame>
        <p:nvGraphicFramePr>
          <p:cNvPr id="61" name="Chart 60"/>
          <p:cNvGraphicFramePr/>
          <p:nvPr/>
        </p:nvGraphicFramePr>
        <p:xfrm>
          <a:off x="541065" y="1492250"/>
          <a:ext cx="4151628" cy="2097077"/>
        </p:xfrm>
        <a:graphic>
          <a:graphicData uri="http://schemas.openxmlformats.org/drawingml/2006/chart">
            <c:chart xmlns:c="http://schemas.openxmlformats.org/drawingml/2006/chart" xmlns:r="http://schemas.openxmlformats.org/officeDocument/2006/relationships" r:id="rId10"/>
          </a:graphicData>
        </a:graphic>
      </p:graphicFrame>
      <p:sp>
        <p:nvSpPr>
          <p:cNvPr id="63" name="Rectangle 62"/>
          <p:cNvSpPr/>
          <p:nvPr/>
        </p:nvSpPr>
        <p:spPr>
          <a:xfrm>
            <a:off x="3565524" y="4193994"/>
            <a:ext cx="1038269" cy="396000"/>
          </a:xfrm>
          <a:prstGeom prst="rect">
            <a:avLst/>
          </a:prstGeom>
          <a:solidFill>
            <a:schemeClr val="tx2">
              <a:lumMod val="20000"/>
              <a:lumOff val="80000"/>
            </a:schemeClr>
          </a:solidFill>
          <a:ln w="12700" cap="flat" cmpd="sng" algn="ctr">
            <a:solidFill>
              <a:schemeClr val="tx2">
                <a:lumMod val="20000"/>
                <a:lumOff val="80000"/>
              </a:schemeClr>
            </a:solidFill>
            <a:prstDash val="solid"/>
          </a:ln>
          <a:effectLst/>
        </p:spPr>
        <p:style>
          <a:lnRef idx="2">
            <a:schemeClr val="accent1"/>
          </a:lnRef>
          <a:fillRef idx="1">
            <a:schemeClr val="lt1"/>
          </a:fillRef>
          <a:effectRef idx="0">
            <a:schemeClr val="accent1"/>
          </a:effectRef>
          <a:fontRef idx="minor">
            <a:schemeClr val="dk1"/>
          </a:fontRef>
        </p:style>
        <p:txBody>
          <a:bodyPr vert="horz" wrap="square" lIns="72000" tIns="45720" rIns="72000" bIns="45720"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GB" sz="800" dirty="0" smtClean="0"/>
              <a:t>General automotive tariff cut from 15% to 10%</a:t>
            </a:r>
          </a:p>
        </p:txBody>
      </p:sp>
      <p:sp>
        <p:nvSpPr>
          <p:cNvPr id="65" name="Draft stamp"/>
          <p:cNvSpPr txBox="1"/>
          <p:nvPr>
            <p:custDataLst>
              <p:tags r:id="rId7"/>
            </p:custDataLst>
          </p:nvPr>
        </p:nvSpPr>
        <p:spPr>
          <a:xfrm>
            <a:off x="517526" y="437615"/>
            <a:ext cx="4681554" cy="138499"/>
          </a:xfrm>
          <a:prstGeom prst="rect">
            <a:avLst/>
          </a:prstGeom>
          <a:noFill/>
          <a:ln>
            <a:noFill/>
          </a:ln>
        </p:spPr>
        <p:txBody>
          <a:bodyPr wrap="square" lIns="0" tIns="0" rIns="0" bIns="0" rtlCol="0">
            <a:spAutoFit/>
          </a:bodyPr>
          <a:lstStyle/>
          <a:p>
            <a:r>
              <a:rPr lang="en-AU" sz="900" dirty="0" smtClean="0">
                <a:latin typeface="+mj-lt"/>
              </a:rPr>
              <a:t>Government support</a:t>
            </a:r>
            <a:endParaRPr lang="en-GB" sz="900" dirty="0" smtClean="0">
              <a:latin typeface="+mj-lt"/>
            </a:endParaRPr>
          </a:p>
        </p:txBody>
      </p:sp>
      <p:sp>
        <p:nvSpPr>
          <p:cNvPr id="66" name="Rectangle 65"/>
          <p:cNvSpPr/>
          <p:nvPr/>
        </p:nvSpPr>
        <p:spPr>
          <a:xfrm>
            <a:off x="517526" y="1296196"/>
            <a:ext cx="4249738" cy="2255042"/>
          </a:xfrm>
          <a:prstGeom prst="rect">
            <a:avLst/>
          </a:prstGeom>
          <a:noFill/>
          <a:ln w="9525">
            <a:solidFill>
              <a:schemeClr val="bg1">
                <a:lumMod val="75000"/>
              </a:schemeClr>
            </a:solidFill>
          </a:ln>
        </p:spPr>
        <p:txBody>
          <a:bodyPr vert="horz" wrap="square" lIns="91440" tIns="45720" rIns="91440" bIns="45720" rtlCol="0" anchor="ctr">
            <a:noAutofit/>
          </a:bodyPr>
          <a:lstStyle/>
          <a:p>
            <a:pPr algn="ctr"/>
            <a:endParaRPr lang="en-AU" dirty="0" smtClean="0"/>
          </a:p>
        </p:txBody>
      </p:sp>
      <p:sp>
        <p:nvSpPr>
          <p:cNvPr id="67" name="Rectangle 66"/>
          <p:cNvSpPr/>
          <p:nvPr/>
        </p:nvSpPr>
        <p:spPr>
          <a:xfrm>
            <a:off x="517526" y="3845320"/>
            <a:ext cx="4249738" cy="2634856"/>
          </a:xfrm>
          <a:prstGeom prst="rect">
            <a:avLst/>
          </a:prstGeom>
          <a:noFill/>
          <a:ln w="9525">
            <a:solidFill>
              <a:schemeClr val="bg1">
                <a:lumMod val="75000"/>
              </a:schemeClr>
            </a:solidFill>
          </a:ln>
        </p:spPr>
        <p:txBody>
          <a:bodyPr vert="horz" wrap="square" lIns="91440" tIns="45720" rIns="91440" bIns="45720" rtlCol="0" anchor="ctr">
            <a:noAutofit/>
          </a:bodyPr>
          <a:lstStyle/>
          <a:p>
            <a:pPr algn="ctr"/>
            <a:endParaRPr lang="en-AU" dirty="0" smtClean="0"/>
          </a:p>
        </p:txBody>
      </p:sp>
      <p:sp>
        <p:nvSpPr>
          <p:cNvPr id="68" name="Freeform 67"/>
          <p:cNvSpPr/>
          <p:nvPr/>
        </p:nvSpPr>
        <p:spPr>
          <a:xfrm>
            <a:off x="3042568" y="4240283"/>
            <a:ext cx="545182" cy="440288"/>
          </a:xfrm>
          <a:custGeom>
            <a:avLst/>
            <a:gdLst>
              <a:gd name="connsiteX0" fmla="*/ 533400 w 577850"/>
              <a:gd name="connsiteY0" fmla="*/ 0 h 381000"/>
              <a:gd name="connsiteX1" fmla="*/ 0 w 577850"/>
              <a:gd name="connsiteY1" fmla="*/ 381000 h 381000"/>
              <a:gd name="connsiteX2" fmla="*/ 577850 w 577850"/>
              <a:gd name="connsiteY2" fmla="*/ 190500 h 381000"/>
              <a:gd name="connsiteX3" fmla="*/ 533400 w 577850"/>
              <a:gd name="connsiteY3" fmla="*/ 0 h 381000"/>
              <a:gd name="connsiteX0" fmla="*/ 555624 w 577850"/>
              <a:gd name="connsiteY0" fmla="*/ 0 h 433317"/>
              <a:gd name="connsiteX1" fmla="*/ 0 w 577850"/>
              <a:gd name="connsiteY1" fmla="*/ 433317 h 433317"/>
              <a:gd name="connsiteX2" fmla="*/ 577850 w 577850"/>
              <a:gd name="connsiteY2" fmla="*/ 242817 h 433317"/>
              <a:gd name="connsiteX3" fmla="*/ 555624 w 577850"/>
              <a:gd name="connsiteY3" fmla="*/ 0 h 433317"/>
              <a:gd name="connsiteX0" fmla="*/ 522956 w 545182"/>
              <a:gd name="connsiteY0" fmla="*/ 0 h 440288"/>
              <a:gd name="connsiteX1" fmla="*/ 0 w 545182"/>
              <a:gd name="connsiteY1" fmla="*/ 440288 h 440288"/>
              <a:gd name="connsiteX2" fmla="*/ 545182 w 545182"/>
              <a:gd name="connsiteY2" fmla="*/ 242817 h 440288"/>
              <a:gd name="connsiteX3" fmla="*/ 522956 w 545182"/>
              <a:gd name="connsiteY3" fmla="*/ 0 h 440288"/>
            </a:gdLst>
            <a:ahLst/>
            <a:cxnLst>
              <a:cxn ang="0">
                <a:pos x="connsiteX0" y="connsiteY0"/>
              </a:cxn>
              <a:cxn ang="0">
                <a:pos x="connsiteX1" y="connsiteY1"/>
              </a:cxn>
              <a:cxn ang="0">
                <a:pos x="connsiteX2" y="connsiteY2"/>
              </a:cxn>
              <a:cxn ang="0">
                <a:pos x="connsiteX3" y="connsiteY3"/>
              </a:cxn>
            </a:cxnLst>
            <a:rect l="l" t="t" r="r" b="b"/>
            <a:pathLst>
              <a:path w="545182" h="440288">
                <a:moveTo>
                  <a:pt x="522956" y="0"/>
                </a:moveTo>
                <a:lnTo>
                  <a:pt x="0" y="440288"/>
                </a:lnTo>
                <a:lnTo>
                  <a:pt x="545182" y="242817"/>
                </a:lnTo>
                <a:lnTo>
                  <a:pt x="522956" y="0"/>
                </a:lnTo>
                <a:close/>
              </a:path>
            </a:pathLst>
          </a:custGeom>
          <a:solidFill>
            <a:schemeClr val="tx2">
              <a:lumMod val="20000"/>
              <a:lumOff val="80000"/>
            </a:schemeClr>
          </a:solidFill>
          <a:ln w="25400">
            <a:noFill/>
          </a:ln>
        </p:spPr>
        <p:txBody>
          <a:bodyPr vert="horz" wrap="square" lIns="91440" tIns="45720" rIns="91440" bIns="45720" rtlCol="0" anchor="ctr">
            <a:noAutofit/>
          </a:bodyPr>
          <a:lstStyle/>
          <a:p>
            <a:pPr algn="ctr"/>
            <a:endParaRPr lang="en-AU" dirty="0" smtClean="0"/>
          </a:p>
        </p:txBody>
      </p:sp>
      <p:sp>
        <p:nvSpPr>
          <p:cNvPr id="69" name="Freeform 68"/>
          <p:cNvSpPr/>
          <p:nvPr/>
        </p:nvSpPr>
        <p:spPr>
          <a:xfrm rot="14581935" flipH="1">
            <a:off x="2497588" y="4723342"/>
            <a:ext cx="424354" cy="889423"/>
          </a:xfrm>
          <a:custGeom>
            <a:avLst/>
            <a:gdLst>
              <a:gd name="connsiteX0" fmla="*/ 533400 w 577850"/>
              <a:gd name="connsiteY0" fmla="*/ 0 h 381000"/>
              <a:gd name="connsiteX1" fmla="*/ 0 w 577850"/>
              <a:gd name="connsiteY1" fmla="*/ 381000 h 381000"/>
              <a:gd name="connsiteX2" fmla="*/ 577850 w 577850"/>
              <a:gd name="connsiteY2" fmla="*/ 190500 h 381000"/>
              <a:gd name="connsiteX3" fmla="*/ 533400 w 577850"/>
              <a:gd name="connsiteY3" fmla="*/ 0 h 381000"/>
              <a:gd name="connsiteX0" fmla="*/ 555624 w 577850"/>
              <a:gd name="connsiteY0" fmla="*/ 0 h 433317"/>
              <a:gd name="connsiteX1" fmla="*/ 0 w 577850"/>
              <a:gd name="connsiteY1" fmla="*/ 433317 h 433317"/>
              <a:gd name="connsiteX2" fmla="*/ 577850 w 577850"/>
              <a:gd name="connsiteY2" fmla="*/ 242817 h 433317"/>
              <a:gd name="connsiteX3" fmla="*/ 555624 w 577850"/>
              <a:gd name="connsiteY3" fmla="*/ 0 h 433317"/>
              <a:gd name="connsiteX0" fmla="*/ 329410 w 351636"/>
              <a:gd name="connsiteY0" fmla="*/ 0 h 747299"/>
              <a:gd name="connsiteX1" fmla="*/ 0 w 351636"/>
              <a:gd name="connsiteY1" fmla="*/ 747299 h 747299"/>
              <a:gd name="connsiteX2" fmla="*/ 351636 w 351636"/>
              <a:gd name="connsiteY2" fmla="*/ 242817 h 747299"/>
              <a:gd name="connsiteX3" fmla="*/ 329410 w 351636"/>
              <a:gd name="connsiteY3" fmla="*/ 0 h 747299"/>
              <a:gd name="connsiteX0" fmla="*/ 279322 w 351636"/>
              <a:gd name="connsiteY0" fmla="*/ 0 h 889423"/>
              <a:gd name="connsiteX1" fmla="*/ 0 w 351636"/>
              <a:gd name="connsiteY1" fmla="*/ 889423 h 889423"/>
              <a:gd name="connsiteX2" fmla="*/ 351636 w 351636"/>
              <a:gd name="connsiteY2" fmla="*/ 384941 h 889423"/>
              <a:gd name="connsiteX3" fmla="*/ 279322 w 351636"/>
              <a:gd name="connsiteY3" fmla="*/ 0 h 889423"/>
              <a:gd name="connsiteX0" fmla="*/ 279322 w 424354"/>
              <a:gd name="connsiteY0" fmla="*/ 0 h 889423"/>
              <a:gd name="connsiteX1" fmla="*/ 0 w 424354"/>
              <a:gd name="connsiteY1" fmla="*/ 889423 h 889423"/>
              <a:gd name="connsiteX2" fmla="*/ 424354 w 424354"/>
              <a:gd name="connsiteY2" fmla="*/ 369315 h 889423"/>
              <a:gd name="connsiteX3" fmla="*/ 279322 w 424354"/>
              <a:gd name="connsiteY3" fmla="*/ 0 h 889423"/>
            </a:gdLst>
            <a:ahLst/>
            <a:cxnLst>
              <a:cxn ang="0">
                <a:pos x="connsiteX0" y="connsiteY0"/>
              </a:cxn>
              <a:cxn ang="0">
                <a:pos x="connsiteX1" y="connsiteY1"/>
              </a:cxn>
              <a:cxn ang="0">
                <a:pos x="connsiteX2" y="connsiteY2"/>
              </a:cxn>
              <a:cxn ang="0">
                <a:pos x="connsiteX3" y="connsiteY3"/>
              </a:cxn>
            </a:cxnLst>
            <a:rect l="l" t="t" r="r" b="b"/>
            <a:pathLst>
              <a:path w="424354" h="889423">
                <a:moveTo>
                  <a:pt x="279322" y="0"/>
                </a:moveTo>
                <a:lnTo>
                  <a:pt x="0" y="889423"/>
                </a:lnTo>
                <a:lnTo>
                  <a:pt x="424354" y="369315"/>
                </a:lnTo>
                <a:lnTo>
                  <a:pt x="279322" y="0"/>
                </a:lnTo>
                <a:close/>
              </a:path>
            </a:pathLst>
          </a:custGeom>
          <a:solidFill>
            <a:schemeClr val="tx2">
              <a:lumMod val="20000"/>
              <a:lumOff val="80000"/>
            </a:schemeClr>
          </a:solidFill>
          <a:ln w="25400">
            <a:noFill/>
          </a:ln>
        </p:spPr>
        <p:txBody>
          <a:bodyPr vert="horz" wrap="square" lIns="91440" tIns="45720" rIns="91440" bIns="45720" rtlCol="0" anchor="ctr">
            <a:noAutofit/>
          </a:bodyPr>
          <a:lstStyle/>
          <a:p>
            <a:pPr algn="ctr"/>
            <a:endParaRPr lang="en-AU" dirty="0" smtClean="0"/>
          </a:p>
        </p:txBody>
      </p:sp>
      <p:sp>
        <p:nvSpPr>
          <p:cNvPr id="70" name="Freeform 69"/>
          <p:cNvSpPr/>
          <p:nvPr/>
        </p:nvSpPr>
        <p:spPr>
          <a:xfrm rot="14581935" flipH="1">
            <a:off x="3859810" y="5014152"/>
            <a:ext cx="205560" cy="512306"/>
          </a:xfrm>
          <a:custGeom>
            <a:avLst/>
            <a:gdLst>
              <a:gd name="connsiteX0" fmla="*/ 533400 w 577850"/>
              <a:gd name="connsiteY0" fmla="*/ 0 h 381000"/>
              <a:gd name="connsiteX1" fmla="*/ 0 w 577850"/>
              <a:gd name="connsiteY1" fmla="*/ 381000 h 381000"/>
              <a:gd name="connsiteX2" fmla="*/ 577850 w 577850"/>
              <a:gd name="connsiteY2" fmla="*/ 190500 h 381000"/>
              <a:gd name="connsiteX3" fmla="*/ 533400 w 577850"/>
              <a:gd name="connsiteY3" fmla="*/ 0 h 381000"/>
              <a:gd name="connsiteX0" fmla="*/ 555624 w 577850"/>
              <a:gd name="connsiteY0" fmla="*/ 0 h 433317"/>
              <a:gd name="connsiteX1" fmla="*/ 0 w 577850"/>
              <a:gd name="connsiteY1" fmla="*/ 433317 h 433317"/>
              <a:gd name="connsiteX2" fmla="*/ 577850 w 577850"/>
              <a:gd name="connsiteY2" fmla="*/ 242817 h 433317"/>
              <a:gd name="connsiteX3" fmla="*/ 555624 w 577850"/>
              <a:gd name="connsiteY3" fmla="*/ 0 h 433317"/>
              <a:gd name="connsiteX0" fmla="*/ 329410 w 351636"/>
              <a:gd name="connsiteY0" fmla="*/ 0 h 747299"/>
              <a:gd name="connsiteX1" fmla="*/ 0 w 351636"/>
              <a:gd name="connsiteY1" fmla="*/ 747299 h 747299"/>
              <a:gd name="connsiteX2" fmla="*/ 351636 w 351636"/>
              <a:gd name="connsiteY2" fmla="*/ 242817 h 747299"/>
              <a:gd name="connsiteX3" fmla="*/ 329410 w 351636"/>
              <a:gd name="connsiteY3" fmla="*/ 0 h 747299"/>
              <a:gd name="connsiteX0" fmla="*/ 279322 w 351636"/>
              <a:gd name="connsiteY0" fmla="*/ 0 h 889423"/>
              <a:gd name="connsiteX1" fmla="*/ 0 w 351636"/>
              <a:gd name="connsiteY1" fmla="*/ 889423 h 889423"/>
              <a:gd name="connsiteX2" fmla="*/ 351636 w 351636"/>
              <a:gd name="connsiteY2" fmla="*/ 384941 h 889423"/>
              <a:gd name="connsiteX3" fmla="*/ 279322 w 351636"/>
              <a:gd name="connsiteY3" fmla="*/ 0 h 889423"/>
              <a:gd name="connsiteX0" fmla="*/ 279322 w 424354"/>
              <a:gd name="connsiteY0" fmla="*/ 0 h 889423"/>
              <a:gd name="connsiteX1" fmla="*/ 0 w 424354"/>
              <a:gd name="connsiteY1" fmla="*/ 889423 h 889423"/>
              <a:gd name="connsiteX2" fmla="*/ 424354 w 424354"/>
              <a:gd name="connsiteY2" fmla="*/ 369315 h 889423"/>
              <a:gd name="connsiteX3" fmla="*/ 279322 w 424354"/>
              <a:gd name="connsiteY3" fmla="*/ 0 h 889423"/>
              <a:gd name="connsiteX0" fmla="*/ 279322 w 479771"/>
              <a:gd name="connsiteY0" fmla="*/ 0 h 889423"/>
              <a:gd name="connsiteX1" fmla="*/ 0 w 479771"/>
              <a:gd name="connsiteY1" fmla="*/ 889423 h 889423"/>
              <a:gd name="connsiteX2" fmla="*/ 479771 w 479771"/>
              <a:gd name="connsiteY2" fmla="*/ 476076 h 889423"/>
              <a:gd name="connsiteX3" fmla="*/ 279322 w 479771"/>
              <a:gd name="connsiteY3" fmla="*/ 0 h 889423"/>
              <a:gd name="connsiteX0" fmla="*/ 128075 w 328524"/>
              <a:gd name="connsiteY0" fmla="*/ 0 h 936015"/>
              <a:gd name="connsiteX1" fmla="*/ -1 w 328524"/>
              <a:gd name="connsiteY1" fmla="*/ 936015 h 936015"/>
              <a:gd name="connsiteX2" fmla="*/ 328524 w 328524"/>
              <a:gd name="connsiteY2" fmla="*/ 476076 h 936015"/>
              <a:gd name="connsiteX3" fmla="*/ 128075 w 328524"/>
              <a:gd name="connsiteY3" fmla="*/ 0 h 936015"/>
              <a:gd name="connsiteX0" fmla="*/ 128076 w 231787"/>
              <a:gd name="connsiteY0" fmla="*/ 0 h 936015"/>
              <a:gd name="connsiteX1" fmla="*/ 0 w 231787"/>
              <a:gd name="connsiteY1" fmla="*/ 936015 h 936015"/>
              <a:gd name="connsiteX2" fmla="*/ 231787 w 231787"/>
              <a:gd name="connsiteY2" fmla="*/ 582782 h 936015"/>
              <a:gd name="connsiteX3" fmla="*/ 128076 w 231787"/>
              <a:gd name="connsiteY3" fmla="*/ 0 h 936015"/>
              <a:gd name="connsiteX0" fmla="*/ 15561 w 231787"/>
              <a:gd name="connsiteY0" fmla="*/ 0 h 633784"/>
              <a:gd name="connsiteX1" fmla="*/ 0 w 231787"/>
              <a:gd name="connsiteY1" fmla="*/ 633784 h 633784"/>
              <a:gd name="connsiteX2" fmla="*/ 231787 w 231787"/>
              <a:gd name="connsiteY2" fmla="*/ 280551 h 633784"/>
              <a:gd name="connsiteX3" fmla="*/ 15561 w 231787"/>
              <a:gd name="connsiteY3" fmla="*/ 0 h 633784"/>
              <a:gd name="connsiteX0" fmla="*/ 48830 w 265056"/>
              <a:gd name="connsiteY0" fmla="*/ 0 h 653953"/>
              <a:gd name="connsiteX1" fmla="*/ 0 w 265056"/>
              <a:gd name="connsiteY1" fmla="*/ 653953 h 653953"/>
              <a:gd name="connsiteX2" fmla="*/ 265056 w 265056"/>
              <a:gd name="connsiteY2" fmla="*/ 280551 h 653953"/>
              <a:gd name="connsiteX3" fmla="*/ 48830 w 265056"/>
              <a:gd name="connsiteY3" fmla="*/ 0 h 653953"/>
            </a:gdLst>
            <a:ahLst/>
            <a:cxnLst>
              <a:cxn ang="0">
                <a:pos x="connsiteX0" y="connsiteY0"/>
              </a:cxn>
              <a:cxn ang="0">
                <a:pos x="connsiteX1" y="connsiteY1"/>
              </a:cxn>
              <a:cxn ang="0">
                <a:pos x="connsiteX2" y="connsiteY2"/>
              </a:cxn>
              <a:cxn ang="0">
                <a:pos x="connsiteX3" y="connsiteY3"/>
              </a:cxn>
            </a:cxnLst>
            <a:rect l="l" t="t" r="r" b="b"/>
            <a:pathLst>
              <a:path w="265056" h="653953">
                <a:moveTo>
                  <a:pt x="48830" y="0"/>
                </a:moveTo>
                <a:lnTo>
                  <a:pt x="0" y="653953"/>
                </a:lnTo>
                <a:lnTo>
                  <a:pt x="265056" y="280551"/>
                </a:lnTo>
                <a:lnTo>
                  <a:pt x="48830" y="0"/>
                </a:lnTo>
                <a:close/>
              </a:path>
            </a:pathLst>
          </a:custGeom>
          <a:solidFill>
            <a:schemeClr val="tx2">
              <a:lumMod val="20000"/>
              <a:lumOff val="80000"/>
            </a:schemeClr>
          </a:solidFill>
          <a:ln w="25400">
            <a:noFill/>
          </a:ln>
        </p:spPr>
        <p:txBody>
          <a:bodyPr vert="horz" wrap="square" lIns="91440" tIns="45720" rIns="91440" bIns="45720" rtlCol="0" anchor="ctr">
            <a:noAutofit/>
          </a:bodyPr>
          <a:lstStyle/>
          <a:p>
            <a:pPr algn="ctr"/>
            <a:endParaRPr lang="en-AU" dirty="0" smtClean="0"/>
          </a:p>
        </p:txBody>
      </p:sp>
      <p:sp>
        <p:nvSpPr>
          <p:cNvPr id="58" name="Rectangle 57"/>
          <p:cNvSpPr/>
          <p:nvPr/>
        </p:nvSpPr>
        <p:spPr>
          <a:xfrm>
            <a:off x="1873130" y="5243053"/>
            <a:ext cx="1016763" cy="396000"/>
          </a:xfrm>
          <a:prstGeom prst="rect">
            <a:avLst/>
          </a:prstGeom>
          <a:solidFill>
            <a:schemeClr val="tx2">
              <a:lumMod val="20000"/>
              <a:lumOff val="80000"/>
            </a:schemeClr>
          </a:solidFill>
          <a:ln w="12700">
            <a:solidFill>
              <a:schemeClr val="tx2">
                <a:lumMod val="20000"/>
                <a:lumOff val="80000"/>
              </a:schemeClr>
            </a:solidFill>
          </a:ln>
        </p:spPr>
        <p:style>
          <a:lnRef idx="2">
            <a:schemeClr val="accent1"/>
          </a:lnRef>
          <a:fillRef idx="1">
            <a:schemeClr val="lt1"/>
          </a:fillRef>
          <a:effectRef idx="0">
            <a:schemeClr val="accent1"/>
          </a:effectRef>
          <a:fontRef idx="minor">
            <a:schemeClr val="dk1"/>
          </a:fontRef>
        </p:style>
        <p:txBody>
          <a:bodyPr vert="horz" wrap="square" lIns="72000" tIns="45720" rIns="72000" bIns="45720" rtlCol="0" anchor="ctr">
            <a:noAutofit/>
          </a:bodyPr>
          <a:lstStyle/>
          <a:p>
            <a:pPr algn="ctr"/>
            <a:r>
              <a:rPr lang="en-GB" sz="800" dirty="0" smtClean="0"/>
              <a:t>US and Thailand FTA entered into force 1 Jan 2005</a:t>
            </a:r>
          </a:p>
        </p:txBody>
      </p:sp>
      <p:sp>
        <p:nvSpPr>
          <p:cNvPr id="64" name="Rectangle 63"/>
          <p:cNvSpPr/>
          <p:nvPr/>
        </p:nvSpPr>
        <p:spPr>
          <a:xfrm>
            <a:off x="3167449" y="5243053"/>
            <a:ext cx="1101575" cy="396000"/>
          </a:xfrm>
          <a:prstGeom prst="rect">
            <a:avLst/>
          </a:prstGeom>
          <a:solidFill>
            <a:schemeClr val="tx2">
              <a:lumMod val="20000"/>
              <a:lumOff val="80000"/>
            </a:schemeClr>
          </a:solidFill>
          <a:ln w="12700" cap="flat" cmpd="sng" algn="ctr">
            <a:solidFill>
              <a:schemeClr val="tx2">
                <a:lumMod val="20000"/>
                <a:lumOff val="80000"/>
              </a:schemeClr>
            </a:solidFill>
            <a:prstDash val="solid"/>
          </a:ln>
          <a:effectLst/>
        </p:spPr>
        <p:style>
          <a:lnRef idx="2">
            <a:schemeClr val="accent1"/>
          </a:lnRef>
          <a:fillRef idx="1">
            <a:schemeClr val="lt1"/>
          </a:fillRef>
          <a:effectRef idx="0">
            <a:schemeClr val="accent1"/>
          </a:effectRef>
          <a:fontRef idx="minor">
            <a:schemeClr val="dk1"/>
          </a:fontRef>
        </p:style>
        <p:txBody>
          <a:bodyPr vert="horz" wrap="square" lIns="72000" tIns="45720" rIns="72000" bIns="45720"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GB" sz="800" dirty="0" smtClean="0"/>
              <a:t>General automotive import tariff cut from 10% to 5%</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id" hidden="1"/>
          <p:cNvGrpSpPr/>
          <p:nvPr>
            <p:custDataLst>
              <p:tags r:id="rId1"/>
            </p:custDataLst>
          </p:nvPr>
        </p:nvGrpSpPr>
        <p:grpSpPr>
          <a:xfrm>
            <a:off x="541065" y="635374"/>
            <a:ext cx="9179468" cy="6218189"/>
            <a:chOff x="530352" y="685800"/>
            <a:chExt cx="8997696" cy="6711696"/>
          </a:xfrm>
        </p:grpSpPr>
        <p:sp>
          <p:nvSpPr>
            <p:cNvPr id="7" name="Footer block" hidden="1"/>
            <p:cNvSpPr>
              <a:spLocks noChangeArrowheads="1"/>
            </p:cNvSpPr>
            <p:nvPr/>
          </p:nvSpPr>
          <p:spPr bwMode="gray">
            <a:xfrm>
              <a:off x="530352" y="6784848"/>
              <a:ext cx="8988552"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912813">
                <a:defRPr/>
              </a:pPr>
              <a:endParaRPr lang="en-GB" dirty="0"/>
            </a:p>
          </p:txBody>
        </p:sp>
        <p:sp>
          <p:nvSpPr>
            <p:cNvPr id="8" name="Title block" hidden="1"/>
            <p:cNvSpPr>
              <a:spLocks noChangeArrowheads="1"/>
            </p:cNvSpPr>
            <p:nvPr/>
          </p:nvSpPr>
          <p:spPr bwMode="gray">
            <a:xfrm>
              <a:off x="530352" y="1143000"/>
              <a:ext cx="8988552"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912813">
                <a:defRPr/>
              </a:pPr>
              <a:endParaRPr lang="en-GB" dirty="0"/>
            </a:p>
          </p:txBody>
        </p:sp>
        <p:sp>
          <p:nvSpPr>
            <p:cNvPr id="9" name="Header block" hidden="1"/>
            <p:cNvSpPr>
              <a:spLocks noChangeArrowheads="1"/>
            </p:cNvSpPr>
            <p:nvPr/>
          </p:nvSpPr>
          <p:spPr bwMode="gray">
            <a:xfrm>
              <a:off x="530352" y="685800"/>
              <a:ext cx="8988552"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801688">
                <a:buSzPct val="90000"/>
                <a:defRPr/>
              </a:pPr>
              <a:endParaRPr lang="en-GB" sz="1400" dirty="0">
                <a:solidFill>
                  <a:schemeClr val="folHlink"/>
                </a:solidFill>
                <a:cs typeface="Arial" charset="0"/>
              </a:endParaRPr>
            </a:p>
          </p:txBody>
        </p:sp>
        <p:grpSp>
          <p:nvGrpSpPr>
            <p:cNvPr id="4" name="Group 600" hidden="1"/>
            <p:cNvGrpSpPr/>
            <p:nvPr/>
          </p:nvGrpSpPr>
          <p:grpSpPr>
            <a:xfrm>
              <a:off x="530352" y="6016752"/>
              <a:ext cx="8997696" cy="609600"/>
              <a:chOff x="530352" y="6016752"/>
              <a:chExt cx="8997696" cy="609600"/>
            </a:xfrm>
          </p:grpSpPr>
          <p:sp>
            <p:nvSpPr>
              <p:cNvPr id="46" name="Content block 606" hidden="1"/>
              <p:cNvSpPr>
                <a:spLocks noChangeArrowheads="1"/>
              </p:cNvSpPr>
              <p:nvPr/>
            </p:nvSpPr>
            <p:spPr bwMode="gray">
              <a:xfrm>
                <a:off x="8156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7"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8"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9" name="Content block 603" hidden="1"/>
              <p:cNvSpPr>
                <a:spLocks noChangeArrowheads="1"/>
              </p:cNvSpPr>
              <p:nvPr/>
            </p:nvSpPr>
            <p:spPr bwMode="gray">
              <a:xfrm>
                <a:off x="358474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0" name="Content block 602" hidden="1"/>
              <p:cNvSpPr>
                <a:spLocks noChangeArrowheads="1"/>
              </p:cNvSpPr>
              <p:nvPr/>
            </p:nvSpPr>
            <p:spPr bwMode="gray">
              <a:xfrm>
                <a:off x="2057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1" name="Content block 601" hidden="1"/>
              <p:cNvSpPr>
                <a:spLocks noChangeArrowheads="1"/>
              </p:cNvSpPr>
              <p:nvPr/>
            </p:nvSpPr>
            <p:spPr bwMode="gray">
              <a:xfrm>
                <a:off x="530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6" name="Group 500" hidden="1"/>
            <p:cNvGrpSpPr/>
            <p:nvPr/>
          </p:nvGrpSpPr>
          <p:grpSpPr>
            <a:xfrm>
              <a:off x="530352" y="5257800"/>
              <a:ext cx="8997696" cy="609600"/>
              <a:chOff x="530352" y="5257800"/>
              <a:chExt cx="8997696" cy="609600"/>
            </a:xfrm>
          </p:grpSpPr>
          <p:sp>
            <p:nvSpPr>
              <p:cNvPr id="40" name="Content block 506" hidden="1"/>
              <p:cNvSpPr>
                <a:spLocks noChangeArrowheads="1"/>
              </p:cNvSpPr>
              <p:nvPr/>
            </p:nvSpPr>
            <p:spPr bwMode="gray">
              <a:xfrm>
                <a:off x="8156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1"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2"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3" name="Content block 503" hidden="1"/>
              <p:cNvSpPr>
                <a:spLocks noChangeArrowheads="1"/>
              </p:cNvSpPr>
              <p:nvPr/>
            </p:nvSpPr>
            <p:spPr bwMode="gray">
              <a:xfrm>
                <a:off x="358474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4" name="Content block 502" hidden="1"/>
              <p:cNvSpPr>
                <a:spLocks noChangeArrowheads="1"/>
              </p:cNvSpPr>
              <p:nvPr/>
            </p:nvSpPr>
            <p:spPr bwMode="gray">
              <a:xfrm>
                <a:off x="2057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5" name="Content block 501" hidden="1"/>
              <p:cNvSpPr>
                <a:spLocks noChangeArrowheads="1"/>
              </p:cNvSpPr>
              <p:nvPr/>
            </p:nvSpPr>
            <p:spPr bwMode="gray">
              <a:xfrm>
                <a:off x="530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0" name="Group 400" hidden="1"/>
            <p:cNvGrpSpPr/>
            <p:nvPr/>
          </p:nvGrpSpPr>
          <p:grpSpPr>
            <a:xfrm>
              <a:off x="530352" y="4498848"/>
              <a:ext cx="8997696" cy="609600"/>
              <a:chOff x="530352" y="4498848"/>
              <a:chExt cx="8997696" cy="609600"/>
            </a:xfrm>
          </p:grpSpPr>
          <p:sp>
            <p:nvSpPr>
              <p:cNvPr id="34" name="Content block 406" hidden="1"/>
              <p:cNvSpPr>
                <a:spLocks noChangeArrowheads="1"/>
              </p:cNvSpPr>
              <p:nvPr/>
            </p:nvSpPr>
            <p:spPr bwMode="gray">
              <a:xfrm>
                <a:off x="8156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5"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6"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7" name="Content block 403" hidden="1"/>
              <p:cNvSpPr>
                <a:spLocks noChangeArrowheads="1"/>
              </p:cNvSpPr>
              <p:nvPr/>
            </p:nvSpPr>
            <p:spPr bwMode="gray">
              <a:xfrm>
                <a:off x="358474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8" name="Content block 402" hidden="1"/>
              <p:cNvSpPr>
                <a:spLocks noChangeArrowheads="1"/>
              </p:cNvSpPr>
              <p:nvPr/>
            </p:nvSpPr>
            <p:spPr bwMode="gray">
              <a:xfrm>
                <a:off x="2057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9" name="Content block 401" hidden="1"/>
              <p:cNvSpPr>
                <a:spLocks noChangeArrowheads="1"/>
              </p:cNvSpPr>
              <p:nvPr/>
            </p:nvSpPr>
            <p:spPr bwMode="gray">
              <a:xfrm>
                <a:off x="530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1" name="Group 300" hidden="1"/>
            <p:cNvGrpSpPr/>
            <p:nvPr/>
          </p:nvGrpSpPr>
          <p:grpSpPr>
            <a:xfrm>
              <a:off x="530352" y="3730752"/>
              <a:ext cx="8997696" cy="609600"/>
              <a:chOff x="530352" y="3730752"/>
              <a:chExt cx="8997696" cy="609600"/>
            </a:xfrm>
          </p:grpSpPr>
          <p:sp>
            <p:nvSpPr>
              <p:cNvPr id="28" name="Content block 306" hidden="1"/>
              <p:cNvSpPr>
                <a:spLocks noChangeArrowheads="1"/>
              </p:cNvSpPr>
              <p:nvPr/>
            </p:nvSpPr>
            <p:spPr bwMode="gray">
              <a:xfrm>
                <a:off x="8156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9"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0"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1" name="Content block 303" hidden="1"/>
              <p:cNvSpPr>
                <a:spLocks noChangeArrowheads="1"/>
              </p:cNvSpPr>
              <p:nvPr/>
            </p:nvSpPr>
            <p:spPr bwMode="gray">
              <a:xfrm>
                <a:off x="358474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2" name="Content block 302" hidden="1"/>
              <p:cNvSpPr>
                <a:spLocks noChangeArrowheads="1"/>
              </p:cNvSpPr>
              <p:nvPr/>
            </p:nvSpPr>
            <p:spPr bwMode="gray">
              <a:xfrm>
                <a:off x="2057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3" name="Content block 301" hidden="1"/>
              <p:cNvSpPr>
                <a:spLocks noChangeArrowheads="1"/>
              </p:cNvSpPr>
              <p:nvPr/>
            </p:nvSpPr>
            <p:spPr bwMode="gray">
              <a:xfrm>
                <a:off x="530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2" name="Group 200" hidden="1"/>
            <p:cNvGrpSpPr/>
            <p:nvPr/>
          </p:nvGrpSpPr>
          <p:grpSpPr>
            <a:xfrm>
              <a:off x="530352" y="2971800"/>
              <a:ext cx="8997696" cy="609600"/>
              <a:chOff x="530352" y="2971800"/>
              <a:chExt cx="8997696" cy="609600"/>
            </a:xfrm>
          </p:grpSpPr>
          <p:sp>
            <p:nvSpPr>
              <p:cNvPr id="22" name="Content block 206" hidden="1"/>
              <p:cNvSpPr>
                <a:spLocks noChangeArrowheads="1"/>
              </p:cNvSpPr>
              <p:nvPr/>
            </p:nvSpPr>
            <p:spPr bwMode="gray">
              <a:xfrm>
                <a:off x="8156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3"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4"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5" name="Content block 203" hidden="1"/>
              <p:cNvSpPr>
                <a:spLocks noChangeArrowheads="1"/>
              </p:cNvSpPr>
              <p:nvPr/>
            </p:nvSpPr>
            <p:spPr bwMode="gray">
              <a:xfrm>
                <a:off x="358474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6" name="Content block 202" hidden="1"/>
              <p:cNvSpPr>
                <a:spLocks noChangeArrowheads="1"/>
              </p:cNvSpPr>
              <p:nvPr/>
            </p:nvSpPr>
            <p:spPr bwMode="gray">
              <a:xfrm>
                <a:off x="2057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7" name="Content block 201" hidden="1"/>
              <p:cNvSpPr>
                <a:spLocks noChangeArrowheads="1"/>
              </p:cNvSpPr>
              <p:nvPr/>
            </p:nvSpPr>
            <p:spPr bwMode="gray">
              <a:xfrm>
                <a:off x="530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3" name="Group 100" hidden="1"/>
            <p:cNvGrpSpPr/>
            <p:nvPr/>
          </p:nvGrpSpPr>
          <p:grpSpPr>
            <a:xfrm>
              <a:off x="530352" y="2212848"/>
              <a:ext cx="8997696" cy="609600"/>
              <a:chOff x="530352" y="2212848"/>
              <a:chExt cx="8997696" cy="609600"/>
            </a:xfrm>
          </p:grpSpPr>
          <p:sp>
            <p:nvSpPr>
              <p:cNvPr id="16" name="Content block 106" hidden="1"/>
              <p:cNvSpPr>
                <a:spLocks noChangeArrowheads="1"/>
              </p:cNvSpPr>
              <p:nvPr/>
            </p:nvSpPr>
            <p:spPr bwMode="gray">
              <a:xfrm>
                <a:off x="8156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7"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8"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9"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0" name="Content block 102" hidden="1"/>
              <p:cNvSpPr>
                <a:spLocks noChangeArrowheads="1"/>
              </p:cNvSpPr>
              <p:nvPr/>
            </p:nvSpPr>
            <p:spPr bwMode="gray">
              <a:xfrm>
                <a:off x="2057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1" name="Content block 101" hidden="1"/>
              <p:cNvSpPr>
                <a:spLocks noChangeArrowheads="1"/>
              </p:cNvSpPr>
              <p:nvPr/>
            </p:nvSpPr>
            <p:spPr bwMode="gray">
              <a:xfrm>
                <a:off x="530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sp>
        <p:nvSpPr>
          <p:cNvPr id="2" name="Title 1"/>
          <p:cNvSpPr>
            <a:spLocks noGrp="1"/>
          </p:cNvSpPr>
          <p:nvPr>
            <p:ph type="title"/>
          </p:nvPr>
        </p:nvSpPr>
        <p:spPr/>
        <p:txBody>
          <a:bodyPr/>
          <a:lstStyle/>
          <a:p>
            <a:r>
              <a:rPr lang="en-GB" dirty="0" smtClean="0"/>
              <a:t>Government investment attraction policies</a:t>
            </a:r>
            <a:endParaRPr lang="en-GB" dirty="0"/>
          </a:p>
        </p:txBody>
      </p:sp>
      <p:graphicFrame>
        <p:nvGraphicFramePr>
          <p:cNvPr id="59" name="Content Placeholder 58"/>
          <p:cNvGraphicFramePr>
            <a:graphicFrameLocks noGrp="1"/>
          </p:cNvGraphicFramePr>
          <p:nvPr>
            <p:ph sz="quarter" idx="24"/>
          </p:nvPr>
        </p:nvGraphicFramePr>
        <p:xfrm>
          <a:off x="5433471" y="1348681"/>
          <a:ext cx="4248150" cy="3761840"/>
        </p:xfrm>
        <a:graphic>
          <a:graphicData uri="http://schemas.openxmlformats.org/drawingml/2006/table">
            <a:tbl>
              <a:tblPr firstRow="1" bandRow="1">
                <a:tableStyleId>{D5C30875-5027-47A9-8995-C2BF9F8F2FF4}</a:tableStyleId>
              </a:tblPr>
              <a:tblGrid>
                <a:gridCol w="3481929"/>
                <a:gridCol w="766221"/>
              </a:tblGrid>
              <a:tr h="311050">
                <a:tc>
                  <a:txBody>
                    <a:bodyPr/>
                    <a:lstStyle/>
                    <a:p>
                      <a:pPr marL="0" marR="0" indent="0" algn="l" defTabSz="1018824" rtl="0" eaLnBrk="1" fontAlgn="auto" latinLnBrk="0" hangingPunct="1">
                        <a:lnSpc>
                          <a:spcPct val="100000"/>
                        </a:lnSpc>
                        <a:spcBef>
                          <a:spcPts val="0"/>
                        </a:spcBef>
                        <a:spcAft>
                          <a:spcPts val="0"/>
                        </a:spcAft>
                        <a:buClrTx/>
                        <a:buSzTx/>
                        <a:buFontTx/>
                        <a:buNone/>
                        <a:tabLst/>
                        <a:defRPr/>
                      </a:pPr>
                      <a:r>
                        <a:rPr lang="en-AU" sz="1000" dirty="0" smtClean="0">
                          <a:solidFill>
                            <a:schemeClr val="bg1"/>
                          </a:solidFill>
                          <a:latin typeface="+mj-lt"/>
                        </a:rPr>
                        <a:t>Case study –  </a:t>
                      </a:r>
                      <a:r>
                        <a:rPr lang="en-AU" sz="1000" b="1" kern="1200" baseline="0" dirty="0" smtClean="0">
                          <a:solidFill>
                            <a:schemeClr val="bg1"/>
                          </a:solidFill>
                          <a:latin typeface="+mj-lt"/>
                          <a:ea typeface="+mj-ea"/>
                          <a:cs typeface="+mj-cs"/>
                        </a:rPr>
                        <a:t>Incentive Package to draw investment into the state of Tennessee*</a:t>
                      </a: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tx2"/>
                    </a:solidFill>
                  </a:tcPr>
                </a:tc>
                <a:tc>
                  <a:txBody>
                    <a:bodyPr/>
                    <a:lstStyle/>
                    <a:p>
                      <a:endParaRPr lang="en-AU" sz="1000" dirty="0">
                        <a:solidFill>
                          <a:schemeClr val="bg1"/>
                        </a:solidFill>
                      </a:endParaRPr>
                    </a:p>
                  </a:txBody>
                  <a:tcPr>
                    <a:lnL w="9525" cap="flat" cmpd="sng" algn="ctr">
                      <a:solidFill>
                        <a:schemeClr val="bg1"/>
                      </a:solidFill>
                      <a:prstDash val="solid"/>
                      <a:round/>
                      <a:headEnd type="none" w="med" len="med"/>
                      <a:tailEnd type="none" w="med" len="med"/>
                    </a:lnL>
                    <a:solidFill>
                      <a:schemeClr val="bg1"/>
                    </a:solidFill>
                  </a:tcPr>
                </a:tc>
              </a:tr>
              <a:tr h="3271343">
                <a:tc gridSpan="2">
                  <a:txBody>
                    <a:bodyPr/>
                    <a:lstStyle/>
                    <a:p>
                      <a:pPr marL="0" marR="0" indent="0" algn="l" defTabSz="1018824" rtl="0" eaLnBrk="1" fontAlgn="auto" latinLnBrk="0" hangingPunct="1">
                        <a:lnSpc>
                          <a:spcPct val="100000"/>
                        </a:lnSpc>
                        <a:spcBef>
                          <a:spcPts val="600"/>
                        </a:spcBef>
                        <a:spcAft>
                          <a:spcPts val="400"/>
                        </a:spcAft>
                        <a:buClrTx/>
                        <a:buSzTx/>
                        <a:buFontTx/>
                        <a:buNone/>
                        <a:tabLst/>
                        <a:defRPr/>
                      </a:pPr>
                      <a:r>
                        <a:rPr lang="en-AU" sz="1000" b="1" kern="1200" baseline="0" dirty="0" smtClean="0">
                          <a:solidFill>
                            <a:schemeClr val="tx2"/>
                          </a:solidFill>
                          <a:latin typeface="+mj-lt"/>
                          <a:ea typeface="+mj-ea"/>
                          <a:cs typeface="+mj-cs"/>
                        </a:rPr>
                        <a:t>Description</a:t>
                      </a:r>
                    </a:p>
                    <a:p>
                      <a:pPr marL="0" marR="0" indent="0" algn="l" defTabSz="1018824" rtl="0" eaLnBrk="1" fontAlgn="auto" latinLnBrk="0" hangingPunct="1">
                        <a:lnSpc>
                          <a:spcPct val="100000"/>
                        </a:lnSpc>
                        <a:spcBef>
                          <a:spcPts val="0"/>
                        </a:spcBef>
                        <a:spcAft>
                          <a:spcPts val="400"/>
                        </a:spcAft>
                        <a:buClrTx/>
                        <a:buSzTx/>
                        <a:buFontTx/>
                        <a:buNone/>
                        <a:tabLst/>
                        <a:defRPr/>
                      </a:pPr>
                      <a:r>
                        <a:rPr lang="en-AU" sz="1000" kern="1200" baseline="0" dirty="0" smtClean="0">
                          <a:solidFill>
                            <a:schemeClr val="tx1"/>
                          </a:solidFill>
                          <a:latin typeface="+mj-lt"/>
                          <a:ea typeface="+mj-ea"/>
                          <a:cs typeface="+mj-cs"/>
                        </a:rPr>
                        <a:t>In 2008, the US federal, state and municipal governments jointly offered an incentive package to Volkswagen to build an assembly plant at Chattanooga in the state of Tennessee. Volkswagen invested approximately $US 1 billion to construct the facility with the governments combined offering an estimated $US 577 million. </a:t>
                      </a:r>
                    </a:p>
                    <a:p>
                      <a:pPr marL="0" marR="0" indent="0" algn="l" defTabSz="1018824" rtl="0" eaLnBrk="1" fontAlgn="auto" latinLnBrk="0" hangingPunct="1">
                        <a:lnSpc>
                          <a:spcPct val="100000"/>
                        </a:lnSpc>
                        <a:spcBef>
                          <a:spcPts val="0"/>
                        </a:spcBef>
                        <a:spcAft>
                          <a:spcPts val="400"/>
                        </a:spcAft>
                        <a:buClrTx/>
                        <a:buSzTx/>
                        <a:buFontTx/>
                        <a:buNone/>
                        <a:tabLst/>
                        <a:defRPr/>
                      </a:pPr>
                      <a:r>
                        <a:rPr lang="en-AU" sz="1000" kern="1200" baseline="0" dirty="0" smtClean="0">
                          <a:solidFill>
                            <a:schemeClr val="tx1"/>
                          </a:solidFill>
                          <a:latin typeface="+mj-lt"/>
                          <a:ea typeface="+mj-ea"/>
                          <a:cs typeface="+mj-cs"/>
                        </a:rPr>
                        <a:t>Incentives included job tax credits, industrial machinery credits, infrastructure investments and workforce investments including recruitment, screening and training support. </a:t>
                      </a:r>
                    </a:p>
                    <a:p>
                      <a:pPr marL="0" marR="0" indent="0" algn="l" defTabSz="1018824" rtl="0" eaLnBrk="1" fontAlgn="auto" latinLnBrk="0" hangingPunct="1">
                        <a:lnSpc>
                          <a:spcPct val="100000"/>
                        </a:lnSpc>
                        <a:spcBef>
                          <a:spcPts val="0"/>
                        </a:spcBef>
                        <a:spcAft>
                          <a:spcPts val="400"/>
                        </a:spcAft>
                        <a:buClrTx/>
                        <a:buSzTx/>
                        <a:buFontTx/>
                        <a:buNone/>
                        <a:tabLst/>
                        <a:defRPr/>
                      </a:pPr>
                      <a:r>
                        <a:rPr lang="en-AU" sz="1000" kern="1200" baseline="0" dirty="0" smtClean="0">
                          <a:solidFill>
                            <a:schemeClr val="tx1"/>
                          </a:solidFill>
                          <a:latin typeface="+mj-lt"/>
                          <a:ea typeface="+mj-ea"/>
                          <a:cs typeface="+mj-cs"/>
                        </a:rPr>
                        <a:t>The breakdown of support was $US 22 million from the federal government, $US 336 million from the state government and $US 219 million from the municipal government.</a:t>
                      </a:r>
                      <a:endParaRPr lang="en-AU" sz="1000" b="1" kern="1200" baseline="0" dirty="0" smtClean="0">
                        <a:solidFill>
                          <a:schemeClr val="tx1"/>
                        </a:solidFill>
                        <a:latin typeface="+mj-lt"/>
                        <a:ea typeface="+mj-ea"/>
                        <a:cs typeface="+mj-cs"/>
                      </a:endParaRPr>
                    </a:p>
                    <a:p>
                      <a:pPr marL="0" marR="0" indent="0" algn="l" defTabSz="1018824" rtl="0" eaLnBrk="1" fontAlgn="auto" latinLnBrk="0" hangingPunct="1">
                        <a:lnSpc>
                          <a:spcPct val="100000"/>
                        </a:lnSpc>
                        <a:spcBef>
                          <a:spcPts val="600"/>
                        </a:spcBef>
                        <a:spcAft>
                          <a:spcPts val="400"/>
                        </a:spcAft>
                        <a:buClrTx/>
                        <a:buSzTx/>
                        <a:buFontTx/>
                        <a:buNone/>
                        <a:tabLst/>
                        <a:defRPr/>
                      </a:pPr>
                      <a:r>
                        <a:rPr lang="en-AU" sz="1000" b="1" kern="1200" baseline="0" dirty="0" smtClean="0">
                          <a:solidFill>
                            <a:schemeClr val="tx2"/>
                          </a:solidFill>
                          <a:latin typeface="+mj-lt"/>
                          <a:ea typeface="+mj-ea"/>
                          <a:cs typeface="+mj-cs"/>
                        </a:rPr>
                        <a:t>Value</a:t>
                      </a:r>
                      <a:r>
                        <a:rPr lang="en-AU" sz="1000" kern="1200" baseline="0" dirty="0" smtClean="0">
                          <a:solidFill>
                            <a:schemeClr val="tx1"/>
                          </a:solidFill>
                          <a:latin typeface="+mj-lt"/>
                          <a:ea typeface="+mj-ea"/>
                          <a:cs typeface="+mj-cs"/>
                        </a:rPr>
                        <a:t>: $US 577 million</a:t>
                      </a:r>
                      <a:endParaRPr lang="en-GB" sz="1000" b="1" kern="1200" baseline="0" dirty="0" smtClean="0">
                        <a:solidFill>
                          <a:schemeClr val="tx2"/>
                        </a:solidFill>
                        <a:latin typeface="+mj-lt"/>
                        <a:ea typeface="+mj-ea"/>
                        <a:cs typeface="+mj-cs"/>
                      </a:endParaRPr>
                    </a:p>
                    <a:p>
                      <a:pPr marL="0" marR="0" indent="0" algn="l" defTabSz="1018824" rtl="0" eaLnBrk="1" fontAlgn="auto" latinLnBrk="0" hangingPunct="1">
                        <a:lnSpc>
                          <a:spcPct val="100000"/>
                        </a:lnSpc>
                        <a:spcBef>
                          <a:spcPts val="600"/>
                        </a:spcBef>
                        <a:spcAft>
                          <a:spcPts val="400"/>
                        </a:spcAft>
                        <a:buClrTx/>
                        <a:buSzTx/>
                        <a:buFontTx/>
                        <a:buNone/>
                        <a:tabLst/>
                        <a:defRPr/>
                      </a:pPr>
                      <a:r>
                        <a:rPr lang="en-GB" sz="1000" b="1" kern="1200" baseline="0" dirty="0" smtClean="0">
                          <a:solidFill>
                            <a:schemeClr val="tx2"/>
                          </a:solidFill>
                          <a:latin typeface="+mj-lt"/>
                          <a:ea typeface="+mj-ea"/>
                          <a:cs typeface="+mj-cs"/>
                        </a:rPr>
                        <a:t>Outcome</a:t>
                      </a:r>
                      <a:r>
                        <a:rPr lang="en-GB" sz="1000" dirty="0" smtClean="0">
                          <a:solidFill>
                            <a:schemeClr val="tx1"/>
                          </a:solidFill>
                          <a:latin typeface="+mj-lt"/>
                        </a:rPr>
                        <a:t>:</a:t>
                      </a:r>
                      <a:r>
                        <a:rPr lang="en-GB" sz="1000" baseline="0" dirty="0" smtClean="0">
                          <a:solidFill>
                            <a:schemeClr val="tx1"/>
                          </a:solidFill>
                          <a:latin typeface="+mj-lt"/>
                        </a:rPr>
                        <a:t> The US$1.5 billion automobile assembly plant was built in Tennessee . It began production in April 2011. In July 2011 the plant reported that it had hired its 2000</a:t>
                      </a:r>
                      <a:r>
                        <a:rPr lang="en-GB" sz="1000" baseline="30000" dirty="0" smtClean="0">
                          <a:solidFill>
                            <a:schemeClr val="tx1"/>
                          </a:solidFill>
                          <a:latin typeface="+mj-lt"/>
                        </a:rPr>
                        <a:t>th</a:t>
                      </a:r>
                      <a:r>
                        <a:rPr lang="en-GB" sz="1000" baseline="0" dirty="0" smtClean="0">
                          <a:solidFill>
                            <a:schemeClr val="tx1"/>
                          </a:solidFill>
                          <a:latin typeface="+mj-lt"/>
                        </a:rPr>
                        <a:t> employee and in September 2011 it had assembled its 10,000</a:t>
                      </a:r>
                      <a:r>
                        <a:rPr lang="en-GB" sz="1000" baseline="30000" dirty="0" smtClean="0">
                          <a:solidFill>
                            <a:schemeClr val="tx1"/>
                          </a:solidFill>
                          <a:latin typeface="+mj-lt"/>
                        </a:rPr>
                        <a:t>th</a:t>
                      </a:r>
                      <a:r>
                        <a:rPr lang="en-GB" sz="1000" baseline="0" dirty="0" smtClean="0">
                          <a:solidFill>
                            <a:schemeClr val="tx1"/>
                          </a:solidFill>
                          <a:latin typeface="+mj-lt"/>
                        </a:rPr>
                        <a:t>  automobile. It  has a projected annual production of 150,000 cars.</a:t>
                      </a:r>
                      <a:endParaRPr lang="en-AU" sz="1000" dirty="0" smtClean="0">
                        <a:latin typeface="+mj-lt"/>
                      </a:endParaRPr>
                    </a:p>
                  </a:txBody>
                  <a:tcPr marT="108000" marB="108000">
                    <a:lnT w="9525" cap="flat" cmpd="sng" algn="ctr">
                      <a:solidFill>
                        <a:schemeClr val="bg1"/>
                      </a:solidFill>
                      <a:prstDash val="solid"/>
                      <a:round/>
                      <a:headEnd type="none" w="med" len="med"/>
                      <a:tailEnd type="none" w="med" len="med"/>
                    </a:lnT>
                    <a:lnB w="9525" cap="flat" cmpd="sng" algn="ctr">
                      <a:solidFill>
                        <a:srgbClr val="A32020"/>
                      </a:solidFill>
                      <a:prstDash val="sysDot"/>
                      <a:round/>
                      <a:headEnd type="none" w="med" len="med"/>
                      <a:tailEnd type="none" w="med" len="med"/>
                    </a:lnB>
                  </a:tcPr>
                </a:tc>
                <a:tc hMerge="1">
                  <a:txBody>
                    <a:bodyPr/>
                    <a:lstStyle/>
                    <a:p>
                      <a:endParaRPr lang="en-AU"/>
                    </a:p>
                  </a:txBody>
                  <a:tcPr/>
                </a:tc>
              </a:tr>
            </a:tbl>
          </a:graphicData>
        </a:graphic>
      </p:graphicFrame>
      <p:sp>
        <p:nvSpPr>
          <p:cNvPr id="55" name="Executive Summary" hidden="1"/>
          <p:cNvSpPr txBox="1"/>
          <p:nvPr>
            <p:custDataLst>
              <p:tags r:id="rId2"/>
            </p:custDataLst>
          </p:nvPr>
        </p:nvSpPr>
        <p:spPr>
          <a:xfrm>
            <a:off x="541064" y="6286750"/>
            <a:ext cx="2024335" cy="205184"/>
          </a:xfrm>
          <a:prstGeom prst="rect">
            <a:avLst/>
          </a:prstGeom>
          <a:noFill/>
        </p:spPr>
        <p:txBody>
          <a:bodyPr wrap="square" lIns="0" tIns="0" rIns="0" bIns="0" rtlCol="0">
            <a:spAutoFit/>
          </a:bodyPr>
          <a:lstStyle/>
          <a:p>
            <a:pPr>
              <a:lnSpc>
                <a:spcPts val="1600"/>
              </a:lnSpc>
            </a:pPr>
            <a:endParaRPr lang="en-GB" sz="1600" noProof="0" dirty="0" smtClean="0">
              <a:solidFill>
                <a:schemeClr val="tx1"/>
              </a:solidFill>
            </a:endParaRPr>
          </a:p>
        </p:txBody>
      </p:sp>
      <p:pic>
        <p:nvPicPr>
          <p:cNvPr id="1031" name="Picture 7" descr="http://upload.wikimedia.org/wikipedia/commons/e/e0/Us_flag_large_51_stars.png"/>
          <p:cNvPicPr>
            <a:picLocks noChangeAspect="1" noChangeArrowheads="1"/>
          </p:cNvPicPr>
          <p:nvPr/>
        </p:nvPicPr>
        <p:blipFill>
          <a:blip r:embed="rId5" cstate="print"/>
          <a:srcRect/>
          <a:stretch>
            <a:fillRect/>
          </a:stretch>
        </p:blipFill>
        <p:spPr bwMode="auto">
          <a:xfrm>
            <a:off x="8990777" y="1352550"/>
            <a:ext cx="723505" cy="387349"/>
          </a:xfrm>
          <a:prstGeom prst="rect">
            <a:avLst/>
          </a:prstGeom>
          <a:noFill/>
        </p:spPr>
      </p:pic>
      <p:sp>
        <p:nvSpPr>
          <p:cNvPr id="56" name="Rectangle 55"/>
          <p:cNvSpPr/>
          <p:nvPr/>
        </p:nvSpPr>
        <p:spPr>
          <a:xfrm>
            <a:off x="984250" y="1348681"/>
            <a:ext cx="4214812" cy="5132174"/>
          </a:xfrm>
          <a:prstGeom prst="rect">
            <a:avLst/>
          </a:prstGeom>
        </p:spPr>
        <p:txBody>
          <a:bodyPr wrap="square" lIns="0" tIns="0" rIns="0">
            <a:spAutoFit/>
          </a:bodyPr>
          <a:lstStyle/>
          <a:p>
            <a:pPr>
              <a:spcAft>
                <a:spcPts val="500"/>
              </a:spcAft>
            </a:pPr>
            <a:r>
              <a:rPr lang="en-GB" sz="1000" b="1" dirty="0" smtClean="0">
                <a:solidFill>
                  <a:schemeClr val="tx2"/>
                </a:solidFill>
                <a:latin typeface="+mj-lt"/>
                <a:ea typeface="+mj-ea"/>
                <a:cs typeface="+mj-cs"/>
              </a:rPr>
              <a:t>The focus of overseas Governments on co-investment policies has resulted in intense competition, from both countries and smaller jurisdictions within these countries, to attract and retain investment in automotive design and manufacturing. </a:t>
            </a:r>
          </a:p>
          <a:p>
            <a:pPr>
              <a:spcBef>
                <a:spcPts val="200"/>
              </a:spcBef>
              <a:spcAft>
                <a:spcPts val="500"/>
              </a:spcAft>
            </a:pPr>
            <a:r>
              <a:rPr lang="en-GB" sz="1000" dirty="0" smtClean="0">
                <a:latin typeface="Georgia" pitchFamily="18" charset="0"/>
              </a:rPr>
              <a:t>Following the GFC, intervention in the market by overseas governments has increasingly taken the form of investment attraction (or co-investment) policies.</a:t>
            </a:r>
          </a:p>
          <a:p>
            <a:pPr>
              <a:spcBef>
                <a:spcPts val="200"/>
              </a:spcBef>
              <a:spcAft>
                <a:spcPts val="500"/>
              </a:spcAft>
            </a:pPr>
            <a:r>
              <a:rPr lang="en-GB" sz="1000" dirty="0" smtClean="0">
                <a:latin typeface="Georgia" pitchFamily="18" charset="0"/>
              </a:rPr>
              <a:t>This can be viewed as a response by governments to (re)diversify and strengthen their manufacturing base in the face of weakening high value added services industries such as finance and insurance.  The protection or attraction of automotive vehicle design and manufacturing  has been seen by governments to not only secure or directly stimulate employment growth, but also secure the employment and value added associated with the supply chain that accompanies these industries.</a:t>
            </a:r>
          </a:p>
          <a:p>
            <a:pPr>
              <a:spcAft>
                <a:spcPts val="500"/>
              </a:spcAft>
            </a:pPr>
            <a:r>
              <a:rPr lang="en-GB" sz="1000" dirty="0" smtClean="0">
                <a:latin typeface="Georgia" pitchFamily="18" charset="0"/>
              </a:rPr>
              <a:t>The following case studies highlight:</a:t>
            </a:r>
          </a:p>
          <a:p>
            <a:pPr marL="180975" indent="-180975">
              <a:spcAft>
                <a:spcPts val="500"/>
              </a:spcAft>
              <a:buFont typeface="Arial" pitchFamily="34" charset="0"/>
              <a:buChar char="•"/>
            </a:pPr>
            <a:r>
              <a:rPr lang="en-GB" sz="1000" dirty="0" smtClean="0">
                <a:latin typeface="Georgia" pitchFamily="18" charset="0"/>
              </a:rPr>
              <a:t>the varied nature of investment attraction policies adopted by governments around the world and the benefits these provide to automotive manufacturers</a:t>
            </a:r>
          </a:p>
          <a:p>
            <a:pPr marL="180975" indent="-180975">
              <a:spcAft>
                <a:spcPts val="500"/>
              </a:spcAft>
              <a:buFont typeface="Arial" pitchFamily="34" charset="0"/>
              <a:buChar char="•"/>
            </a:pPr>
            <a:r>
              <a:rPr lang="en-GB" sz="1000" dirty="0" smtClean="0">
                <a:latin typeface="Georgia" pitchFamily="18" charset="0"/>
              </a:rPr>
              <a:t>the outcomes of these policies to governments in terms of retaining and attracting both foreign and domestic investment</a:t>
            </a:r>
          </a:p>
          <a:p>
            <a:pPr marL="180975" indent="-180975">
              <a:spcAft>
                <a:spcPts val="500"/>
              </a:spcAft>
              <a:buFont typeface="Arial" pitchFamily="34" charset="0"/>
              <a:buChar char="•"/>
            </a:pPr>
            <a:r>
              <a:rPr lang="en-GB" sz="1000" dirty="0" smtClean="0">
                <a:latin typeface="Georgia" pitchFamily="18" charset="0"/>
              </a:rPr>
              <a:t>the often opaque nature of the policies.</a:t>
            </a:r>
            <a:endParaRPr lang="en-GB" sz="900" b="1" i="1" dirty="0" smtClean="0">
              <a:solidFill>
                <a:schemeClr val="tx2"/>
              </a:solidFill>
              <a:latin typeface="+mj-lt"/>
              <a:ea typeface="+mj-ea"/>
              <a:cs typeface="+mj-cs"/>
            </a:endParaRPr>
          </a:p>
          <a:p>
            <a:pPr>
              <a:spcBef>
                <a:spcPts val="600"/>
              </a:spcBef>
              <a:spcAft>
                <a:spcPts val="500"/>
              </a:spcAft>
            </a:pPr>
            <a:r>
              <a:rPr lang="en-GB" sz="1000" dirty="0" smtClean="0">
                <a:latin typeface="+mj-lt"/>
                <a:ea typeface="+mj-ea"/>
                <a:cs typeface="+mj-cs"/>
              </a:rPr>
              <a:t>The implication of these policies is intense competition, from both countries and smaller jurisdictions within these countries, to attract and retain investment in automotive design and manufacturing</a:t>
            </a:r>
            <a:r>
              <a:rPr lang="en-GB" sz="1000" i="1" dirty="0" smtClean="0">
                <a:latin typeface="+mj-lt"/>
                <a:ea typeface="+mj-ea"/>
                <a:cs typeface="+mj-cs"/>
              </a:rPr>
              <a:t>. </a:t>
            </a:r>
            <a:r>
              <a:rPr lang="en-GB" sz="1000" dirty="0" smtClean="0">
                <a:latin typeface="Georgia" pitchFamily="18" charset="0"/>
              </a:rPr>
              <a:t>These government policies recognise the value, in terms of jobs and economic output, to the local economy. They also provide a competitive advantage to companies based in overseas markets: companies against which local manufacturers not only compete against in export markets, but also increasingly compete against in the domestic market.</a:t>
            </a:r>
          </a:p>
        </p:txBody>
      </p:sp>
      <p:sp>
        <p:nvSpPr>
          <p:cNvPr id="60" name="Draft stamp"/>
          <p:cNvSpPr txBox="1"/>
          <p:nvPr>
            <p:custDataLst>
              <p:tags r:id="rId3"/>
            </p:custDataLst>
          </p:nvPr>
        </p:nvSpPr>
        <p:spPr>
          <a:xfrm>
            <a:off x="3498271" y="437615"/>
            <a:ext cx="6199343" cy="138499"/>
          </a:xfrm>
          <a:prstGeom prst="rect">
            <a:avLst/>
          </a:prstGeom>
          <a:noFill/>
          <a:ln>
            <a:noFill/>
          </a:ln>
        </p:spPr>
        <p:txBody>
          <a:bodyPr wrap="square" lIns="0" tIns="0" rIns="0" bIns="0" rtlCol="0">
            <a:spAutoFit/>
          </a:bodyPr>
          <a:lstStyle/>
          <a:p>
            <a:pPr lvl="0" algn="r"/>
            <a:r>
              <a:rPr lang="en-AU" sz="900" dirty="0" smtClean="0">
                <a:solidFill>
                  <a:srgbClr val="000000"/>
                </a:solidFill>
                <a:latin typeface="Georgia"/>
              </a:rPr>
              <a:t>Government support</a:t>
            </a:r>
          </a:p>
        </p:txBody>
      </p:sp>
      <p:sp>
        <p:nvSpPr>
          <p:cNvPr id="54" name="Rectangle 53"/>
          <p:cNvSpPr/>
          <p:nvPr/>
        </p:nvSpPr>
        <p:spPr>
          <a:xfrm>
            <a:off x="5433471" y="5103657"/>
            <a:ext cx="2282676" cy="232165"/>
          </a:xfrm>
          <a:prstGeom prst="rect">
            <a:avLst/>
          </a:prstGeom>
        </p:spPr>
        <p:txBody>
          <a:bodyPr wrap="none" lIns="0" tIns="108000" rIns="0" bIns="0">
            <a:spAutoFit/>
          </a:bodyPr>
          <a:lstStyle/>
          <a:p>
            <a:r>
              <a:rPr lang="en-GB" sz="800" i="1" dirty="0" smtClean="0">
                <a:latin typeface="Georgia" pitchFamily="18" charset="0"/>
              </a:rPr>
              <a:t>* Full case study sources provided on pages 26-27</a:t>
            </a:r>
            <a:endParaRPr lang="en-GB" sz="800" i="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id" hidden="1"/>
          <p:cNvGrpSpPr/>
          <p:nvPr>
            <p:custDataLst>
              <p:tags r:id="rId1"/>
            </p:custDataLst>
          </p:nvPr>
        </p:nvGrpSpPr>
        <p:grpSpPr>
          <a:xfrm>
            <a:off x="541065" y="635374"/>
            <a:ext cx="9179468" cy="6218189"/>
            <a:chOff x="530352" y="685800"/>
            <a:chExt cx="8997696" cy="6711696"/>
          </a:xfrm>
        </p:grpSpPr>
        <p:sp>
          <p:nvSpPr>
            <p:cNvPr id="7" name="Footer block" hidden="1"/>
            <p:cNvSpPr>
              <a:spLocks noChangeArrowheads="1"/>
            </p:cNvSpPr>
            <p:nvPr/>
          </p:nvSpPr>
          <p:spPr bwMode="gray">
            <a:xfrm>
              <a:off x="530352" y="6784848"/>
              <a:ext cx="8988552"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912813">
                <a:defRPr/>
              </a:pPr>
              <a:endParaRPr lang="en-GB" dirty="0"/>
            </a:p>
          </p:txBody>
        </p:sp>
        <p:sp>
          <p:nvSpPr>
            <p:cNvPr id="8" name="Title block" hidden="1"/>
            <p:cNvSpPr>
              <a:spLocks noChangeArrowheads="1"/>
            </p:cNvSpPr>
            <p:nvPr/>
          </p:nvSpPr>
          <p:spPr bwMode="gray">
            <a:xfrm>
              <a:off x="530352" y="1143000"/>
              <a:ext cx="8988552"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912813">
                <a:defRPr/>
              </a:pPr>
              <a:endParaRPr lang="en-GB" dirty="0"/>
            </a:p>
          </p:txBody>
        </p:sp>
        <p:sp>
          <p:nvSpPr>
            <p:cNvPr id="9" name="Header block" hidden="1"/>
            <p:cNvSpPr>
              <a:spLocks noChangeArrowheads="1"/>
            </p:cNvSpPr>
            <p:nvPr/>
          </p:nvSpPr>
          <p:spPr bwMode="gray">
            <a:xfrm>
              <a:off x="530352" y="685800"/>
              <a:ext cx="8988552"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801688">
                <a:buSzPct val="90000"/>
                <a:defRPr/>
              </a:pPr>
              <a:endParaRPr lang="en-GB" sz="1400" dirty="0">
                <a:solidFill>
                  <a:schemeClr val="folHlink"/>
                </a:solidFill>
                <a:cs typeface="Arial" charset="0"/>
              </a:endParaRPr>
            </a:p>
          </p:txBody>
        </p:sp>
        <p:grpSp>
          <p:nvGrpSpPr>
            <p:cNvPr id="4" name="Group 600" hidden="1"/>
            <p:cNvGrpSpPr/>
            <p:nvPr/>
          </p:nvGrpSpPr>
          <p:grpSpPr>
            <a:xfrm>
              <a:off x="530352" y="6016752"/>
              <a:ext cx="8997696" cy="609600"/>
              <a:chOff x="530352" y="6016752"/>
              <a:chExt cx="8997696" cy="609600"/>
            </a:xfrm>
          </p:grpSpPr>
          <p:sp>
            <p:nvSpPr>
              <p:cNvPr id="46" name="Content block 606" hidden="1"/>
              <p:cNvSpPr>
                <a:spLocks noChangeArrowheads="1"/>
              </p:cNvSpPr>
              <p:nvPr/>
            </p:nvSpPr>
            <p:spPr bwMode="gray">
              <a:xfrm>
                <a:off x="8156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7"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8"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9" name="Content block 603" hidden="1"/>
              <p:cNvSpPr>
                <a:spLocks noChangeArrowheads="1"/>
              </p:cNvSpPr>
              <p:nvPr/>
            </p:nvSpPr>
            <p:spPr bwMode="gray">
              <a:xfrm>
                <a:off x="358474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0" name="Content block 602" hidden="1"/>
              <p:cNvSpPr>
                <a:spLocks noChangeArrowheads="1"/>
              </p:cNvSpPr>
              <p:nvPr/>
            </p:nvSpPr>
            <p:spPr bwMode="gray">
              <a:xfrm>
                <a:off x="2057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1" name="Content block 601" hidden="1"/>
              <p:cNvSpPr>
                <a:spLocks noChangeArrowheads="1"/>
              </p:cNvSpPr>
              <p:nvPr/>
            </p:nvSpPr>
            <p:spPr bwMode="gray">
              <a:xfrm>
                <a:off x="530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5" name="Group 500" hidden="1"/>
            <p:cNvGrpSpPr/>
            <p:nvPr/>
          </p:nvGrpSpPr>
          <p:grpSpPr>
            <a:xfrm>
              <a:off x="530352" y="5257800"/>
              <a:ext cx="8997696" cy="609600"/>
              <a:chOff x="530352" y="5257800"/>
              <a:chExt cx="8997696" cy="609600"/>
            </a:xfrm>
          </p:grpSpPr>
          <p:sp>
            <p:nvSpPr>
              <p:cNvPr id="40" name="Content block 506" hidden="1"/>
              <p:cNvSpPr>
                <a:spLocks noChangeArrowheads="1"/>
              </p:cNvSpPr>
              <p:nvPr/>
            </p:nvSpPr>
            <p:spPr bwMode="gray">
              <a:xfrm>
                <a:off x="8156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1"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2"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3" name="Content block 503" hidden="1"/>
              <p:cNvSpPr>
                <a:spLocks noChangeArrowheads="1"/>
              </p:cNvSpPr>
              <p:nvPr/>
            </p:nvSpPr>
            <p:spPr bwMode="gray">
              <a:xfrm>
                <a:off x="358474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4" name="Content block 502" hidden="1"/>
              <p:cNvSpPr>
                <a:spLocks noChangeArrowheads="1"/>
              </p:cNvSpPr>
              <p:nvPr/>
            </p:nvSpPr>
            <p:spPr bwMode="gray">
              <a:xfrm>
                <a:off x="2057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5" name="Content block 501" hidden="1"/>
              <p:cNvSpPr>
                <a:spLocks noChangeArrowheads="1"/>
              </p:cNvSpPr>
              <p:nvPr/>
            </p:nvSpPr>
            <p:spPr bwMode="gray">
              <a:xfrm>
                <a:off x="530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6" name="Group 400" hidden="1"/>
            <p:cNvGrpSpPr/>
            <p:nvPr/>
          </p:nvGrpSpPr>
          <p:grpSpPr>
            <a:xfrm>
              <a:off x="530352" y="4498848"/>
              <a:ext cx="8997696" cy="609600"/>
              <a:chOff x="530352" y="4498848"/>
              <a:chExt cx="8997696" cy="609600"/>
            </a:xfrm>
          </p:grpSpPr>
          <p:sp>
            <p:nvSpPr>
              <p:cNvPr id="34" name="Content block 406" hidden="1"/>
              <p:cNvSpPr>
                <a:spLocks noChangeArrowheads="1"/>
              </p:cNvSpPr>
              <p:nvPr/>
            </p:nvSpPr>
            <p:spPr bwMode="gray">
              <a:xfrm>
                <a:off x="8156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5"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6"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7" name="Content block 403" hidden="1"/>
              <p:cNvSpPr>
                <a:spLocks noChangeArrowheads="1"/>
              </p:cNvSpPr>
              <p:nvPr/>
            </p:nvSpPr>
            <p:spPr bwMode="gray">
              <a:xfrm>
                <a:off x="358474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8" name="Content block 402" hidden="1"/>
              <p:cNvSpPr>
                <a:spLocks noChangeArrowheads="1"/>
              </p:cNvSpPr>
              <p:nvPr/>
            </p:nvSpPr>
            <p:spPr bwMode="gray">
              <a:xfrm>
                <a:off x="2057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9" name="Content block 401" hidden="1"/>
              <p:cNvSpPr>
                <a:spLocks noChangeArrowheads="1"/>
              </p:cNvSpPr>
              <p:nvPr/>
            </p:nvSpPr>
            <p:spPr bwMode="gray">
              <a:xfrm>
                <a:off x="530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0" name="Group 300" hidden="1"/>
            <p:cNvGrpSpPr/>
            <p:nvPr/>
          </p:nvGrpSpPr>
          <p:grpSpPr>
            <a:xfrm>
              <a:off x="530352" y="3730752"/>
              <a:ext cx="8997696" cy="609600"/>
              <a:chOff x="530352" y="3730752"/>
              <a:chExt cx="8997696" cy="609600"/>
            </a:xfrm>
          </p:grpSpPr>
          <p:sp>
            <p:nvSpPr>
              <p:cNvPr id="28" name="Content block 306" hidden="1"/>
              <p:cNvSpPr>
                <a:spLocks noChangeArrowheads="1"/>
              </p:cNvSpPr>
              <p:nvPr/>
            </p:nvSpPr>
            <p:spPr bwMode="gray">
              <a:xfrm>
                <a:off x="8156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9"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0"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1" name="Content block 303" hidden="1"/>
              <p:cNvSpPr>
                <a:spLocks noChangeArrowheads="1"/>
              </p:cNvSpPr>
              <p:nvPr/>
            </p:nvSpPr>
            <p:spPr bwMode="gray">
              <a:xfrm>
                <a:off x="358474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2" name="Content block 302" hidden="1"/>
              <p:cNvSpPr>
                <a:spLocks noChangeArrowheads="1"/>
              </p:cNvSpPr>
              <p:nvPr/>
            </p:nvSpPr>
            <p:spPr bwMode="gray">
              <a:xfrm>
                <a:off x="2057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3" name="Content block 301" hidden="1"/>
              <p:cNvSpPr>
                <a:spLocks noChangeArrowheads="1"/>
              </p:cNvSpPr>
              <p:nvPr/>
            </p:nvSpPr>
            <p:spPr bwMode="gray">
              <a:xfrm>
                <a:off x="530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1" name="Group 200" hidden="1"/>
            <p:cNvGrpSpPr/>
            <p:nvPr/>
          </p:nvGrpSpPr>
          <p:grpSpPr>
            <a:xfrm>
              <a:off x="530352" y="2971800"/>
              <a:ext cx="8997696" cy="609600"/>
              <a:chOff x="530352" y="2971800"/>
              <a:chExt cx="8997696" cy="609600"/>
            </a:xfrm>
          </p:grpSpPr>
          <p:sp>
            <p:nvSpPr>
              <p:cNvPr id="22" name="Content block 206" hidden="1"/>
              <p:cNvSpPr>
                <a:spLocks noChangeArrowheads="1"/>
              </p:cNvSpPr>
              <p:nvPr/>
            </p:nvSpPr>
            <p:spPr bwMode="gray">
              <a:xfrm>
                <a:off x="8156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3"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4"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5" name="Content block 203" hidden="1"/>
              <p:cNvSpPr>
                <a:spLocks noChangeArrowheads="1"/>
              </p:cNvSpPr>
              <p:nvPr/>
            </p:nvSpPr>
            <p:spPr bwMode="gray">
              <a:xfrm>
                <a:off x="358474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6" name="Content block 202" hidden="1"/>
              <p:cNvSpPr>
                <a:spLocks noChangeArrowheads="1"/>
              </p:cNvSpPr>
              <p:nvPr/>
            </p:nvSpPr>
            <p:spPr bwMode="gray">
              <a:xfrm>
                <a:off x="2057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7" name="Content block 201" hidden="1"/>
              <p:cNvSpPr>
                <a:spLocks noChangeArrowheads="1"/>
              </p:cNvSpPr>
              <p:nvPr/>
            </p:nvSpPr>
            <p:spPr bwMode="gray">
              <a:xfrm>
                <a:off x="530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2" name="Group 100" hidden="1"/>
            <p:cNvGrpSpPr/>
            <p:nvPr/>
          </p:nvGrpSpPr>
          <p:grpSpPr>
            <a:xfrm>
              <a:off x="530352" y="2212848"/>
              <a:ext cx="8997696" cy="609600"/>
              <a:chOff x="530352" y="2212848"/>
              <a:chExt cx="8997696" cy="609600"/>
            </a:xfrm>
          </p:grpSpPr>
          <p:sp>
            <p:nvSpPr>
              <p:cNvPr id="16" name="Content block 106" hidden="1"/>
              <p:cNvSpPr>
                <a:spLocks noChangeArrowheads="1"/>
              </p:cNvSpPr>
              <p:nvPr/>
            </p:nvSpPr>
            <p:spPr bwMode="gray">
              <a:xfrm>
                <a:off x="8156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7"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8"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9"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0" name="Content block 102" hidden="1"/>
              <p:cNvSpPr>
                <a:spLocks noChangeArrowheads="1"/>
              </p:cNvSpPr>
              <p:nvPr/>
            </p:nvSpPr>
            <p:spPr bwMode="gray">
              <a:xfrm>
                <a:off x="2057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1" name="Content block 101" hidden="1"/>
              <p:cNvSpPr>
                <a:spLocks noChangeArrowheads="1"/>
              </p:cNvSpPr>
              <p:nvPr/>
            </p:nvSpPr>
            <p:spPr bwMode="gray">
              <a:xfrm>
                <a:off x="530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sp>
        <p:nvSpPr>
          <p:cNvPr id="2" name="Title 1"/>
          <p:cNvSpPr>
            <a:spLocks noGrp="1"/>
          </p:cNvSpPr>
          <p:nvPr>
            <p:ph type="title"/>
          </p:nvPr>
        </p:nvSpPr>
        <p:spPr/>
        <p:txBody>
          <a:bodyPr/>
          <a:lstStyle/>
          <a:p>
            <a:r>
              <a:rPr lang="en-GB" dirty="0" smtClean="0"/>
              <a:t>Case Studies – Government investment attraction policies</a:t>
            </a:r>
            <a:endParaRPr lang="en-GB" dirty="0"/>
          </a:p>
        </p:txBody>
      </p:sp>
      <p:sp>
        <p:nvSpPr>
          <p:cNvPr id="55" name="Executive Summary" hidden="1"/>
          <p:cNvSpPr txBox="1"/>
          <p:nvPr>
            <p:custDataLst>
              <p:tags r:id="rId2"/>
            </p:custDataLst>
          </p:nvPr>
        </p:nvSpPr>
        <p:spPr>
          <a:xfrm>
            <a:off x="541064" y="6286750"/>
            <a:ext cx="2024335" cy="205184"/>
          </a:xfrm>
          <a:prstGeom prst="rect">
            <a:avLst/>
          </a:prstGeom>
          <a:noFill/>
        </p:spPr>
        <p:txBody>
          <a:bodyPr wrap="square" lIns="0" tIns="0" rIns="0" bIns="0" rtlCol="0">
            <a:spAutoFit/>
          </a:bodyPr>
          <a:lstStyle/>
          <a:p>
            <a:pPr>
              <a:lnSpc>
                <a:spcPts val="1600"/>
              </a:lnSpc>
            </a:pPr>
            <a:endParaRPr lang="en-GB" sz="1600" noProof="0" dirty="0" smtClean="0">
              <a:solidFill>
                <a:schemeClr val="tx1"/>
              </a:solidFill>
            </a:endParaRPr>
          </a:p>
        </p:txBody>
      </p:sp>
      <p:graphicFrame>
        <p:nvGraphicFramePr>
          <p:cNvPr id="57" name="Content Placeholder 58"/>
          <p:cNvGraphicFramePr>
            <a:graphicFrameLocks noGrp="1"/>
          </p:cNvGraphicFramePr>
          <p:nvPr>
            <p:ph sz="quarter" idx="25"/>
          </p:nvPr>
        </p:nvGraphicFramePr>
        <p:xfrm>
          <a:off x="663876" y="1354138"/>
          <a:ext cx="4248150" cy="4219040"/>
        </p:xfrm>
        <a:graphic>
          <a:graphicData uri="http://schemas.openxmlformats.org/drawingml/2006/table">
            <a:tbl>
              <a:tblPr firstRow="1" bandRow="1">
                <a:tableStyleId>{D5C30875-5027-47A9-8995-C2BF9F8F2FF4}</a:tableStyleId>
              </a:tblPr>
              <a:tblGrid>
                <a:gridCol w="3307366"/>
                <a:gridCol w="940784"/>
              </a:tblGrid>
              <a:tr h="520255">
                <a:tc>
                  <a:txBody>
                    <a:bodyPr/>
                    <a:lstStyle/>
                    <a:p>
                      <a:r>
                        <a:rPr lang="en-AU" sz="1000" dirty="0" smtClean="0">
                          <a:solidFill>
                            <a:schemeClr val="bg1"/>
                          </a:solidFill>
                          <a:latin typeface="+mj-lt"/>
                        </a:rPr>
                        <a:t>Case study –  Incentives to shift the production</a:t>
                      </a:r>
                      <a:r>
                        <a:rPr lang="en-AU" sz="1000" baseline="0" dirty="0" smtClean="0">
                          <a:solidFill>
                            <a:schemeClr val="bg1"/>
                          </a:solidFill>
                          <a:latin typeface="+mj-lt"/>
                        </a:rPr>
                        <a:t> of automobile lithium-ion batteries to Michigan*</a:t>
                      </a:r>
                      <a:endParaRPr lang="en-AU" sz="1000" dirty="0">
                        <a:solidFill>
                          <a:schemeClr val="bg1"/>
                        </a:solidFill>
                        <a:latin typeface="+mj-l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tx2"/>
                    </a:solidFill>
                  </a:tcPr>
                </a:tc>
                <a:tc>
                  <a:txBody>
                    <a:bodyPr/>
                    <a:lstStyle/>
                    <a:p>
                      <a:endParaRPr lang="en-AU" sz="1000" dirty="0">
                        <a:solidFill>
                          <a:schemeClr val="bg1"/>
                        </a:solidFill>
                        <a:latin typeface="+mj-lt"/>
                      </a:endParaRPr>
                    </a:p>
                  </a:txBody>
                  <a:tcPr>
                    <a:lnL w="9525" cap="flat" cmpd="sng" algn="ctr">
                      <a:solidFill>
                        <a:schemeClr val="bg1"/>
                      </a:solidFill>
                      <a:prstDash val="solid"/>
                      <a:round/>
                      <a:headEnd type="none" w="med" len="med"/>
                      <a:tailEnd type="none" w="med" len="med"/>
                    </a:lnL>
                    <a:solidFill>
                      <a:schemeClr val="bg1"/>
                    </a:solidFill>
                  </a:tcPr>
                </a:tc>
              </a:tr>
              <a:tr h="3561581">
                <a:tc gridSpan="2">
                  <a:txBody>
                    <a:bodyPr/>
                    <a:lstStyle/>
                    <a:p>
                      <a:pPr eaLnBrk="0" hangingPunct="0">
                        <a:spcBef>
                          <a:spcPts val="600"/>
                        </a:spcBef>
                        <a:spcAft>
                          <a:spcPts val="400"/>
                        </a:spcAft>
                      </a:pPr>
                      <a:r>
                        <a:rPr lang="en-AU" sz="1000" b="1" kern="1200" baseline="0" dirty="0" smtClean="0">
                          <a:solidFill>
                            <a:schemeClr val="tx2"/>
                          </a:solidFill>
                          <a:latin typeface="+mj-lt"/>
                          <a:ea typeface="+mj-ea"/>
                          <a:cs typeface="+mj-cs"/>
                        </a:rPr>
                        <a:t>Description</a:t>
                      </a:r>
                    </a:p>
                    <a:p>
                      <a:pPr marL="0" algn="l" defTabSz="1018824" rtl="0" eaLnBrk="1" latinLnBrk="0" hangingPunct="1">
                        <a:spcBef>
                          <a:spcPts val="0"/>
                        </a:spcBef>
                        <a:spcAft>
                          <a:spcPts val="400"/>
                        </a:spcAft>
                      </a:pPr>
                      <a:r>
                        <a:rPr lang="en-AU" sz="1000" kern="1200" dirty="0" smtClean="0">
                          <a:solidFill>
                            <a:schemeClr val="tx1"/>
                          </a:solidFill>
                          <a:latin typeface="+mj-lt"/>
                          <a:ea typeface="+mj-ea"/>
                          <a:cs typeface="+mj-cs"/>
                        </a:rPr>
                        <a:t>The US Federal Government Department of Energy offered a financial grant to LG Chem / Compact Power to shift the production of automobile lithium-ion batteries to the US. The $US 151 million was used by LG Chem and Compact Energy to build a battery cell plant in Michigan. </a:t>
                      </a:r>
                    </a:p>
                    <a:p>
                      <a:pPr marL="0" algn="l" defTabSz="1018824" rtl="0" eaLnBrk="1" latinLnBrk="0" hangingPunct="1">
                        <a:spcBef>
                          <a:spcPts val="0"/>
                        </a:spcBef>
                        <a:spcAft>
                          <a:spcPts val="400"/>
                        </a:spcAft>
                      </a:pPr>
                      <a:r>
                        <a:rPr lang="en-AU" sz="1000" kern="1200" dirty="0" smtClean="0">
                          <a:solidFill>
                            <a:schemeClr val="tx1"/>
                          </a:solidFill>
                          <a:latin typeface="+mj-lt"/>
                          <a:ea typeface="+mj-ea"/>
                          <a:cs typeface="+mj-cs"/>
                        </a:rPr>
                        <a:t>LG Chem, Ltd. is</a:t>
                      </a:r>
                      <a:r>
                        <a:rPr lang="en-AU" sz="1000" kern="1200" baseline="0" dirty="0" smtClean="0">
                          <a:solidFill>
                            <a:schemeClr val="tx1"/>
                          </a:solidFill>
                          <a:latin typeface="+mj-lt"/>
                          <a:ea typeface="+mj-ea"/>
                          <a:cs typeface="+mj-cs"/>
                        </a:rPr>
                        <a:t> South Korea’s largest chemical and rechargeable battery maker in terms of both size and performance. </a:t>
                      </a:r>
                      <a:r>
                        <a:rPr lang="en-AU" sz="1000" kern="1200" dirty="0" smtClean="0">
                          <a:solidFill>
                            <a:schemeClr val="tx1"/>
                          </a:solidFill>
                          <a:latin typeface="+mj-lt"/>
                          <a:ea typeface="+mj-ea"/>
                          <a:cs typeface="+mj-cs"/>
                        </a:rPr>
                        <a:t>The company </a:t>
                      </a:r>
                      <a:r>
                        <a:rPr lang="en-AU" sz="1000" kern="1200" baseline="0" dirty="0" smtClean="0">
                          <a:solidFill>
                            <a:schemeClr val="tx1"/>
                          </a:solidFill>
                          <a:latin typeface="+mj-lt"/>
                          <a:ea typeface="+mj-ea"/>
                          <a:cs typeface="+mj-cs"/>
                        </a:rPr>
                        <a:t>will manufacture lithium-ion polymer battery cells for the General Motors’ Chevrolet Volt at the plant in Holland, Michigan. </a:t>
                      </a:r>
                      <a:endParaRPr lang="en-AU" sz="1000" kern="1200" dirty="0" smtClean="0">
                        <a:solidFill>
                          <a:schemeClr val="tx1"/>
                        </a:solidFill>
                        <a:latin typeface="+mj-lt"/>
                        <a:ea typeface="+mj-ea"/>
                        <a:cs typeface="+mj-cs"/>
                      </a:endParaRPr>
                    </a:p>
                    <a:p>
                      <a:pPr marL="0" algn="l" defTabSz="1018824" rtl="0" eaLnBrk="1" latinLnBrk="0" hangingPunct="1">
                        <a:spcBef>
                          <a:spcPts val="0"/>
                        </a:spcBef>
                        <a:spcAft>
                          <a:spcPts val="400"/>
                        </a:spcAft>
                      </a:pPr>
                      <a:r>
                        <a:rPr lang="en-AU" sz="1000" kern="1200" dirty="0" smtClean="0">
                          <a:solidFill>
                            <a:schemeClr val="tx1"/>
                          </a:solidFill>
                          <a:latin typeface="+mj-lt"/>
                          <a:ea typeface="+mj-ea"/>
                          <a:cs typeface="+mj-cs"/>
                        </a:rPr>
                        <a:t>The Department of Energy is also funding other similar battery plants, including those owned by Johnson Controls Inc., A123 Systems Inc., EnerDel Inc. and General Motors.</a:t>
                      </a:r>
                    </a:p>
                    <a:p>
                      <a:pPr marL="0" marR="0" indent="0" algn="l" defTabSz="1018824" rtl="0" eaLnBrk="1" fontAlgn="auto" latinLnBrk="0" hangingPunct="1">
                        <a:lnSpc>
                          <a:spcPct val="100000"/>
                        </a:lnSpc>
                        <a:spcBef>
                          <a:spcPts val="600"/>
                        </a:spcBef>
                        <a:spcAft>
                          <a:spcPts val="400"/>
                        </a:spcAft>
                        <a:buClrTx/>
                        <a:buSzTx/>
                        <a:buFontTx/>
                        <a:buNone/>
                        <a:tabLst/>
                        <a:defRPr/>
                      </a:pPr>
                      <a:r>
                        <a:rPr lang="en-AU" sz="1000" b="1" kern="1200" baseline="0" dirty="0" smtClean="0">
                          <a:solidFill>
                            <a:schemeClr val="tx2"/>
                          </a:solidFill>
                          <a:latin typeface="+mj-lt"/>
                          <a:ea typeface="+mj-ea"/>
                          <a:cs typeface="+mj-cs"/>
                        </a:rPr>
                        <a:t>Value</a:t>
                      </a:r>
                      <a:r>
                        <a:rPr lang="en-AU" sz="1000" kern="1200" baseline="0" dirty="0" smtClean="0">
                          <a:solidFill>
                            <a:schemeClr val="tx1"/>
                          </a:solidFill>
                          <a:latin typeface="+mj-lt"/>
                          <a:ea typeface="+mj-ea"/>
                          <a:cs typeface="+mj-cs"/>
                        </a:rPr>
                        <a:t>: $US 151 million to date</a:t>
                      </a:r>
                    </a:p>
                    <a:p>
                      <a:pPr marL="0" marR="0" indent="0" algn="l" defTabSz="1018824" rtl="0" eaLnBrk="1" fontAlgn="auto" latinLnBrk="0" hangingPunct="1">
                        <a:lnSpc>
                          <a:spcPct val="100000"/>
                        </a:lnSpc>
                        <a:spcBef>
                          <a:spcPts val="600"/>
                        </a:spcBef>
                        <a:spcAft>
                          <a:spcPts val="400"/>
                        </a:spcAft>
                        <a:buClrTx/>
                        <a:buSzTx/>
                        <a:buFontTx/>
                        <a:buNone/>
                        <a:tabLst/>
                        <a:defRPr/>
                      </a:pPr>
                      <a:r>
                        <a:rPr lang="en-AU" sz="1000" b="1" kern="1200" baseline="0" dirty="0" smtClean="0">
                          <a:solidFill>
                            <a:schemeClr val="tx2"/>
                          </a:solidFill>
                          <a:latin typeface="+mj-lt"/>
                          <a:ea typeface="+mj-ea"/>
                          <a:cs typeface="+mj-cs"/>
                        </a:rPr>
                        <a:t>Outcome</a:t>
                      </a:r>
                      <a:r>
                        <a:rPr lang="en-AU" sz="1000" kern="1200" baseline="0" dirty="0" smtClean="0">
                          <a:solidFill>
                            <a:schemeClr val="tx1"/>
                          </a:solidFill>
                          <a:latin typeface="+mj-lt"/>
                          <a:ea typeface="+mj-ea"/>
                          <a:cs typeface="+mj-cs"/>
                        </a:rPr>
                        <a:t>: The </a:t>
                      </a:r>
                      <a:r>
                        <a:rPr lang="en-AU" sz="1000" dirty="0" smtClean="0">
                          <a:latin typeface="+mj-lt"/>
                        </a:rPr>
                        <a:t>$US 303 million</a:t>
                      </a:r>
                      <a:r>
                        <a:rPr lang="en-AU" sz="1000" baseline="0" dirty="0" smtClean="0">
                          <a:latin typeface="+mj-lt"/>
                        </a:rPr>
                        <a:t> </a:t>
                      </a:r>
                      <a:r>
                        <a:rPr lang="en-AU" sz="1000" dirty="0" smtClean="0">
                          <a:latin typeface="+mj-lt"/>
                        </a:rPr>
                        <a:t>Michigan cell plant is scheduled for completion in late 2011.</a:t>
                      </a:r>
                      <a:r>
                        <a:rPr lang="en-AU" sz="1000" baseline="0" dirty="0" smtClean="0">
                          <a:latin typeface="+mj-lt"/>
                        </a:rPr>
                        <a:t>It is expected to employ 300-400 people by 2013. At full production, it is planned to have enough capacity to produce cells for 50,000 to 200,000 battery packs. </a:t>
                      </a:r>
                      <a:r>
                        <a:rPr lang="en-AU" sz="1000" dirty="0" smtClean="0">
                          <a:latin typeface="+mj-lt"/>
                        </a:rPr>
                        <a:t>Six battery cell manufacturing plants ha</a:t>
                      </a:r>
                      <a:r>
                        <a:rPr lang="en-AU" sz="1000" baseline="0" dirty="0" smtClean="0">
                          <a:latin typeface="+mj-lt"/>
                        </a:rPr>
                        <a:t>ve since </a:t>
                      </a:r>
                      <a:r>
                        <a:rPr lang="en-AU" sz="1000" dirty="0" smtClean="0">
                          <a:latin typeface="+mj-lt"/>
                        </a:rPr>
                        <a:t>decided to locate in Michigan, more than in any other US state.</a:t>
                      </a:r>
                    </a:p>
                  </a:txBody>
                  <a:tcPr marT="108000" marB="108000">
                    <a:lnT w="9525" cap="flat" cmpd="sng" algn="ctr">
                      <a:solidFill>
                        <a:schemeClr val="bg1"/>
                      </a:solidFill>
                      <a:prstDash val="solid"/>
                      <a:round/>
                      <a:headEnd type="none" w="med" len="med"/>
                      <a:tailEnd type="none" w="med" len="med"/>
                    </a:lnT>
                    <a:lnB w="9525" cap="flat" cmpd="sng" algn="ctr">
                      <a:solidFill>
                        <a:srgbClr val="A32020"/>
                      </a:solidFill>
                      <a:prstDash val="sysDot"/>
                      <a:round/>
                      <a:headEnd type="none" w="med" len="med"/>
                      <a:tailEnd type="none" w="med" len="med"/>
                    </a:lnB>
                  </a:tcPr>
                </a:tc>
                <a:tc hMerge="1">
                  <a:txBody>
                    <a:bodyPr/>
                    <a:lstStyle/>
                    <a:p>
                      <a:endParaRPr lang="en-AU"/>
                    </a:p>
                  </a:txBody>
                  <a:tcPr/>
                </a:tc>
              </a:tr>
            </a:tbl>
          </a:graphicData>
        </a:graphic>
      </p:graphicFrame>
      <p:graphicFrame>
        <p:nvGraphicFramePr>
          <p:cNvPr id="62" name="Content Placeholder 58"/>
          <p:cNvGraphicFramePr>
            <a:graphicFrameLocks/>
          </p:cNvGraphicFramePr>
          <p:nvPr/>
        </p:nvGraphicFramePr>
        <p:xfrm>
          <a:off x="5107732" y="1354139"/>
          <a:ext cx="4248150" cy="4828640"/>
        </p:xfrm>
        <a:graphic>
          <a:graphicData uri="http://schemas.openxmlformats.org/drawingml/2006/table">
            <a:tbl>
              <a:tblPr firstRow="1" bandRow="1">
                <a:tableStyleId>{D5C30875-5027-47A9-8995-C2BF9F8F2FF4}</a:tableStyleId>
              </a:tblPr>
              <a:tblGrid>
                <a:gridCol w="2440543"/>
                <a:gridCol w="1807607"/>
              </a:tblGrid>
              <a:tr h="535044">
                <a:tc>
                  <a:txBody>
                    <a:bodyPr/>
                    <a:lstStyle/>
                    <a:p>
                      <a:r>
                        <a:rPr lang="en-GB" sz="1000" dirty="0" smtClean="0">
                          <a:solidFill>
                            <a:schemeClr val="bg1"/>
                          </a:solidFill>
                          <a:latin typeface="+mj-lt"/>
                        </a:rPr>
                        <a:t>Case study –</a:t>
                      </a:r>
                      <a:r>
                        <a:rPr lang="en-GB" sz="1000" baseline="0" dirty="0" smtClean="0">
                          <a:solidFill>
                            <a:schemeClr val="bg1"/>
                          </a:solidFill>
                          <a:latin typeface="+mj-lt"/>
                        </a:rPr>
                        <a:t>UK and European Investment Bank (EIB) support for Nissan electric cars*</a:t>
                      </a:r>
                      <a:endParaRPr lang="en-GB" sz="1000" dirty="0">
                        <a:solidFill>
                          <a:schemeClr val="bg1"/>
                        </a:solidFill>
                        <a:latin typeface="+mj-l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tx2"/>
                    </a:solidFill>
                  </a:tcPr>
                </a:tc>
                <a:tc>
                  <a:txBody>
                    <a:bodyPr/>
                    <a:lstStyle/>
                    <a:p>
                      <a:endParaRPr lang="en-GB" sz="1000" dirty="0">
                        <a:solidFill>
                          <a:schemeClr val="bg1"/>
                        </a:solidFill>
                        <a:latin typeface="+mj-lt"/>
                      </a:endParaRPr>
                    </a:p>
                  </a:txBody>
                  <a:tcPr>
                    <a:lnL w="9525" cap="flat" cmpd="sng" algn="ctr">
                      <a:solidFill>
                        <a:schemeClr val="bg1"/>
                      </a:solidFill>
                      <a:prstDash val="solid"/>
                      <a:round/>
                      <a:headEnd type="none" w="med" len="med"/>
                      <a:tailEnd type="none" w="med" len="med"/>
                    </a:lnL>
                    <a:solidFill>
                      <a:schemeClr val="bg1"/>
                    </a:solidFill>
                  </a:tcPr>
                </a:tc>
              </a:tr>
              <a:tr h="4249938">
                <a:tc gridSpan="2">
                  <a:txBody>
                    <a:bodyPr/>
                    <a:lstStyle/>
                    <a:p>
                      <a:pPr>
                        <a:spcAft>
                          <a:spcPts val="400"/>
                        </a:spcAft>
                      </a:pPr>
                      <a:r>
                        <a:rPr lang="en-GB" sz="1000" dirty="0" smtClean="0">
                          <a:solidFill>
                            <a:schemeClr val="tx1"/>
                          </a:solidFill>
                          <a:latin typeface="+mj-lt"/>
                        </a:rPr>
                        <a:t>The Grant</a:t>
                      </a:r>
                      <a:r>
                        <a:rPr lang="en-GB" sz="1000" baseline="0" dirty="0" smtClean="0">
                          <a:solidFill>
                            <a:schemeClr val="tx1"/>
                          </a:solidFill>
                          <a:latin typeface="+mj-lt"/>
                        </a:rPr>
                        <a:t> for Business Investment Scheme encourages firms to set up new greenfield plants in disadvantaged areas of the UK. It is a grant targeted at sustainable business investment and job creation projects in disadvantaged areas in England.</a:t>
                      </a:r>
                    </a:p>
                    <a:p>
                      <a:pPr>
                        <a:spcAft>
                          <a:spcPts val="400"/>
                        </a:spcAft>
                      </a:pPr>
                      <a:r>
                        <a:rPr lang="en-GB" sz="1000" baseline="0" dirty="0" smtClean="0">
                          <a:solidFill>
                            <a:schemeClr val="tx1"/>
                          </a:solidFill>
                          <a:latin typeface="+mj-lt"/>
                        </a:rPr>
                        <a:t>The European Investment Bank (EIB)  targets advancements in vehicle and battery technology that can contribute to improved air quality and  help address climate change. </a:t>
                      </a:r>
                    </a:p>
                    <a:p>
                      <a:pPr>
                        <a:spcAft>
                          <a:spcPts val="400"/>
                        </a:spcAft>
                      </a:pPr>
                      <a:r>
                        <a:rPr lang="en-GB" sz="1000" baseline="0" dirty="0" smtClean="0">
                          <a:solidFill>
                            <a:schemeClr val="tx1"/>
                          </a:solidFill>
                          <a:latin typeface="+mj-lt"/>
                        </a:rPr>
                        <a:t>The UK Government and the EIB have joined forces to offer a large financial incentive to Nissan Motors to locate plants dedicated to producing electric car batteries and their Nissan Leaf model (both focussed on the development of electric cars) in Sunderland in the UK.</a:t>
                      </a:r>
                    </a:p>
                    <a:p>
                      <a:pPr>
                        <a:spcAft>
                          <a:spcPts val="400"/>
                        </a:spcAft>
                      </a:pPr>
                      <a:r>
                        <a:rPr lang="en-GB" sz="1000" baseline="0" dirty="0" smtClean="0">
                          <a:solidFill>
                            <a:schemeClr val="tx1"/>
                          </a:solidFill>
                          <a:latin typeface="+mj-lt"/>
                        </a:rPr>
                        <a:t>The Nissan Leaf is billed as the first mass-market electric car, and is currently being produced in Oppama, Japan. It has a 100 mile range on one charge and a top speed of 90mph.</a:t>
                      </a:r>
                    </a:p>
                    <a:p>
                      <a:pPr marL="0" marR="0" indent="0" algn="l" defTabSz="1018824" rtl="0" eaLnBrk="1" fontAlgn="auto" latinLnBrk="0" hangingPunct="1">
                        <a:lnSpc>
                          <a:spcPct val="100000"/>
                        </a:lnSpc>
                        <a:spcBef>
                          <a:spcPts val="600"/>
                        </a:spcBef>
                        <a:spcAft>
                          <a:spcPts val="400"/>
                        </a:spcAft>
                        <a:buClrTx/>
                        <a:buSzTx/>
                        <a:buFontTx/>
                        <a:buNone/>
                        <a:tabLst/>
                        <a:defRPr/>
                      </a:pPr>
                      <a:r>
                        <a:rPr lang="en-GB" sz="1000" b="1" kern="1200" baseline="0" dirty="0" smtClean="0">
                          <a:solidFill>
                            <a:schemeClr val="tx2"/>
                          </a:solidFill>
                          <a:latin typeface="+mj-lt"/>
                          <a:ea typeface="+mj-ea"/>
                          <a:cs typeface="+mj-cs"/>
                        </a:rPr>
                        <a:t>Value: </a:t>
                      </a:r>
                      <a:r>
                        <a:rPr lang="en-AU" sz="1000" dirty="0" smtClean="0">
                          <a:latin typeface="+mj-lt"/>
                        </a:rPr>
                        <a:t>EUR 220</a:t>
                      </a:r>
                      <a:r>
                        <a:rPr lang="en-AU" sz="1000" baseline="0" dirty="0" smtClean="0">
                          <a:latin typeface="+mj-lt"/>
                        </a:rPr>
                        <a:t> million </a:t>
                      </a:r>
                      <a:r>
                        <a:rPr lang="en-AU" sz="1000" dirty="0" smtClean="0">
                          <a:latin typeface="+mj-lt"/>
                        </a:rPr>
                        <a:t>from EIB and GBP 20.7 million from the UK Government</a:t>
                      </a:r>
                      <a:endParaRPr lang="en-GB" sz="1000" b="1" kern="1200" baseline="0" dirty="0" smtClean="0">
                        <a:solidFill>
                          <a:schemeClr val="tx2"/>
                        </a:solidFill>
                        <a:latin typeface="+mj-lt"/>
                        <a:ea typeface="+mj-ea"/>
                        <a:cs typeface="+mj-cs"/>
                      </a:endParaRPr>
                    </a:p>
                    <a:p>
                      <a:pPr marL="0" marR="0" indent="0" algn="l" defTabSz="1018824" rtl="0" eaLnBrk="1" fontAlgn="auto" latinLnBrk="0" hangingPunct="1">
                        <a:lnSpc>
                          <a:spcPct val="100000"/>
                        </a:lnSpc>
                        <a:spcBef>
                          <a:spcPts val="600"/>
                        </a:spcBef>
                        <a:spcAft>
                          <a:spcPts val="400"/>
                        </a:spcAft>
                        <a:buClrTx/>
                        <a:buSzTx/>
                        <a:buFontTx/>
                        <a:buNone/>
                        <a:tabLst/>
                        <a:defRPr/>
                      </a:pPr>
                      <a:r>
                        <a:rPr lang="en-GB" sz="1000" b="1" kern="1200" baseline="0" dirty="0" smtClean="0">
                          <a:solidFill>
                            <a:schemeClr val="tx2"/>
                          </a:solidFill>
                          <a:latin typeface="+mj-lt"/>
                          <a:ea typeface="+mj-ea"/>
                          <a:cs typeface="+mj-cs"/>
                        </a:rPr>
                        <a:t>Outcome</a:t>
                      </a:r>
                      <a:r>
                        <a:rPr lang="en-GB" sz="1000" dirty="0" smtClean="0">
                          <a:solidFill>
                            <a:schemeClr val="tx1"/>
                          </a:solidFill>
                          <a:latin typeface="+mj-lt"/>
                        </a:rPr>
                        <a:t>: </a:t>
                      </a:r>
                      <a:r>
                        <a:rPr lang="en-AU" sz="1000" dirty="0" smtClean="0">
                          <a:latin typeface="+mj-lt"/>
                        </a:rPr>
                        <a:t>Nissan Motors has invested</a:t>
                      </a:r>
                      <a:r>
                        <a:rPr lang="en-AU" sz="1000" baseline="0" dirty="0" smtClean="0">
                          <a:latin typeface="+mj-lt"/>
                        </a:rPr>
                        <a:t> </a:t>
                      </a:r>
                      <a:r>
                        <a:rPr lang="en-AU" sz="1000" dirty="0" smtClean="0">
                          <a:latin typeface="+mj-lt"/>
                        </a:rPr>
                        <a:t>GBP 420</a:t>
                      </a:r>
                      <a:r>
                        <a:rPr lang="en-AU" sz="1000" baseline="0" dirty="0" smtClean="0">
                          <a:latin typeface="+mj-lt"/>
                        </a:rPr>
                        <a:t> million</a:t>
                      </a:r>
                      <a:r>
                        <a:rPr lang="en-AU" sz="1000" dirty="0" smtClean="0">
                          <a:latin typeface="+mj-lt"/>
                        </a:rPr>
                        <a:t> (EUR468.2</a:t>
                      </a:r>
                      <a:r>
                        <a:rPr lang="en-AU" sz="1000" baseline="0" dirty="0" smtClean="0">
                          <a:latin typeface="+mj-lt"/>
                        </a:rPr>
                        <a:t> million</a:t>
                      </a:r>
                      <a:r>
                        <a:rPr lang="en-AU" sz="1000" dirty="0" smtClean="0">
                          <a:latin typeface="+mj-lt"/>
                        </a:rPr>
                        <a:t>) in the battery and Leaf projects and is expected to maintain about 2,250 jobs in Sunderland</a:t>
                      </a:r>
                      <a:r>
                        <a:rPr lang="en-AU" sz="1000" baseline="0" dirty="0" smtClean="0">
                          <a:latin typeface="+mj-lt"/>
                        </a:rPr>
                        <a:t> </a:t>
                      </a:r>
                      <a:r>
                        <a:rPr lang="en-AU" sz="1000" dirty="0" smtClean="0">
                          <a:latin typeface="+mj-lt"/>
                        </a:rPr>
                        <a:t>and across the UK supply chain.</a:t>
                      </a:r>
                      <a:r>
                        <a:rPr lang="en-AU" sz="1000" baseline="0" dirty="0" smtClean="0">
                          <a:latin typeface="+mj-lt"/>
                        </a:rPr>
                        <a:t> Nissan Leaf production in Sunderland will begin in 2013. Initial annual production capacity is expected to be approximately 50,000 units. The Nissan battery facility will have a production capacity of 60,000 units a year and is expected to start manufacturing batteries in 2012 for both Nissan and its Alliance partner Renault.</a:t>
                      </a:r>
                      <a:endParaRPr lang="en-AU" sz="1000" dirty="0" smtClean="0">
                        <a:latin typeface="+mj-lt"/>
                      </a:endParaRPr>
                    </a:p>
                  </a:txBody>
                  <a:tcPr marT="108000" marB="108000">
                    <a:lnT w="9525" cap="flat" cmpd="sng" algn="ctr">
                      <a:solidFill>
                        <a:schemeClr val="bg1"/>
                      </a:solidFill>
                      <a:prstDash val="solid"/>
                      <a:round/>
                      <a:headEnd type="none" w="med" len="med"/>
                      <a:tailEnd type="none" w="med" len="med"/>
                    </a:lnT>
                    <a:lnB w="9525" cap="flat" cmpd="sng" algn="ctr">
                      <a:solidFill>
                        <a:srgbClr val="A32020"/>
                      </a:solidFill>
                      <a:prstDash val="sysDot"/>
                      <a:round/>
                      <a:headEnd type="none" w="med" len="med"/>
                      <a:tailEnd type="none" w="med" len="med"/>
                    </a:lnB>
                  </a:tcPr>
                </a:tc>
                <a:tc hMerge="1">
                  <a:txBody>
                    <a:bodyPr/>
                    <a:lstStyle/>
                    <a:p>
                      <a:endParaRPr lang="en-AU"/>
                    </a:p>
                  </a:txBody>
                  <a:tcPr/>
                </a:tc>
              </a:tr>
            </a:tbl>
          </a:graphicData>
        </a:graphic>
      </p:graphicFrame>
      <p:pic>
        <p:nvPicPr>
          <p:cNvPr id="63" name="Picture 2" descr="http://upload.wikimedia.org/wikipedia/commons/4/42/Flag_of_the_United_Kingdom.png"/>
          <p:cNvPicPr>
            <a:picLocks noChangeAspect="1" noChangeArrowheads="1"/>
          </p:cNvPicPr>
          <p:nvPr/>
        </p:nvPicPr>
        <p:blipFill>
          <a:blip r:embed="rId5" cstate="print"/>
          <a:srcRect/>
          <a:stretch>
            <a:fillRect/>
          </a:stretch>
        </p:blipFill>
        <p:spPr bwMode="auto">
          <a:xfrm>
            <a:off x="7682210" y="1436977"/>
            <a:ext cx="742355" cy="387349"/>
          </a:xfrm>
          <a:prstGeom prst="rect">
            <a:avLst/>
          </a:prstGeom>
          <a:noFill/>
        </p:spPr>
      </p:pic>
      <p:pic>
        <p:nvPicPr>
          <p:cNvPr id="64" name="Picture 4" descr="http://fp7store.de/media/homepage/flagge_eu.png"/>
          <p:cNvPicPr>
            <a:picLocks noChangeAspect="1" noChangeArrowheads="1"/>
          </p:cNvPicPr>
          <p:nvPr/>
        </p:nvPicPr>
        <p:blipFill>
          <a:blip r:embed="rId6" cstate="print"/>
          <a:srcRect/>
          <a:stretch>
            <a:fillRect/>
          </a:stretch>
        </p:blipFill>
        <p:spPr bwMode="auto">
          <a:xfrm>
            <a:off x="8506532" y="1436977"/>
            <a:ext cx="776461" cy="387349"/>
          </a:xfrm>
          <a:prstGeom prst="rect">
            <a:avLst/>
          </a:prstGeom>
          <a:noFill/>
        </p:spPr>
      </p:pic>
      <p:sp>
        <p:nvSpPr>
          <p:cNvPr id="56" name="Draft stamp"/>
          <p:cNvSpPr txBox="1"/>
          <p:nvPr>
            <p:custDataLst>
              <p:tags r:id="rId3"/>
            </p:custDataLst>
          </p:nvPr>
        </p:nvSpPr>
        <p:spPr>
          <a:xfrm>
            <a:off x="517526" y="437615"/>
            <a:ext cx="4681554" cy="138499"/>
          </a:xfrm>
          <a:prstGeom prst="rect">
            <a:avLst/>
          </a:prstGeom>
          <a:noFill/>
          <a:ln>
            <a:noFill/>
          </a:ln>
        </p:spPr>
        <p:txBody>
          <a:bodyPr wrap="square" lIns="0" tIns="0" rIns="0" bIns="0" rtlCol="0">
            <a:spAutoFit/>
          </a:bodyPr>
          <a:lstStyle/>
          <a:p>
            <a:pPr lvl="0"/>
            <a:r>
              <a:rPr lang="en-AU" sz="900" dirty="0" smtClean="0">
                <a:solidFill>
                  <a:srgbClr val="000000"/>
                </a:solidFill>
                <a:latin typeface="Georgia"/>
              </a:rPr>
              <a:t>Government support</a:t>
            </a:r>
            <a:endParaRPr lang="en-GB" sz="900" dirty="0" smtClean="0">
              <a:solidFill>
                <a:srgbClr val="000000"/>
              </a:solidFill>
              <a:latin typeface="Georgia"/>
            </a:endParaRPr>
          </a:p>
        </p:txBody>
      </p:sp>
      <p:pic>
        <p:nvPicPr>
          <p:cNvPr id="59" name="Picture 7" descr="http://upload.wikimedia.org/wikipedia/commons/e/e0/Us_flag_large_51_stars.png"/>
          <p:cNvPicPr>
            <a:picLocks noChangeAspect="1" noChangeArrowheads="1"/>
          </p:cNvPicPr>
          <p:nvPr/>
        </p:nvPicPr>
        <p:blipFill>
          <a:blip r:embed="rId7" cstate="print"/>
          <a:srcRect/>
          <a:stretch>
            <a:fillRect/>
          </a:stretch>
        </p:blipFill>
        <p:spPr bwMode="auto">
          <a:xfrm>
            <a:off x="4074221" y="1436977"/>
            <a:ext cx="723505" cy="387349"/>
          </a:xfrm>
          <a:prstGeom prst="rect">
            <a:avLst/>
          </a:prstGeom>
          <a:noFill/>
        </p:spPr>
      </p:pic>
      <p:sp>
        <p:nvSpPr>
          <p:cNvPr id="61" name="Rectangle 60"/>
          <p:cNvSpPr/>
          <p:nvPr/>
        </p:nvSpPr>
        <p:spPr>
          <a:xfrm>
            <a:off x="677863" y="5576888"/>
            <a:ext cx="2282676" cy="232165"/>
          </a:xfrm>
          <a:prstGeom prst="rect">
            <a:avLst/>
          </a:prstGeom>
        </p:spPr>
        <p:txBody>
          <a:bodyPr wrap="none" lIns="0" tIns="108000" rIns="0" bIns="0">
            <a:spAutoFit/>
          </a:bodyPr>
          <a:lstStyle/>
          <a:p>
            <a:r>
              <a:rPr lang="en-GB" sz="800" i="1" dirty="0" smtClean="0">
                <a:latin typeface="Georgia" pitchFamily="18" charset="0"/>
              </a:rPr>
              <a:t>* Full case study sources provided on pages 26-27</a:t>
            </a:r>
            <a:endParaRPr lang="en-GB" sz="800" i="1" dirty="0"/>
          </a:p>
        </p:txBody>
      </p:sp>
      <p:sp>
        <p:nvSpPr>
          <p:cNvPr id="65" name="Rectangle 64"/>
          <p:cNvSpPr/>
          <p:nvPr/>
        </p:nvSpPr>
        <p:spPr>
          <a:xfrm>
            <a:off x="5107732" y="6182779"/>
            <a:ext cx="2282676" cy="232165"/>
          </a:xfrm>
          <a:prstGeom prst="rect">
            <a:avLst/>
          </a:prstGeom>
        </p:spPr>
        <p:txBody>
          <a:bodyPr wrap="none" lIns="0" tIns="108000" rIns="0" bIns="0">
            <a:spAutoFit/>
          </a:bodyPr>
          <a:lstStyle/>
          <a:p>
            <a:r>
              <a:rPr lang="en-GB" sz="800" i="1" dirty="0" smtClean="0">
                <a:latin typeface="Georgia" pitchFamily="18" charset="0"/>
              </a:rPr>
              <a:t>* Full case study sources provided on pages 26-27</a:t>
            </a:r>
            <a:endParaRPr lang="en-GB" sz="800" i="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 name="Content Placeholder 58"/>
          <p:cNvGraphicFramePr>
            <a:graphicFrameLocks noGrp="1"/>
          </p:cNvGraphicFramePr>
          <p:nvPr>
            <p:ph sz="quarter" idx="25"/>
          </p:nvPr>
        </p:nvGraphicFramePr>
        <p:xfrm>
          <a:off x="957984" y="1354138"/>
          <a:ext cx="4001483" cy="4003140"/>
        </p:xfrm>
        <a:graphic>
          <a:graphicData uri="http://schemas.openxmlformats.org/drawingml/2006/table">
            <a:tbl>
              <a:tblPr firstRow="1" bandRow="1">
                <a:tableStyleId>{D5C30875-5027-47A9-8995-C2BF9F8F2FF4}</a:tableStyleId>
              </a:tblPr>
              <a:tblGrid>
                <a:gridCol w="2315056"/>
                <a:gridCol w="1686427"/>
              </a:tblGrid>
              <a:tr h="527742">
                <a:tc>
                  <a:txBody>
                    <a:bodyPr/>
                    <a:lstStyle/>
                    <a:p>
                      <a:r>
                        <a:rPr lang="en-AU" sz="1000" dirty="0" smtClean="0">
                          <a:solidFill>
                            <a:schemeClr val="bg1"/>
                          </a:solidFill>
                          <a:latin typeface="+mj-lt"/>
                        </a:rPr>
                        <a:t>Case study –  European Investment Bank (EIB) green technology grant to Ford*</a:t>
                      </a:r>
                      <a:endParaRPr lang="en-AU" sz="1000" dirty="0">
                        <a:solidFill>
                          <a:schemeClr val="bg1"/>
                        </a:solidFill>
                        <a:latin typeface="+mj-l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tx2"/>
                    </a:solidFill>
                  </a:tcPr>
                </a:tc>
                <a:tc>
                  <a:txBody>
                    <a:bodyPr/>
                    <a:lstStyle/>
                    <a:p>
                      <a:endParaRPr lang="en-AU" sz="1000" dirty="0">
                        <a:solidFill>
                          <a:schemeClr val="bg1"/>
                        </a:solidFill>
                        <a:latin typeface="+mj-lt"/>
                      </a:endParaRPr>
                    </a:p>
                  </a:txBody>
                  <a:tcPr>
                    <a:lnL w="9525" cap="flat" cmpd="sng" algn="ctr">
                      <a:solidFill>
                        <a:schemeClr val="bg1"/>
                      </a:solidFill>
                      <a:prstDash val="solid"/>
                      <a:round/>
                      <a:headEnd type="none" w="med" len="med"/>
                      <a:tailEnd type="none" w="med" len="med"/>
                    </a:lnL>
                    <a:solidFill>
                      <a:schemeClr val="bg1"/>
                    </a:solidFill>
                  </a:tcPr>
                </a:tc>
              </a:tr>
              <a:tr h="3401320">
                <a:tc gridSpan="2">
                  <a:txBody>
                    <a:bodyPr/>
                    <a:lstStyle/>
                    <a:p>
                      <a:pPr marL="0" marR="0" indent="0" algn="l" defTabSz="1018824" rtl="0" eaLnBrk="1" fontAlgn="auto" latinLnBrk="0" hangingPunct="1">
                        <a:lnSpc>
                          <a:spcPct val="100000"/>
                        </a:lnSpc>
                        <a:spcBef>
                          <a:spcPts val="0"/>
                        </a:spcBef>
                        <a:spcAft>
                          <a:spcPts val="300"/>
                        </a:spcAft>
                        <a:buClrTx/>
                        <a:buSzTx/>
                        <a:buFontTx/>
                        <a:buNone/>
                        <a:tabLst/>
                        <a:defRPr/>
                      </a:pPr>
                      <a:r>
                        <a:rPr lang="en-AU" sz="1000" b="1" kern="1200" baseline="0" dirty="0" smtClean="0">
                          <a:solidFill>
                            <a:schemeClr val="tx2"/>
                          </a:solidFill>
                          <a:latin typeface="+mj-lt"/>
                          <a:ea typeface="+mj-ea"/>
                          <a:cs typeface="+mj-cs"/>
                        </a:rPr>
                        <a:t>Description</a:t>
                      </a:r>
                    </a:p>
                    <a:p>
                      <a:pPr marL="0" marR="0" indent="0" algn="l" defTabSz="1018824" rtl="0" eaLnBrk="1" fontAlgn="auto" latinLnBrk="0" hangingPunct="1">
                        <a:lnSpc>
                          <a:spcPct val="100000"/>
                        </a:lnSpc>
                        <a:spcBef>
                          <a:spcPts val="0"/>
                        </a:spcBef>
                        <a:spcAft>
                          <a:spcPts val="300"/>
                        </a:spcAft>
                        <a:buClrTx/>
                        <a:buSzTx/>
                        <a:buFontTx/>
                        <a:buNone/>
                        <a:tabLst/>
                        <a:defRPr/>
                      </a:pPr>
                      <a:r>
                        <a:rPr lang="en-AU" sz="1000" kern="1200" baseline="0" dirty="0" smtClean="0">
                          <a:solidFill>
                            <a:schemeClr val="tx1"/>
                          </a:solidFill>
                          <a:latin typeface="+mj-lt"/>
                          <a:ea typeface="+mj-ea"/>
                          <a:cs typeface="+mj-cs"/>
                        </a:rPr>
                        <a:t>The European Investment Bank (EIB) provided GBP 450 million to Ford for R&amp;D of a new generation of environmentally friendly low-carbon engines and vehicle technologies </a:t>
                      </a:r>
                      <a:r>
                        <a:rPr lang="en-AU" sz="1000" dirty="0" smtClean="0">
                          <a:latin typeface="+mj-lt"/>
                        </a:rPr>
                        <a:t>at Ford manufacturing plants across the United Kingdom. The funding is to support a new generation of fuel efficient and low-emission diesel and petrol engines</a:t>
                      </a:r>
                      <a:r>
                        <a:rPr lang="en-AU" sz="1000" baseline="0" dirty="0" smtClean="0">
                          <a:latin typeface="+mj-lt"/>
                        </a:rPr>
                        <a:t> under the European Clean Transport Facility. R&amp;D of petrol engines will include additional investment in Ford’s Bridgend plant, located in a European Convergence Region.</a:t>
                      </a:r>
                      <a:endParaRPr lang="en-AU" sz="1000" dirty="0" smtClean="0">
                        <a:latin typeface="+mj-lt"/>
                      </a:endParaRPr>
                    </a:p>
                    <a:p>
                      <a:pPr marL="0" marR="0" indent="0" algn="l" defTabSz="1018824" rtl="0" eaLnBrk="1" fontAlgn="auto" latinLnBrk="0" hangingPunct="1">
                        <a:lnSpc>
                          <a:spcPct val="100000"/>
                        </a:lnSpc>
                        <a:spcBef>
                          <a:spcPts val="0"/>
                        </a:spcBef>
                        <a:spcAft>
                          <a:spcPts val="300"/>
                        </a:spcAft>
                        <a:buClrTx/>
                        <a:buSzTx/>
                        <a:buFontTx/>
                        <a:buNone/>
                        <a:tabLst/>
                        <a:defRPr/>
                      </a:pPr>
                      <a:r>
                        <a:rPr lang="en-AU" sz="1000" dirty="0" smtClean="0">
                          <a:latin typeface="+mj-lt"/>
                        </a:rPr>
                        <a:t>The package, backed by an 80% loan guarantee from the UK government, formed part of Ford’s five year GBP 1.5 billion engine and vehicle development programme.</a:t>
                      </a:r>
                    </a:p>
                    <a:p>
                      <a:pPr marL="0" marR="0" indent="0" algn="l" defTabSz="1018824" rtl="0" eaLnBrk="1" fontAlgn="auto" latinLnBrk="0" hangingPunct="1">
                        <a:lnSpc>
                          <a:spcPct val="100000"/>
                        </a:lnSpc>
                        <a:spcBef>
                          <a:spcPts val="0"/>
                        </a:spcBef>
                        <a:spcAft>
                          <a:spcPts val="300"/>
                        </a:spcAft>
                        <a:buClrTx/>
                        <a:buSzTx/>
                        <a:buFontTx/>
                        <a:buNone/>
                        <a:tabLst/>
                        <a:defRPr/>
                      </a:pPr>
                      <a:r>
                        <a:rPr lang="en-AU" sz="1000" dirty="0" smtClean="0">
                          <a:latin typeface="+mj-lt"/>
                        </a:rPr>
                        <a:t>The investment partly funded by the European Investment Bank is expected</a:t>
                      </a:r>
                      <a:r>
                        <a:rPr lang="en-AU" sz="1000" baseline="0" dirty="0" smtClean="0">
                          <a:latin typeface="+mj-lt"/>
                        </a:rPr>
                        <a:t> to </a:t>
                      </a:r>
                      <a:r>
                        <a:rPr lang="en-AU" sz="1000" dirty="0" smtClean="0">
                          <a:latin typeface="+mj-lt"/>
                        </a:rPr>
                        <a:t>safeguard around 2,800 skilled jobs.</a:t>
                      </a:r>
                    </a:p>
                    <a:p>
                      <a:pPr marL="0" marR="0" indent="0" algn="l" defTabSz="1018824" rtl="0" eaLnBrk="1" fontAlgn="auto" latinLnBrk="0" hangingPunct="1">
                        <a:lnSpc>
                          <a:spcPct val="100000"/>
                        </a:lnSpc>
                        <a:spcBef>
                          <a:spcPts val="600"/>
                        </a:spcBef>
                        <a:spcAft>
                          <a:spcPts val="300"/>
                        </a:spcAft>
                        <a:buClrTx/>
                        <a:buSzTx/>
                        <a:buFontTx/>
                        <a:buNone/>
                        <a:tabLst/>
                        <a:defRPr/>
                      </a:pPr>
                      <a:r>
                        <a:rPr lang="en-AU" sz="1000" b="1" kern="1200" baseline="0" dirty="0" smtClean="0">
                          <a:solidFill>
                            <a:schemeClr val="tx2"/>
                          </a:solidFill>
                          <a:latin typeface="+mj-lt"/>
                          <a:ea typeface="+mj-ea"/>
                          <a:cs typeface="+mj-cs"/>
                        </a:rPr>
                        <a:t>Value: </a:t>
                      </a:r>
                      <a:r>
                        <a:rPr lang="en-AU" sz="1000" kern="1200" dirty="0" smtClean="0">
                          <a:solidFill>
                            <a:schemeClr val="dk1"/>
                          </a:solidFill>
                          <a:latin typeface="+mj-lt"/>
                          <a:ea typeface="+mj-ea"/>
                          <a:cs typeface="+mj-cs"/>
                        </a:rPr>
                        <a:t>GBP 450 million.</a:t>
                      </a:r>
                    </a:p>
                    <a:p>
                      <a:pPr>
                        <a:spcBef>
                          <a:spcPts val="600"/>
                        </a:spcBef>
                        <a:spcAft>
                          <a:spcPts val="300"/>
                        </a:spcAft>
                      </a:pPr>
                      <a:r>
                        <a:rPr lang="en-AU" sz="1000" b="1" kern="1200" baseline="0" dirty="0" smtClean="0">
                          <a:solidFill>
                            <a:schemeClr val="tx2"/>
                          </a:solidFill>
                          <a:latin typeface="+mj-lt"/>
                          <a:ea typeface="+mj-ea"/>
                          <a:cs typeface="+mj-cs"/>
                        </a:rPr>
                        <a:t>Outcome</a:t>
                      </a:r>
                      <a:r>
                        <a:rPr lang="en-AU" sz="1000" kern="1200" baseline="0" dirty="0" smtClean="0">
                          <a:solidFill>
                            <a:schemeClr val="tx1"/>
                          </a:solidFill>
                          <a:latin typeface="+mj-lt"/>
                          <a:ea typeface="+mj-ea"/>
                          <a:cs typeface="+mj-cs"/>
                        </a:rPr>
                        <a:t>: </a:t>
                      </a:r>
                      <a:r>
                        <a:rPr lang="en-AU" sz="1000" kern="1200" dirty="0" smtClean="0">
                          <a:solidFill>
                            <a:schemeClr val="dk1"/>
                          </a:solidFill>
                          <a:latin typeface="+mj-lt"/>
                          <a:ea typeface="+mj-ea"/>
                          <a:cs typeface="+mj-cs"/>
                        </a:rPr>
                        <a:t>A commitment by Ford to GBP 1.5 billion over 5 years to pursue an environmentally friendly engine, while protecting 2800 skilled jobs in the UK and enhancing the skills and capabilities of Ford’s UK workforce.</a:t>
                      </a:r>
                    </a:p>
                  </a:txBody>
                  <a:tcPr marT="108000" marB="108000">
                    <a:lnT w="9525" cap="flat" cmpd="sng" algn="ctr">
                      <a:solidFill>
                        <a:schemeClr val="bg1"/>
                      </a:solidFill>
                      <a:prstDash val="solid"/>
                      <a:round/>
                      <a:headEnd type="none" w="med" len="med"/>
                      <a:tailEnd type="none" w="med" len="med"/>
                    </a:lnT>
                    <a:lnB w="9525" cap="flat" cmpd="sng" algn="ctr">
                      <a:solidFill>
                        <a:srgbClr val="A32020"/>
                      </a:solidFill>
                      <a:prstDash val="sysDot"/>
                      <a:round/>
                      <a:headEnd type="none" w="med" len="med"/>
                      <a:tailEnd type="none" w="med" len="med"/>
                    </a:lnB>
                  </a:tcPr>
                </a:tc>
                <a:tc hMerge="1">
                  <a:txBody>
                    <a:bodyPr/>
                    <a:lstStyle/>
                    <a:p>
                      <a:endParaRPr lang="en-AU"/>
                    </a:p>
                  </a:txBody>
                  <a:tcPr/>
                </a:tc>
              </a:tr>
            </a:tbl>
          </a:graphicData>
        </a:graphic>
      </p:graphicFrame>
      <p:pic>
        <p:nvPicPr>
          <p:cNvPr id="56" name="Picture 2" descr="http://upload.wikimedia.org/wikipedia/commons/4/42/Flag_of_the_United_Kingdom.png"/>
          <p:cNvPicPr>
            <a:picLocks noChangeAspect="1" noChangeArrowheads="1"/>
          </p:cNvPicPr>
          <p:nvPr/>
        </p:nvPicPr>
        <p:blipFill>
          <a:blip r:embed="rId5" cstate="print"/>
          <a:srcRect/>
          <a:stretch>
            <a:fillRect/>
          </a:stretch>
        </p:blipFill>
        <p:spPr bwMode="auto">
          <a:xfrm>
            <a:off x="3391695" y="1436977"/>
            <a:ext cx="742355" cy="387349"/>
          </a:xfrm>
          <a:prstGeom prst="rect">
            <a:avLst/>
          </a:prstGeom>
          <a:noFill/>
        </p:spPr>
      </p:pic>
      <p:pic>
        <p:nvPicPr>
          <p:cNvPr id="57" name="Picture 4" descr="http://fp7store.de/media/homepage/flagge_eu.png"/>
          <p:cNvPicPr>
            <a:picLocks noChangeAspect="1" noChangeArrowheads="1"/>
          </p:cNvPicPr>
          <p:nvPr/>
        </p:nvPicPr>
        <p:blipFill>
          <a:blip r:embed="rId6" cstate="print"/>
          <a:srcRect/>
          <a:stretch>
            <a:fillRect/>
          </a:stretch>
        </p:blipFill>
        <p:spPr bwMode="auto">
          <a:xfrm>
            <a:off x="4216017" y="1436977"/>
            <a:ext cx="776461" cy="387349"/>
          </a:xfrm>
          <a:prstGeom prst="rect">
            <a:avLst/>
          </a:prstGeom>
          <a:noFill/>
        </p:spPr>
      </p:pic>
      <p:grpSp>
        <p:nvGrpSpPr>
          <p:cNvPr id="6" name="grid" hidden="1"/>
          <p:cNvGrpSpPr/>
          <p:nvPr>
            <p:custDataLst>
              <p:tags r:id="rId1"/>
            </p:custDataLst>
          </p:nvPr>
        </p:nvGrpSpPr>
        <p:grpSpPr>
          <a:xfrm>
            <a:off x="541065" y="635374"/>
            <a:ext cx="9179468" cy="6218189"/>
            <a:chOff x="530352" y="685800"/>
            <a:chExt cx="8997696" cy="6711696"/>
          </a:xfrm>
        </p:grpSpPr>
        <p:sp>
          <p:nvSpPr>
            <p:cNvPr id="7" name="Footer block" hidden="1"/>
            <p:cNvSpPr>
              <a:spLocks noChangeArrowheads="1"/>
            </p:cNvSpPr>
            <p:nvPr/>
          </p:nvSpPr>
          <p:spPr bwMode="gray">
            <a:xfrm>
              <a:off x="530352" y="6784848"/>
              <a:ext cx="8988552"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912813">
                <a:defRPr/>
              </a:pPr>
              <a:endParaRPr lang="en-GB" dirty="0"/>
            </a:p>
          </p:txBody>
        </p:sp>
        <p:sp>
          <p:nvSpPr>
            <p:cNvPr id="8" name="Title block" hidden="1"/>
            <p:cNvSpPr>
              <a:spLocks noChangeArrowheads="1"/>
            </p:cNvSpPr>
            <p:nvPr/>
          </p:nvSpPr>
          <p:spPr bwMode="gray">
            <a:xfrm>
              <a:off x="530352" y="1143000"/>
              <a:ext cx="8988552"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912813">
                <a:defRPr/>
              </a:pPr>
              <a:endParaRPr lang="en-GB" dirty="0"/>
            </a:p>
          </p:txBody>
        </p:sp>
        <p:sp>
          <p:nvSpPr>
            <p:cNvPr id="9" name="Header block" hidden="1"/>
            <p:cNvSpPr>
              <a:spLocks noChangeArrowheads="1"/>
            </p:cNvSpPr>
            <p:nvPr/>
          </p:nvSpPr>
          <p:spPr bwMode="gray">
            <a:xfrm>
              <a:off x="530352" y="685800"/>
              <a:ext cx="8988552"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801688">
                <a:buSzPct val="90000"/>
                <a:defRPr/>
              </a:pPr>
              <a:endParaRPr lang="en-GB" sz="1400" dirty="0">
                <a:solidFill>
                  <a:schemeClr val="folHlink"/>
                </a:solidFill>
                <a:cs typeface="Arial" charset="0"/>
              </a:endParaRPr>
            </a:p>
          </p:txBody>
        </p:sp>
        <p:grpSp>
          <p:nvGrpSpPr>
            <p:cNvPr id="10" name="Group 600" hidden="1"/>
            <p:cNvGrpSpPr/>
            <p:nvPr/>
          </p:nvGrpSpPr>
          <p:grpSpPr>
            <a:xfrm>
              <a:off x="530352" y="6016752"/>
              <a:ext cx="8997696" cy="609600"/>
              <a:chOff x="530352" y="6016752"/>
              <a:chExt cx="8997696" cy="609600"/>
            </a:xfrm>
          </p:grpSpPr>
          <p:sp>
            <p:nvSpPr>
              <p:cNvPr id="46" name="Content block 606" hidden="1"/>
              <p:cNvSpPr>
                <a:spLocks noChangeArrowheads="1"/>
              </p:cNvSpPr>
              <p:nvPr/>
            </p:nvSpPr>
            <p:spPr bwMode="gray">
              <a:xfrm>
                <a:off x="8156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7"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8"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9" name="Content block 603" hidden="1"/>
              <p:cNvSpPr>
                <a:spLocks noChangeArrowheads="1"/>
              </p:cNvSpPr>
              <p:nvPr/>
            </p:nvSpPr>
            <p:spPr bwMode="gray">
              <a:xfrm>
                <a:off x="358474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0" name="Content block 602" hidden="1"/>
              <p:cNvSpPr>
                <a:spLocks noChangeArrowheads="1"/>
              </p:cNvSpPr>
              <p:nvPr/>
            </p:nvSpPr>
            <p:spPr bwMode="gray">
              <a:xfrm>
                <a:off x="2057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1" name="Content block 601" hidden="1"/>
              <p:cNvSpPr>
                <a:spLocks noChangeArrowheads="1"/>
              </p:cNvSpPr>
              <p:nvPr/>
            </p:nvSpPr>
            <p:spPr bwMode="gray">
              <a:xfrm>
                <a:off x="530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1" name="Group 500" hidden="1"/>
            <p:cNvGrpSpPr/>
            <p:nvPr/>
          </p:nvGrpSpPr>
          <p:grpSpPr>
            <a:xfrm>
              <a:off x="530352" y="5257800"/>
              <a:ext cx="8997696" cy="609600"/>
              <a:chOff x="530352" y="5257800"/>
              <a:chExt cx="8997696" cy="609600"/>
            </a:xfrm>
          </p:grpSpPr>
          <p:sp>
            <p:nvSpPr>
              <p:cNvPr id="40" name="Content block 506" hidden="1"/>
              <p:cNvSpPr>
                <a:spLocks noChangeArrowheads="1"/>
              </p:cNvSpPr>
              <p:nvPr/>
            </p:nvSpPr>
            <p:spPr bwMode="gray">
              <a:xfrm>
                <a:off x="8156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1"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2"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3" name="Content block 503" hidden="1"/>
              <p:cNvSpPr>
                <a:spLocks noChangeArrowheads="1"/>
              </p:cNvSpPr>
              <p:nvPr/>
            </p:nvSpPr>
            <p:spPr bwMode="gray">
              <a:xfrm>
                <a:off x="358474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4" name="Content block 502" hidden="1"/>
              <p:cNvSpPr>
                <a:spLocks noChangeArrowheads="1"/>
              </p:cNvSpPr>
              <p:nvPr/>
            </p:nvSpPr>
            <p:spPr bwMode="gray">
              <a:xfrm>
                <a:off x="2057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5" name="Content block 501" hidden="1"/>
              <p:cNvSpPr>
                <a:spLocks noChangeArrowheads="1"/>
              </p:cNvSpPr>
              <p:nvPr/>
            </p:nvSpPr>
            <p:spPr bwMode="gray">
              <a:xfrm>
                <a:off x="530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2" name="Group 400" hidden="1"/>
            <p:cNvGrpSpPr/>
            <p:nvPr/>
          </p:nvGrpSpPr>
          <p:grpSpPr>
            <a:xfrm>
              <a:off x="530352" y="4498848"/>
              <a:ext cx="8997696" cy="609600"/>
              <a:chOff x="530352" y="4498848"/>
              <a:chExt cx="8997696" cy="609600"/>
            </a:xfrm>
          </p:grpSpPr>
          <p:sp>
            <p:nvSpPr>
              <p:cNvPr id="34" name="Content block 406" hidden="1"/>
              <p:cNvSpPr>
                <a:spLocks noChangeArrowheads="1"/>
              </p:cNvSpPr>
              <p:nvPr/>
            </p:nvSpPr>
            <p:spPr bwMode="gray">
              <a:xfrm>
                <a:off x="8156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5"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6"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7" name="Content block 403" hidden="1"/>
              <p:cNvSpPr>
                <a:spLocks noChangeArrowheads="1"/>
              </p:cNvSpPr>
              <p:nvPr/>
            </p:nvSpPr>
            <p:spPr bwMode="gray">
              <a:xfrm>
                <a:off x="358474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8" name="Content block 402" hidden="1"/>
              <p:cNvSpPr>
                <a:spLocks noChangeArrowheads="1"/>
              </p:cNvSpPr>
              <p:nvPr/>
            </p:nvSpPr>
            <p:spPr bwMode="gray">
              <a:xfrm>
                <a:off x="2057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9" name="Content block 401" hidden="1"/>
              <p:cNvSpPr>
                <a:spLocks noChangeArrowheads="1"/>
              </p:cNvSpPr>
              <p:nvPr/>
            </p:nvSpPr>
            <p:spPr bwMode="gray">
              <a:xfrm>
                <a:off x="530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3" name="Group 300" hidden="1"/>
            <p:cNvGrpSpPr/>
            <p:nvPr/>
          </p:nvGrpSpPr>
          <p:grpSpPr>
            <a:xfrm>
              <a:off x="530352" y="3730752"/>
              <a:ext cx="8997696" cy="609600"/>
              <a:chOff x="530352" y="3730752"/>
              <a:chExt cx="8997696" cy="609600"/>
            </a:xfrm>
          </p:grpSpPr>
          <p:sp>
            <p:nvSpPr>
              <p:cNvPr id="28" name="Content block 306" hidden="1"/>
              <p:cNvSpPr>
                <a:spLocks noChangeArrowheads="1"/>
              </p:cNvSpPr>
              <p:nvPr/>
            </p:nvSpPr>
            <p:spPr bwMode="gray">
              <a:xfrm>
                <a:off x="8156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9"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0"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1" name="Content block 303" hidden="1"/>
              <p:cNvSpPr>
                <a:spLocks noChangeArrowheads="1"/>
              </p:cNvSpPr>
              <p:nvPr/>
            </p:nvSpPr>
            <p:spPr bwMode="gray">
              <a:xfrm>
                <a:off x="358474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2" name="Content block 302" hidden="1"/>
              <p:cNvSpPr>
                <a:spLocks noChangeArrowheads="1"/>
              </p:cNvSpPr>
              <p:nvPr/>
            </p:nvSpPr>
            <p:spPr bwMode="gray">
              <a:xfrm>
                <a:off x="2057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3" name="Content block 301" hidden="1"/>
              <p:cNvSpPr>
                <a:spLocks noChangeArrowheads="1"/>
              </p:cNvSpPr>
              <p:nvPr/>
            </p:nvSpPr>
            <p:spPr bwMode="gray">
              <a:xfrm>
                <a:off x="530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4" name="Group 200" hidden="1"/>
            <p:cNvGrpSpPr/>
            <p:nvPr/>
          </p:nvGrpSpPr>
          <p:grpSpPr>
            <a:xfrm>
              <a:off x="530352" y="2971800"/>
              <a:ext cx="8997696" cy="609600"/>
              <a:chOff x="530352" y="2971800"/>
              <a:chExt cx="8997696" cy="609600"/>
            </a:xfrm>
          </p:grpSpPr>
          <p:sp>
            <p:nvSpPr>
              <p:cNvPr id="22" name="Content block 206" hidden="1"/>
              <p:cNvSpPr>
                <a:spLocks noChangeArrowheads="1"/>
              </p:cNvSpPr>
              <p:nvPr/>
            </p:nvSpPr>
            <p:spPr bwMode="gray">
              <a:xfrm>
                <a:off x="8156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3"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4"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5" name="Content block 203" hidden="1"/>
              <p:cNvSpPr>
                <a:spLocks noChangeArrowheads="1"/>
              </p:cNvSpPr>
              <p:nvPr/>
            </p:nvSpPr>
            <p:spPr bwMode="gray">
              <a:xfrm>
                <a:off x="358474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6" name="Content block 202" hidden="1"/>
              <p:cNvSpPr>
                <a:spLocks noChangeArrowheads="1"/>
              </p:cNvSpPr>
              <p:nvPr/>
            </p:nvSpPr>
            <p:spPr bwMode="gray">
              <a:xfrm>
                <a:off x="2057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7" name="Content block 201" hidden="1"/>
              <p:cNvSpPr>
                <a:spLocks noChangeArrowheads="1"/>
              </p:cNvSpPr>
              <p:nvPr/>
            </p:nvSpPr>
            <p:spPr bwMode="gray">
              <a:xfrm>
                <a:off x="530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5" name="Group 100" hidden="1"/>
            <p:cNvGrpSpPr/>
            <p:nvPr/>
          </p:nvGrpSpPr>
          <p:grpSpPr>
            <a:xfrm>
              <a:off x="530352" y="2212848"/>
              <a:ext cx="8997696" cy="609600"/>
              <a:chOff x="530352" y="2212848"/>
              <a:chExt cx="8997696" cy="609600"/>
            </a:xfrm>
          </p:grpSpPr>
          <p:sp>
            <p:nvSpPr>
              <p:cNvPr id="16" name="Content block 106" hidden="1"/>
              <p:cNvSpPr>
                <a:spLocks noChangeArrowheads="1"/>
              </p:cNvSpPr>
              <p:nvPr/>
            </p:nvSpPr>
            <p:spPr bwMode="gray">
              <a:xfrm>
                <a:off x="8156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7"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8"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9"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0" name="Content block 102" hidden="1"/>
              <p:cNvSpPr>
                <a:spLocks noChangeArrowheads="1"/>
              </p:cNvSpPr>
              <p:nvPr/>
            </p:nvSpPr>
            <p:spPr bwMode="gray">
              <a:xfrm>
                <a:off x="2057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1" name="Content block 101" hidden="1"/>
              <p:cNvSpPr>
                <a:spLocks noChangeArrowheads="1"/>
              </p:cNvSpPr>
              <p:nvPr/>
            </p:nvSpPr>
            <p:spPr bwMode="gray">
              <a:xfrm>
                <a:off x="530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sp>
        <p:nvSpPr>
          <p:cNvPr id="2" name="Title 1"/>
          <p:cNvSpPr>
            <a:spLocks noGrp="1"/>
          </p:cNvSpPr>
          <p:nvPr>
            <p:ph type="title"/>
          </p:nvPr>
        </p:nvSpPr>
        <p:spPr/>
        <p:txBody>
          <a:bodyPr/>
          <a:lstStyle/>
          <a:p>
            <a:r>
              <a:rPr lang="en-GB" dirty="0" smtClean="0"/>
              <a:t>Case Studies – Government investment attraction policies</a:t>
            </a:r>
            <a:endParaRPr lang="en-GB" dirty="0"/>
          </a:p>
        </p:txBody>
      </p:sp>
      <p:sp>
        <p:nvSpPr>
          <p:cNvPr id="55" name="Executive Summary" hidden="1"/>
          <p:cNvSpPr txBox="1"/>
          <p:nvPr>
            <p:custDataLst>
              <p:tags r:id="rId2"/>
            </p:custDataLst>
          </p:nvPr>
        </p:nvSpPr>
        <p:spPr>
          <a:xfrm>
            <a:off x="541064" y="6286750"/>
            <a:ext cx="2024335" cy="205184"/>
          </a:xfrm>
          <a:prstGeom prst="rect">
            <a:avLst/>
          </a:prstGeom>
          <a:noFill/>
        </p:spPr>
        <p:txBody>
          <a:bodyPr wrap="square" lIns="0" tIns="0" rIns="0" bIns="0" rtlCol="0">
            <a:spAutoFit/>
          </a:bodyPr>
          <a:lstStyle/>
          <a:p>
            <a:pPr>
              <a:lnSpc>
                <a:spcPts val="1600"/>
              </a:lnSpc>
            </a:pPr>
            <a:endParaRPr lang="en-GB" sz="1600" noProof="0" dirty="0" smtClean="0">
              <a:solidFill>
                <a:schemeClr val="tx1"/>
              </a:solidFill>
            </a:endParaRPr>
          </a:p>
        </p:txBody>
      </p:sp>
      <p:graphicFrame>
        <p:nvGraphicFramePr>
          <p:cNvPr id="83" name="Content Placeholder 58"/>
          <p:cNvGraphicFramePr>
            <a:graphicFrameLocks noGrp="1"/>
          </p:cNvGraphicFramePr>
          <p:nvPr>
            <p:ph sz="quarter" idx="25"/>
          </p:nvPr>
        </p:nvGraphicFramePr>
        <p:xfrm>
          <a:off x="5709721" y="1280060"/>
          <a:ext cx="4001483" cy="4041240"/>
        </p:xfrm>
        <a:graphic>
          <a:graphicData uri="http://schemas.openxmlformats.org/drawingml/2006/table">
            <a:tbl>
              <a:tblPr firstRow="1" bandRow="1">
                <a:tableStyleId>{D5C30875-5027-47A9-8995-C2BF9F8F2FF4}</a:tableStyleId>
              </a:tblPr>
              <a:tblGrid>
                <a:gridCol w="2786417"/>
                <a:gridCol w="1215066"/>
              </a:tblGrid>
              <a:tr h="441121">
                <a:tc>
                  <a:txBody>
                    <a:bodyPr/>
                    <a:lstStyle/>
                    <a:p>
                      <a:r>
                        <a:rPr lang="en-AU" sz="1000" dirty="0" smtClean="0">
                          <a:solidFill>
                            <a:schemeClr val="bg1"/>
                          </a:solidFill>
                          <a:latin typeface="+mj-lt"/>
                        </a:rPr>
                        <a:t>Case study –  Polish Government Support</a:t>
                      </a:r>
                      <a:r>
                        <a:rPr lang="en-AU" sz="1000" baseline="0" dirty="0" smtClean="0">
                          <a:solidFill>
                            <a:schemeClr val="bg1"/>
                          </a:solidFill>
                          <a:latin typeface="+mj-lt"/>
                        </a:rPr>
                        <a:t> for Pilkington automotive  parts supplier*</a:t>
                      </a:r>
                      <a:endParaRPr lang="en-AU" sz="1000" dirty="0">
                        <a:solidFill>
                          <a:schemeClr val="bg1"/>
                        </a:solidFill>
                        <a:latin typeface="+mj-lt"/>
                      </a:endParaRP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endParaRPr lang="en-AU" sz="1000" dirty="0">
                        <a:solidFill>
                          <a:schemeClr val="bg1"/>
                        </a:solidFill>
                        <a:latin typeface="+mj-lt"/>
                      </a:endParaRPr>
                    </a:p>
                  </a:txBody>
                  <a:tcPr>
                    <a:lnL w="9525" cap="flat" cmpd="sng" algn="ctr">
                      <a:noFill/>
                      <a:prstDash val="solid"/>
                      <a:round/>
                      <a:headEnd type="none" w="med" len="med"/>
                      <a:tailEnd type="none" w="med" len="med"/>
                    </a:lnL>
                    <a:lnR>
                      <a:noFill/>
                    </a:lnR>
                    <a:lnT>
                      <a:noFill/>
                    </a:lnT>
                    <a:lnB w="38100" cmpd="sng">
                      <a:noFill/>
                    </a:lnB>
                    <a:lnTlToBr w="12700" cmpd="sng">
                      <a:noFill/>
                      <a:prstDash val="solid"/>
                    </a:lnTlToBr>
                    <a:lnBlToTr w="12700" cmpd="sng">
                      <a:noFill/>
                      <a:prstDash val="solid"/>
                    </a:lnBlToTr>
                    <a:solidFill>
                      <a:schemeClr val="bg1"/>
                    </a:solidFill>
                  </a:tcPr>
                </a:tc>
              </a:tr>
              <a:tr h="3418522">
                <a:tc gridSpan="2">
                  <a:txBody>
                    <a:bodyPr/>
                    <a:lstStyle/>
                    <a:p>
                      <a:pPr marL="0" marR="0" indent="0" algn="l" defTabSz="1018824" rtl="0" eaLnBrk="1" fontAlgn="auto" latinLnBrk="0" hangingPunct="1">
                        <a:lnSpc>
                          <a:spcPct val="100000"/>
                        </a:lnSpc>
                        <a:spcBef>
                          <a:spcPts val="0"/>
                        </a:spcBef>
                        <a:spcAft>
                          <a:spcPts val="300"/>
                        </a:spcAft>
                        <a:buClrTx/>
                        <a:buSzTx/>
                        <a:buFontTx/>
                        <a:buNone/>
                        <a:tabLst/>
                        <a:defRPr/>
                      </a:pPr>
                      <a:r>
                        <a:rPr lang="en-AU" sz="1000" b="1" kern="1200" baseline="0" dirty="0" smtClean="0">
                          <a:solidFill>
                            <a:schemeClr val="tx2"/>
                          </a:solidFill>
                          <a:latin typeface="+mj-lt"/>
                          <a:ea typeface="+mj-ea"/>
                          <a:cs typeface="+mj-cs"/>
                        </a:rPr>
                        <a:t>Description</a:t>
                      </a:r>
                    </a:p>
                    <a:p>
                      <a:pPr>
                        <a:spcAft>
                          <a:spcPts val="300"/>
                        </a:spcAft>
                      </a:pPr>
                      <a:r>
                        <a:rPr lang="en-US" sz="1000" kern="1200" baseline="0" dirty="0" smtClean="0">
                          <a:solidFill>
                            <a:schemeClr val="tx1"/>
                          </a:solidFill>
                          <a:latin typeface="+mj-lt"/>
                          <a:ea typeface="+mj-ea"/>
                          <a:cs typeface="+mj-cs"/>
                        </a:rPr>
                        <a:t>Pilkington Automotive , supplying automotive parts to General Motors, Mercedes-Benz, Fiat, Volkswagen, Ford and the PSA Peugeot Citroen is building a second manufacturing plant in Poland valued at EUR 104 million with financial support from the Polish government.</a:t>
                      </a:r>
                    </a:p>
                    <a:p>
                      <a:pPr>
                        <a:spcAft>
                          <a:spcPts val="300"/>
                        </a:spcAft>
                      </a:pPr>
                      <a:r>
                        <a:rPr lang="en-US" sz="1000" kern="1200" baseline="0" dirty="0" smtClean="0">
                          <a:solidFill>
                            <a:schemeClr val="tx1"/>
                          </a:solidFill>
                          <a:latin typeface="+mj-lt"/>
                          <a:ea typeface="+mj-ea"/>
                          <a:cs typeface="+mj-cs"/>
                        </a:rPr>
                        <a:t>Pilkinton is investing EUR 81 million with Panattoni (a local property developer) providing funding of EUR 23.1 million. </a:t>
                      </a:r>
                    </a:p>
                    <a:p>
                      <a:pPr>
                        <a:spcAft>
                          <a:spcPts val="300"/>
                        </a:spcAft>
                      </a:pPr>
                      <a:r>
                        <a:rPr lang="en-US" sz="1000" kern="1200" baseline="0" dirty="0" smtClean="0">
                          <a:solidFill>
                            <a:schemeClr val="tx1"/>
                          </a:solidFill>
                          <a:latin typeface="+mj-lt"/>
                          <a:ea typeface="+mj-ea"/>
                          <a:cs typeface="+mj-cs"/>
                        </a:rPr>
                        <a:t>The Polish government will provide EUR 21.5 million to the project. </a:t>
                      </a:r>
                    </a:p>
                    <a:p>
                      <a:pPr>
                        <a:spcAft>
                          <a:spcPts val="300"/>
                        </a:spcAft>
                      </a:pPr>
                      <a:r>
                        <a:rPr lang="en-US" sz="1000" kern="1200" baseline="0" dirty="0" smtClean="0">
                          <a:solidFill>
                            <a:schemeClr val="tx1"/>
                          </a:solidFill>
                          <a:latin typeface="+mj-lt"/>
                          <a:ea typeface="+mj-ea"/>
                          <a:cs typeface="+mj-cs"/>
                        </a:rPr>
                        <a:t>The plant will produce a range of laminated car windows for passenger vehicles and trucks.</a:t>
                      </a:r>
                      <a:endParaRPr lang="en-AU" sz="1000" kern="1200" baseline="0" dirty="0" smtClean="0">
                        <a:solidFill>
                          <a:schemeClr val="tx1"/>
                        </a:solidFill>
                        <a:latin typeface="+mj-lt"/>
                        <a:ea typeface="+mj-ea"/>
                        <a:cs typeface="+mj-cs"/>
                      </a:endParaRPr>
                    </a:p>
                    <a:p>
                      <a:pPr>
                        <a:spcBef>
                          <a:spcPts val="600"/>
                        </a:spcBef>
                        <a:spcAft>
                          <a:spcPts val="300"/>
                        </a:spcAft>
                      </a:pPr>
                      <a:r>
                        <a:rPr lang="en-AU" sz="1000" b="1" baseline="0" dirty="0" smtClean="0">
                          <a:solidFill>
                            <a:schemeClr val="tx2"/>
                          </a:solidFill>
                          <a:latin typeface="+mj-lt"/>
                        </a:rPr>
                        <a:t>Value: </a:t>
                      </a:r>
                      <a:r>
                        <a:rPr lang="en-AU" sz="1000" kern="1200" baseline="0" dirty="0" smtClean="0">
                          <a:solidFill>
                            <a:schemeClr val="tx1"/>
                          </a:solidFill>
                          <a:latin typeface="+mj-lt"/>
                          <a:ea typeface="+mj-ea"/>
                          <a:cs typeface="+mj-cs"/>
                        </a:rPr>
                        <a:t>EUR 21.5 million</a:t>
                      </a:r>
                    </a:p>
                    <a:p>
                      <a:pPr>
                        <a:spcBef>
                          <a:spcPts val="600"/>
                        </a:spcBef>
                        <a:spcAft>
                          <a:spcPts val="300"/>
                        </a:spcAft>
                      </a:pPr>
                      <a:r>
                        <a:rPr lang="en-AU" sz="1000" b="1" kern="1200" baseline="0" dirty="0" smtClean="0">
                          <a:solidFill>
                            <a:schemeClr val="tx2"/>
                          </a:solidFill>
                          <a:latin typeface="+mj-lt"/>
                          <a:ea typeface="+mj-ea"/>
                          <a:cs typeface="+mj-cs"/>
                        </a:rPr>
                        <a:t>Outcome</a:t>
                      </a:r>
                      <a:r>
                        <a:rPr lang="en-AU" sz="1000" kern="1200" baseline="0" dirty="0" smtClean="0">
                          <a:solidFill>
                            <a:schemeClr val="tx1"/>
                          </a:solidFill>
                          <a:latin typeface="+mj-lt"/>
                          <a:ea typeface="+mj-ea"/>
                          <a:cs typeface="+mj-cs"/>
                        </a:rPr>
                        <a:t>: </a:t>
                      </a:r>
                      <a:r>
                        <a:rPr lang="en-AU" sz="1000" dirty="0" smtClean="0">
                          <a:latin typeface="+mj-lt"/>
                        </a:rPr>
                        <a:t>The Chmielow plant will produce nearly 2 million windscreens and approximately 5 million side and rear windows a year, doubling Pilkington’s current capacity in Poland. The facility is expected to employ 400-</a:t>
                      </a:r>
                      <a:r>
                        <a:rPr lang="en-AU" sz="1000" kern="1200" baseline="0" dirty="0" smtClean="0">
                          <a:solidFill>
                            <a:schemeClr val="tx1"/>
                          </a:solidFill>
                          <a:latin typeface="+mj-lt"/>
                          <a:ea typeface="+mj-ea"/>
                          <a:cs typeface="+mj-cs"/>
                        </a:rPr>
                        <a:t>500 people, and a further 150 jobs will be created downstream. </a:t>
                      </a:r>
                      <a:r>
                        <a:rPr lang="en-US" sz="1000" kern="1200" baseline="0" dirty="0" smtClean="0">
                          <a:solidFill>
                            <a:schemeClr val="tx1"/>
                          </a:solidFill>
                          <a:latin typeface="+mj-lt"/>
                          <a:ea typeface="+mj-ea"/>
                          <a:cs typeface="+mj-cs"/>
                        </a:rPr>
                        <a:t>The first assembly lines at the new factory were installed in mid-2011, while the main production lines will be set up from mid-2012 through the. end of 2013.</a:t>
                      </a:r>
                      <a:endParaRPr lang="en-AU" sz="1000" kern="1200" baseline="0" dirty="0" smtClean="0">
                        <a:solidFill>
                          <a:schemeClr val="tx1"/>
                        </a:solidFill>
                        <a:latin typeface="+mj-lt"/>
                        <a:ea typeface="+mj-ea"/>
                        <a:cs typeface="+mj-cs"/>
                      </a:endParaRPr>
                    </a:p>
                  </a:txBody>
                  <a:tcPr marT="108000" marB="108000">
                    <a:lnL>
                      <a:noFill/>
                    </a:lnL>
                    <a:lnR>
                      <a:noFill/>
                    </a:lnR>
                    <a:lnT w="9525" cap="flat" cmpd="sng" algn="ctr">
                      <a:noFill/>
                      <a:prstDash val="solid"/>
                      <a:round/>
                      <a:headEnd type="none" w="med" len="med"/>
                      <a:tailEnd type="none" w="med" len="med"/>
                    </a:lnT>
                    <a:lnB w="9525" cap="flat" cmpd="sng" algn="ctr">
                      <a:solidFill>
                        <a:srgbClr val="A32020"/>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lang="en-AU"/>
                    </a:p>
                  </a:txBody>
                  <a:tcPr/>
                </a:tc>
              </a:tr>
            </a:tbl>
          </a:graphicData>
        </a:graphic>
      </p:graphicFrame>
      <p:pic>
        <p:nvPicPr>
          <p:cNvPr id="67586" name="Picture 2" descr="http://media.bigoo.ws/content/gif/flags/flags_67.jpg"/>
          <p:cNvPicPr>
            <a:picLocks noChangeAspect="1" noChangeArrowheads="1"/>
          </p:cNvPicPr>
          <p:nvPr/>
        </p:nvPicPr>
        <p:blipFill>
          <a:blip r:embed="rId7" cstate="print"/>
          <a:srcRect/>
          <a:stretch>
            <a:fillRect/>
          </a:stretch>
        </p:blipFill>
        <p:spPr bwMode="auto">
          <a:xfrm>
            <a:off x="8605545" y="1436977"/>
            <a:ext cx="635293" cy="396000"/>
          </a:xfrm>
          <a:prstGeom prst="rect">
            <a:avLst/>
          </a:prstGeom>
          <a:noFill/>
          <a:ln w="6350">
            <a:solidFill>
              <a:schemeClr val="bg1">
                <a:lumMod val="75000"/>
              </a:schemeClr>
            </a:solidFill>
          </a:ln>
        </p:spPr>
      </p:pic>
      <p:sp>
        <p:nvSpPr>
          <p:cNvPr id="59" name="Draft stamp"/>
          <p:cNvSpPr txBox="1"/>
          <p:nvPr>
            <p:custDataLst>
              <p:tags r:id="rId3"/>
            </p:custDataLst>
          </p:nvPr>
        </p:nvSpPr>
        <p:spPr>
          <a:xfrm>
            <a:off x="3498271" y="437615"/>
            <a:ext cx="6199343" cy="138499"/>
          </a:xfrm>
          <a:prstGeom prst="rect">
            <a:avLst/>
          </a:prstGeom>
          <a:noFill/>
          <a:ln>
            <a:noFill/>
          </a:ln>
        </p:spPr>
        <p:txBody>
          <a:bodyPr wrap="square" lIns="0" tIns="0" rIns="0" bIns="0" rtlCol="0">
            <a:spAutoFit/>
          </a:bodyPr>
          <a:lstStyle/>
          <a:p>
            <a:pPr lvl="0" algn="r"/>
            <a:r>
              <a:rPr lang="en-AU" sz="900" dirty="0" smtClean="0">
                <a:solidFill>
                  <a:srgbClr val="000000"/>
                </a:solidFill>
                <a:latin typeface="Georgia"/>
              </a:rPr>
              <a:t>Government support</a:t>
            </a:r>
          </a:p>
        </p:txBody>
      </p:sp>
      <p:sp>
        <p:nvSpPr>
          <p:cNvPr id="61" name="Rectangle 60"/>
          <p:cNvSpPr/>
          <p:nvPr/>
        </p:nvSpPr>
        <p:spPr>
          <a:xfrm>
            <a:off x="958850" y="5357278"/>
            <a:ext cx="2282676" cy="232165"/>
          </a:xfrm>
          <a:prstGeom prst="rect">
            <a:avLst/>
          </a:prstGeom>
        </p:spPr>
        <p:txBody>
          <a:bodyPr wrap="none" lIns="0" tIns="108000" rIns="0" bIns="0">
            <a:spAutoFit/>
          </a:bodyPr>
          <a:lstStyle/>
          <a:p>
            <a:r>
              <a:rPr lang="en-GB" sz="800" i="1" dirty="0" smtClean="0">
                <a:latin typeface="Georgia" pitchFamily="18" charset="0"/>
              </a:rPr>
              <a:t>* Full case study sources provided on pages 26-27</a:t>
            </a:r>
            <a:endParaRPr lang="en-GB" sz="800" i="1" dirty="0"/>
          </a:p>
        </p:txBody>
      </p:sp>
      <p:sp>
        <p:nvSpPr>
          <p:cNvPr id="62" name="Rectangle 61"/>
          <p:cNvSpPr/>
          <p:nvPr/>
        </p:nvSpPr>
        <p:spPr>
          <a:xfrm>
            <a:off x="5709721" y="5342179"/>
            <a:ext cx="2282676" cy="232165"/>
          </a:xfrm>
          <a:prstGeom prst="rect">
            <a:avLst/>
          </a:prstGeom>
        </p:spPr>
        <p:txBody>
          <a:bodyPr wrap="none" lIns="0" tIns="108000" rIns="0" bIns="0">
            <a:spAutoFit/>
          </a:bodyPr>
          <a:lstStyle/>
          <a:p>
            <a:r>
              <a:rPr lang="en-GB" sz="800" i="1" dirty="0" smtClean="0">
                <a:latin typeface="Georgia" pitchFamily="18" charset="0"/>
              </a:rPr>
              <a:t>* Full case study sources provided on pages 26-27</a:t>
            </a:r>
            <a:endParaRPr lang="en-GB" sz="800"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Rectangle 65"/>
          <p:cNvSpPr/>
          <p:nvPr/>
        </p:nvSpPr>
        <p:spPr>
          <a:xfrm>
            <a:off x="0" y="0"/>
            <a:ext cx="10261600" cy="7200900"/>
          </a:xfrm>
          <a:prstGeom prst="rect">
            <a:avLst/>
          </a:prstGeom>
          <a:solidFill>
            <a:schemeClr val="accent5"/>
          </a:solidFill>
          <a:ln w="25400">
            <a:solidFill>
              <a:schemeClr val="accent5"/>
            </a:solidFill>
          </a:ln>
        </p:spPr>
        <p:txBody>
          <a:bodyPr vert="horz" wrap="square" lIns="91440" tIns="45720" rIns="91440" bIns="45720" rtlCol="0" anchor="ctr">
            <a:noAutofit/>
          </a:bodyPr>
          <a:lstStyle/>
          <a:p>
            <a:pPr lvl="0" defTabSz="1019175" fontAlgn="base">
              <a:spcAft>
                <a:spcPts val="600"/>
              </a:spcAft>
              <a:buClr>
                <a:srgbClr val="000000"/>
              </a:buClr>
            </a:pPr>
            <a:endParaRPr lang="en-AU" dirty="0" smtClean="0">
              <a:solidFill>
                <a:schemeClr val="bg1"/>
              </a:solidFill>
              <a:latin typeface="Arial" pitchFamily="34" charset="0"/>
              <a:cs typeface="Arial" pitchFamily="34" charset="0"/>
            </a:endParaRPr>
          </a:p>
        </p:txBody>
      </p:sp>
      <p:grpSp>
        <p:nvGrpSpPr>
          <p:cNvPr id="5" name="grid" hidden="1"/>
          <p:cNvGrpSpPr/>
          <p:nvPr>
            <p:custDataLst>
              <p:tags r:id="rId1"/>
            </p:custDataLst>
          </p:nvPr>
        </p:nvGrpSpPr>
        <p:grpSpPr>
          <a:xfrm>
            <a:off x="541065" y="635374"/>
            <a:ext cx="9179468" cy="6218189"/>
            <a:chOff x="530352" y="685800"/>
            <a:chExt cx="8997696" cy="6711696"/>
          </a:xfrm>
        </p:grpSpPr>
        <p:sp>
          <p:nvSpPr>
            <p:cNvPr id="7" name="Footer block" hidden="1"/>
            <p:cNvSpPr>
              <a:spLocks noChangeArrowheads="1"/>
            </p:cNvSpPr>
            <p:nvPr/>
          </p:nvSpPr>
          <p:spPr bwMode="gray">
            <a:xfrm>
              <a:off x="530352" y="6784848"/>
              <a:ext cx="8988552"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912813">
                <a:defRPr/>
              </a:pPr>
              <a:endParaRPr lang="en-GB" dirty="0"/>
            </a:p>
          </p:txBody>
        </p:sp>
        <p:sp>
          <p:nvSpPr>
            <p:cNvPr id="8" name="Title block" hidden="1"/>
            <p:cNvSpPr>
              <a:spLocks noChangeArrowheads="1"/>
            </p:cNvSpPr>
            <p:nvPr/>
          </p:nvSpPr>
          <p:spPr bwMode="gray">
            <a:xfrm>
              <a:off x="530352" y="1143000"/>
              <a:ext cx="8988552"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912813">
                <a:defRPr/>
              </a:pPr>
              <a:endParaRPr lang="en-GB" dirty="0"/>
            </a:p>
          </p:txBody>
        </p:sp>
        <p:sp>
          <p:nvSpPr>
            <p:cNvPr id="9" name="Header block" hidden="1"/>
            <p:cNvSpPr>
              <a:spLocks noChangeArrowheads="1"/>
            </p:cNvSpPr>
            <p:nvPr/>
          </p:nvSpPr>
          <p:spPr bwMode="gray">
            <a:xfrm>
              <a:off x="530352" y="685800"/>
              <a:ext cx="8988552"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801688">
                <a:buSzPct val="90000"/>
                <a:defRPr/>
              </a:pPr>
              <a:endParaRPr lang="en-GB" sz="1400" dirty="0">
                <a:solidFill>
                  <a:schemeClr val="folHlink"/>
                </a:solidFill>
                <a:cs typeface="Arial" charset="0"/>
              </a:endParaRPr>
            </a:p>
          </p:txBody>
        </p:sp>
        <p:grpSp>
          <p:nvGrpSpPr>
            <p:cNvPr id="6" name="Group 600" hidden="1"/>
            <p:cNvGrpSpPr/>
            <p:nvPr/>
          </p:nvGrpSpPr>
          <p:grpSpPr>
            <a:xfrm>
              <a:off x="530352" y="6016752"/>
              <a:ext cx="8997696" cy="609600"/>
              <a:chOff x="530352" y="6016752"/>
              <a:chExt cx="8997696" cy="609600"/>
            </a:xfrm>
          </p:grpSpPr>
          <p:sp>
            <p:nvSpPr>
              <p:cNvPr id="46" name="Content block 606" hidden="1"/>
              <p:cNvSpPr>
                <a:spLocks noChangeArrowheads="1"/>
              </p:cNvSpPr>
              <p:nvPr/>
            </p:nvSpPr>
            <p:spPr bwMode="gray">
              <a:xfrm>
                <a:off x="8156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7"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8"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9" name="Content block 603" hidden="1"/>
              <p:cNvSpPr>
                <a:spLocks noChangeArrowheads="1"/>
              </p:cNvSpPr>
              <p:nvPr/>
            </p:nvSpPr>
            <p:spPr bwMode="gray">
              <a:xfrm>
                <a:off x="358474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0" name="Content block 602" hidden="1"/>
              <p:cNvSpPr>
                <a:spLocks noChangeArrowheads="1"/>
              </p:cNvSpPr>
              <p:nvPr/>
            </p:nvSpPr>
            <p:spPr bwMode="gray">
              <a:xfrm>
                <a:off x="2057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1" name="Content block 601" hidden="1"/>
              <p:cNvSpPr>
                <a:spLocks noChangeArrowheads="1"/>
              </p:cNvSpPr>
              <p:nvPr/>
            </p:nvSpPr>
            <p:spPr bwMode="gray">
              <a:xfrm>
                <a:off x="530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0" name="Group 500" hidden="1"/>
            <p:cNvGrpSpPr/>
            <p:nvPr/>
          </p:nvGrpSpPr>
          <p:grpSpPr>
            <a:xfrm>
              <a:off x="530352" y="5257800"/>
              <a:ext cx="8997696" cy="609600"/>
              <a:chOff x="530352" y="5257800"/>
              <a:chExt cx="8997696" cy="609600"/>
            </a:xfrm>
          </p:grpSpPr>
          <p:sp>
            <p:nvSpPr>
              <p:cNvPr id="40" name="Content block 506" hidden="1"/>
              <p:cNvSpPr>
                <a:spLocks noChangeArrowheads="1"/>
              </p:cNvSpPr>
              <p:nvPr/>
            </p:nvSpPr>
            <p:spPr bwMode="gray">
              <a:xfrm>
                <a:off x="8156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1"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2"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3" name="Content block 503" hidden="1"/>
              <p:cNvSpPr>
                <a:spLocks noChangeArrowheads="1"/>
              </p:cNvSpPr>
              <p:nvPr/>
            </p:nvSpPr>
            <p:spPr bwMode="gray">
              <a:xfrm>
                <a:off x="358474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4" name="Content block 502" hidden="1"/>
              <p:cNvSpPr>
                <a:spLocks noChangeArrowheads="1"/>
              </p:cNvSpPr>
              <p:nvPr/>
            </p:nvSpPr>
            <p:spPr bwMode="gray">
              <a:xfrm>
                <a:off x="2057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5" name="Content block 501" hidden="1"/>
              <p:cNvSpPr>
                <a:spLocks noChangeArrowheads="1"/>
              </p:cNvSpPr>
              <p:nvPr/>
            </p:nvSpPr>
            <p:spPr bwMode="gray">
              <a:xfrm>
                <a:off x="530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1" name="Group 400" hidden="1"/>
            <p:cNvGrpSpPr/>
            <p:nvPr/>
          </p:nvGrpSpPr>
          <p:grpSpPr>
            <a:xfrm>
              <a:off x="530352" y="4498848"/>
              <a:ext cx="8997696" cy="609600"/>
              <a:chOff x="530352" y="4498848"/>
              <a:chExt cx="8997696" cy="609600"/>
            </a:xfrm>
          </p:grpSpPr>
          <p:sp>
            <p:nvSpPr>
              <p:cNvPr id="34" name="Content block 406" hidden="1"/>
              <p:cNvSpPr>
                <a:spLocks noChangeArrowheads="1"/>
              </p:cNvSpPr>
              <p:nvPr/>
            </p:nvSpPr>
            <p:spPr bwMode="gray">
              <a:xfrm>
                <a:off x="8156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5"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6"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7" name="Content block 403" hidden="1"/>
              <p:cNvSpPr>
                <a:spLocks noChangeArrowheads="1"/>
              </p:cNvSpPr>
              <p:nvPr/>
            </p:nvSpPr>
            <p:spPr bwMode="gray">
              <a:xfrm>
                <a:off x="358474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8" name="Content block 402" hidden="1"/>
              <p:cNvSpPr>
                <a:spLocks noChangeArrowheads="1"/>
              </p:cNvSpPr>
              <p:nvPr/>
            </p:nvSpPr>
            <p:spPr bwMode="gray">
              <a:xfrm>
                <a:off x="2057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9" name="Content block 401" hidden="1"/>
              <p:cNvSpPr>
                <a:spLocks noChangeArrowheads="1"/>
              </p:cNvSpPr>
              <p:nvPr/>
            </p:nvSpPr>
            <p:spPr bwMode="gray">
              <a:xfrm>
                <a:off x="530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2" name="Group 300" hidden="1"/>
            <p:cNvGrpSpPr/>
            <p:nvPr/>
          </p:nvGrpSpPr>
          <p:grpSpPr>
            <a:xfrm>
              <a:off x="530352" y="3730752"/>
              <a:ext cx="8997696" cy="609600"/>
              <a:chOff x="530352" y="3730752"/>
              <a:chExt cx="8997696" cy="609600"/>
            </a:xfrm>
          </p:grpSpPr>
          <p:sp>
            <p:nvSpPr>
              <p:cNvPr id="28" name="Content block 306" hidden="1"/>
              <p:cNvSpPr>
                <a:spLocks noChangeArrowheads="1"/>
              </p:cNvSpPr>
              <p:nvPr/>
            </p:nvSpPr>
            <p:spPr bwMode="gray">
              <a:xfrm>
                <a:off x="8156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9"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0"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1" name="Content block 303" hidden="1"/>
              <p:cNvSpPr>
                <a:spLocks noChangeArrowheads="1"/>
              </p:cNvSpPr>
              <p:nvPr/>
            </p:nvSpPr>
            <p:spPr bwMode="gray">
              <a:xfrm>
                <a:off x="358474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2" name="Content block 302" hidden="1"/>
              <p:cNvSpPr>
                <a:spLocks noChangeArrowheads="1"/>
              </p:cNvSpPr>
              <p:nvPr/>
            </p:nvSpPr>
            <p:spPr bwMode="gray">
              <a:xfrm>
                <a:off x="2057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3" name="Content block 301" hidden="1"/>
              <p:cNvSpPr>
                <a:spLocks noChangeArrowheads="1"/>
              </p:cNvSpPr>
              <p:nvPr/>
            </p:nvSpPr>
            <p:spPr bwMode="gray">
              <a:xfrm>
                <a:off x="530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3" name="Group 200" hidden="1"/>
            <p:cNvGrpSpPr/>
            <p:nvPr/>
          </p:nvGrpSpPr>
          <p:grpSpPr>
            <a:xfrm>
              <a:off x="530352" y="2971800"/>
              <a:ext cx="8997696" cy="609600"/>
              <a:chOff x="530352" y="2971800"/>
              <a:chExt cx="8997696" cy="609600"/>
            </a:xfrm>
          </p:grpSpPr>
          <p:sp>
            <p:nvSpPr>
              <p:cNvPr id="22" name="Content block 206" hidden="1"/>
              <p:cNvSpPr>
                <a:spLocks noChangeArrowheads="1"/>
              </p:cNvSpPr>
              <p:nvPr/>
            </p:nvSpPr>
            <p:spPr bwMode="gray">
              <a:xfrm>
                <a:off x="8156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3"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4"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5" name="Content block 203" hidden="1"/>
              <p:cNvSpPr>
                <a:spLocks noChangeArrowheads="1"/>
              </p:cNvSpPr>
              <p:nvPr/>
            </p:nvSpPr>
            <p:spPr bwMode="gray">
              <a:xfrm>
                <a:off x="358474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6" name="Content block 202" hidden="1"/>
              <p:cNvSpPr>
                <a:spLocks noChangeArrowheads="1"/>
              </p:cNvSpPr>
              <p:nvPr/>
            </p:nvSpPr>
            <p:spPr bwMode="gray">
              <a:xfrm>
                <a:off x="2057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7" name="Content block 201" hidden="1"/>
              <p:cNvSpPr>
                <a:spLocks noChangeArrowheads="1"/>
              </p:cNvSpPr>
              <p:nvPr/>
            </p:nvSpPr>
            <p:spPr bwMode="gray">
              <a:xfrm>
                <a:off x="530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4" name="Group 100" hidden="1"/>
            <p:cNvGrpSpPr/>
            <p:nvPr/>
          </p:nvGrpSpPr>
          <p:grpSpPr>
            <a:xfrm>
              <a:off x="530352" y="2212848"/>
              <a:ext cx="8997696" cy="609600"/>
              <a:chOff x="530352" y="2212848"/>
              <a:chExt cx="8997696" cy="609600"/>
            </a:xfrm>
          </p:grpSpPr>
          <p:sp>
            <p:nvSpPr>
              <p:cNvPr id="16" name="Content block 106" hidden="1"/>
              <p:cNvSpPr>
                <a:spLocks noChangeArrowheads="1"/>
              </p:cNvSpPr>
              <p:nvPr/>
            </p:nvSpPr>
            <p:spPr bwMode="gray">
              <a:xfrm>
                <a:off x="8156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7"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8"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9"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0" name="Content block 102" hidden="1"/>
              <p:cNvSpPr>
                <a:spLocks noChangeArrowheads="1"/>
              </p:cNvSpPr>
              <p:nvPr/>
            </p:nvSpPr>
            <p:spPr bwMode="gray">
              <a:xfrm>
                <a:off x="2057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1" name="Content block 101" hidden="1"/>
              <p:cNvSpPr>
                <a:spLocks noChangeArrowheads="1"/>
              </p:cNvSpPr>
              <p:nvPr/>
            </p:nvSpPr>
            <p:spPr bwMode="gray">
              <a:xfrm>
                <a:off x="530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sp>
        <p:nvSpPr>
          <p:cNvPr id="2" name="Title 1"/>
          <p:cNvSpPr>
            <a:spLocks noGrp="1"/>
          </p:cNvSpPr>
          <p:nvPr>
            <p:ph type="title"/>
          </p:nvPr>
        </p:nvSpPr>
        <p:spPr>
          <a:xfrm>
            <a:off x="675061" y="707453"/>
            <a:ext cx="5967040" cy="359922"/>
          </a:xfrm>
        </p:spPr>
        <p:txBody>
          <a:bodyPr/>
          <a:lstStyle/>
          <a:p>
            <a:r>
              <a:rPr lang="en-GB" dirty="0" smtClean="0">
                <a:solidFill>
                  <a:schemeClr val="bg1"/>
                </a:solidFill>
              </a:rPr>
              <a:t>Disclaimer</a:t>
            </a:r>
            <a:endParaRPr lang="en-GB" dirty="0">
              <a:solidFill>
                <a:schemeClr val="bg1"/>
              </a:solidFill>
            </a:endParaRPr>
          </a:p>
        </p:txBody>
      </p:sp>
      <p:sp>
        <p:nvSpPr>
          <p:cNvPr id="3" name="Content Placeholder 2"/>
          <p:cNvSpPr>
            <a:spLocks noGrp="1"/>
          </p:cNvSpPr>
          <p:nvPr>
            <p:ph sz="quarter" idx="24"/>
            <p:custDataLst>
              <p:tags r:id="rId2"/>
            </p:custDataLst>
          </p:nvPr>
        </p:nvSpPr>
        <p:spPr>
          <a:xfrm>
            <a:off x="658812" y="1230314"/>
            <a:ext cx="8520748" cy="2582137"/>
          </a:xfrm>
        </p:spPr>
        <p:txBody>
          <a:bodyPr/>
          <a:lstStyle/>
          <a:p>
            <a:pPr lvl="0">
              <a:spcAft>
                <a:spcPts val="600"/>
              </a:spcAft>
            </a:pPr>
            <a:r>
              <a:rPr lang="en-AU" sz="900" dirty="0" smtClean="0">
                <a:solidFill>
                  <a:schemeClr val="bg1"/>
                </a:solidFill>
                <a:cs typeface="Arial" pitchFamily="34" charset="0"/>
              </a:rPr>
              <a:t>This report has been prepared by </a:t>
            </a:r>
            <a:r>
              <a:rPr lang="en-GB" sz="900" dirty="0" smtClean="0">
                <a:solidFill>
                  <a:schemeClr val="bg1"/>
                </a:solidFill>
                <a:cs typeface="Arial" pitchFamily="34" charset="0"/>
              </a:rPr>
              <a:t>PwC at the request of the Federal Chamber of Automotive Industries (FCAI), according to the terms of our Engagement Contract with FCAI. </a:t>
            </a:r>
          </a:p>
          <a:p>
            <a:pPr eaLnBrk="0" hangingPunct="0"/>
            <a:r>
              <a:rPr lang="en-GB" sz="900" dirty="0" smtClean="0">
                <a:solidFill>
                  <a:schemeClr val="bg1"/>
                </a:solidFill>
                <a:cs typeface="Arial" pitchFamily="34" charset="0"/>
              </a:rPr>
              <a:t>The information, statements, statistics and commentary (together the “Information”) contained in this report have been prepared by PwC from publically available sources. PwC does not express an opinion as to the accuracy or completeness of the information, the assumptions made by the parties that provided the information or any conclusions reached by those parties.  PwC may at its absolute discretion, but without being under any obligation to do so, update, amend or supplement this document.  PwC disclaims any and all liability arising from actions taken in response to this report. PwC disclaims any and all liability for any investment or strategic decisions made as a consequence of information contained in this report. PwC, its employees and any persons associated with the preparation of the enclosed documents are in no way responsible for any errors or omissions in the enclosed document resulting from any inaccuracy, </a:t>
            </a:r>
            <a:r>
              <a:rPr lang="en-GB" sz="900" dirty="0" err="1" smtClean="0">
                <a:solidFill>
                  <a:schemeClr val="bg1"/>
                </a:solidFill>
                <a:cs typeface="Arial" pitchFamily="34" charset="0"/>
              </a:rPr>
              <a:t>mis</a:t>
            </a:r>
            <a:r>
              <a:rPr lang="en-GB" sz="900" dirty="0" smtClean="0">
                <a:solidFill>
                  <a:schemeClr val="bg1"/>
                </a:solidFill>
                <a:cs typeface="Arial" pitchFamily="34" charset="0"/>
              </a:rPr>
              <a:t>-description or incompleteness of the information provided or from assumptions made or opinions reached by the parties that provided Information.</a:t>
            </a:r>
            <a:endParaRPr lang="en-AU" sz="900" dirty="0" smtClean="0">
              <a:solidFill>
                <a:schemeClr val="bg1"/>
              </a:solidFill>
              <a:cs typeface="Arial" pitchFamily="34" charset="0"/>
            </a:endParaRPr>
          </a:p>
          <a:p>
            <a:pPr lvl="0">
              <a:spcAft>
                <a:spcPts val="600"/>
              </a:spcAft>
              <a:defRPr/>
            </a:pPr>
            <a:r>
              <a:rPr lang="en-AU" sz="900" dirty="0" smtClean="0">
                <a:solidFill>
                  <a:schemeClr val="bg1"/>
                </a:solidFill>
                <a:cs typeface="Arial" pitchFamily="34" charset="0"/>
              </a:rPr>
              <a:t>"PwC" refers to the network of member firms of PricewaterhouseCoopers International Limited (</a:t>
            </a:r>
            <a:r>
              <a:rPr lang="en-AU" sz="900" dirty="0" err="1" smtClean="0">
                <a:solidFill>
                  <a:schemeClr val="bg1"/>
                </a:solidFill>
                <a:cs typeface="Arial" pitchFamily="34" charset="0"/>
              </a:rPr>
              <a:t>PwCIL</a:t>
            </a:r>
            <a:r>
              <a:rPr lang="en-AU" sz="900" dirty="0" smtClean="0">
                <a:solidFill>
                  <a:schemeClr val="bg1"/>
                </a:solidFill>
                <a:cs typeface="Arial" pitchFamily="34" charset="0"/>
              </a:rPr>
              <a:t>), or, as the context requires, individual member firms of the PwC network. Each member firm is a separate legal entity and does not act as agent of </a:t>
            </a:r>
            <a:r>
              <a:rPr lang="en-AU" sz="900" dirty="0" err="1" smtClean="0">
                <a:solidFill>
                  <a:schemeClr val="bg1"/>
                </a:solidFill>
                <a:cs typeface="Arial" pitchFamily="34" charset="0"/>
              </a:rPr>
              <a:t>PwCIL</a:t>
            </a:r>
            <a:r>
              <a:rPr lang="en-AU" sz="900" dirty="0" smtClean="0">
                <a:solidFill>
                  <a:schemeClr val="bg1"/>
                </a:solidFill>
                <a:cs typeface="Arial" pitchFamily="34" charset="0"/>
              </a:rPr>
              <a:t> or any other member firm. </a:t>
            </a:r>
            <a:r>
              <a:rPr lang="en-AU" sz="900" dirty="0" err="1" smtClean="0">
                <a:solidFill>
                  <a:schemeClr val="bg1"/>
                </a:solidFill>
                <a:cs typeface="Arial" pitchFamily="34" charset="0"/>
              </a:rPr>
              <a:t>PwCIL</a:t>
            </a:r>
            <a:r>
              <a:rPr lang="en-AU" sz="900" dirty="0" smtClean="0">
                <a:solidFill>
                  <a:schemeClr val="bg1"/>
                </a:solidFill>
                <a:cs typeface="Arial" pitchFamily="34" charset="0"/>
              </a:rPr>
              <a:t> does not provide any services to clients. </a:t>
            </a:r>
            <a:r>
              <a:rPr lang="en-AU" sz="900" dirty="0" err="1" smtClean="0">
                <a:solidFill>
                  <a:schemeClr val="bg1"/>
                </a:solidFill>
                <a:cs typeface="Arial" pitchFamily="34" charset="0"/>
              </a:rPr>
              <a:t>PwCIL</a:t>
            </a:r>
            <a:r>
              <a:rPr lang="en-AU" sz="900" dirty="0" smtClean="0">
                <a:solidFill>
                  <a:schemeClr val="bg1"/>
                </a:solidFill>
                <a:cs typeface="Arial" pitchFamily="34" charset="0"/>
              </a:rPr>
              <a:t> is not responsible or liable for the acts or omissions of any of its member firms nor can it control the exercise of their professional judgment or bind them in any way. No member firm is responsible or liable for the acts or omissions of any other member firm nor can it control the exercise of another member firm's professional judgment or bind another member firm or </a:t>
            </a:r>
            <a:r>
              <a:rPr lang="en-AU" sz="900" dirty="0" err="1" smtClean="0">
                <a:solidFill>
                  <a:schemeClr val="bg1"/>
                </a:solidFill>
                <a:cs typeface="Arial" pitchFamily="34" charset="0"/>
              </a:rPr>
              <a:t>PwCIL</a:t>
            </a:r>
            <a:r>
              <a:rPr lang="en-AU" sz="900" dirty="0" smtClean="0">
                <a:solidFill>
                  <a:schemeClr val="bg1"/>
                </a:solidFill>
                <a:cs typeface="Arial" pitchFamily="34" charset="0"/>
              </a:rPr>
              <a:t> in any way.</a:t>
            </a:r>
          </a:p>
          <a:p>
            <a:pPr lvl="0">
              <a:spcAft>
                <a:spcPts val="600"/>
              </a:spcAft>
            </a:pPr>
            <a:r>
              <a:rPr lang="en-AU" sz="900" dirty="0" smtClean="0">
                <a:solidFill>
                  <a:schemeClr val="bg1"/>
                </a:solidFill>
                <a:cs typeface="Arial" pitchFamily="34" charset="0"/>
              </a:rPr>
              <a:t>Liability is limited by a Scheme approved under Professional Standards Legislation</a:t>
            </a:r>
            <a:r>
              <a:rPr lang="en-AU" sz="900" dirty="0" smtClean="0">
                <a:solidFill>
                  <a:schemeClr val="bg1"/>
                </a:solidFill>
                <a:latin typeface="Arial" pitchFamily="34" charset="0"/>
                <a:cs typeface="Arial" pitchFamily="34" charset="0"/>
              </a:rPr>
              <a:t>.</a:t>
            </a:r>
          </a:p>
          <a:p>
            <a:pPr>
              <a:spcAft>
                <a:spcPts val="500"/>
              </a:spcAft>
            </a:pPr>
            <a:endParaRPr lang="en-GB" sz="900" dirty="0" smtClean="0"/>
          </a:p>
        </p:txBody>
      </p:sp>
      <p:sp>
        <p:nvSpPr>
          <p:cNvPr id="4" name="Content Placeholder 3"/>
          <p:cNvSpPr>
            <a:spLocks noGrp="1"/>
          </p:cNvSpPr>
          <p:nvPr>
            <p:ph sz="quarter" idx="25"/>
            <p:custDataLst>
              <p:tags r:id="rId3"/>
            </p:custDataLst>
          </p:nvPr>
        </p:nvSpPr>
        <p:spPr/>
        <p:txBody>
          <a:bodyPr/>
          <a:lstStyle/>
          <a:p>
            <a:endParaRPr lang="en-GB" sz="1000" b="1" dirty="0" smtClean="0">
              <a:solidFill>
                <a:schemeClr val="tx2"/>
              </a:solidFill>
            </a:endParaRPr>
          </a:p>
          <a:p>
            <a:endParaRPr lang="en-GB" sz="1000" b="1" dirty="0" smtClean="0">
              <a:solidFill>
                <a:schemeClr val="tx2"/>
              </a:solidFill>
            </a:endParaRPr>
          </a:p>
        </p:txBody>
      </p:sp>
      <p:sp>
        <p:nvSpPr>
          <p:cNvPr id="55" name="Executive Summary" hidden="1"/>
          <p:cNvSpPr txBox="1"/>
          <p:nvPr>
            <p:custDataLst>
              <p:tags r:id="rId4"/>
            </p:custDataLst>
          </p:nvPr>
        </p:nvSpPr>
        <p:spPr>
          <a:xfrm>
            <a:off x="541064" y="6286750"/>
            <a:ext cx="2024335" cy="205184"/>
          </a:xfrm>
          <a:prstGeom prst="rect">
            <a:avLst/>
          </a:prstGeom>
          <a:noFill/>
        </p:spPr>
        <p:txBody>
          <a:bodyPr wrap="square" lIns="0" tIns="0" rIns="0" bIns="0" rtlCol="0">
            <a:spAutoFit/>
          </a:bodyPr>
          <a:lstStyle/>
          <a:p>
            <a:pPr>
              <a:lnSpc>
                <a:spcPts val="1600"/>
              </a:lnSpc>
            </a:pPr>
            <a:endParaRPr lang="en-GB" sz="1600" noProof="0" dirty="0" smtClean="0">
              <a:solidFill>
                <a:schemeClr val="tx1"/>
              </a:solidFill>
            </a:endParaRPr>
          </a:p>
        </p:txBody>
      </p:sp>
      <p:sp>
        <p:nvSpPr>
          <p:cNvPr id="56" name="Draft stamp"/>
          <p:cNvSpPr txBox="1"/>
          <p:nvPr>
            <p:custDataLst>
              <p:tags r:id="rId5"/>
            </p:custDataLst>
          </p:nvPr>
        </p:nvSpPr>
        <p:spPr>
          <a:xfrm>
            <a:off x="517526" y="437615"/>
            <a:ext cx="4681554" cy="138499"/>
          </a:xfrm>
          <a:prstGeom prst="rect">
            <a:avLst/>
          </a:prstGeom>
          <a:noFill/>
          <a:ln>
            <a:noFill/>
          </a:ln>
        </p:spPr>
        <p:txBody>
          <a:bodyPr wrap="square" lIns="0" tIns="0" rIns="0" bIns="0" rtlCol="0">
            <a:spAutoFit/>
          </a:bodyPr>
          <a:lstStyle/>
          <a:p>
            <a:r>
              <a:rPr lang="en-GB" sz="900" dirty="0" smtClean="0">
                <a:latin typeface="+mj-lt"/>
              </a:rPr>
              <a:t>Draft</a:t>
            </a:r>
          </a:p>
        </p:txBody>
      </p:sp>
      <p:sp>
        <p:nvSpPr>
          <p:cNvPr id="63" name="Rectangle 62"/>
          <p:cNvSpPr/>
          <p:nvPr/>
        </p:nvSpPr>
        <p:spPr>
          <a:xfrm>
            <a:off x="517526" y="437615"/>
            <a:ext cx="511174" cy="138499"/>
          </a:xfrm>
          <a:prstGeom prst="rect">
            <a:avLst/>
          </a:prstGeom>
          <a:solidFill>
            <a:schemeClr val="accent5"/>
          </a:solidFill>
          <a:ln w="25400">
            <a:solidFill>
              <a:schemeClr val="accent5"/>
            </a:solidFill>
          </a:ln>
        </p:spPr>
        <p:txBody>
          <a:bodyPr vert="horz" wrap="square" lIns="91440" tIns="45720" rIns="91440" bIns="45720" rtlCol="0" anchor="ctr">
            <a:noAutofit/>
          </a:bodyPr>
          <a:lstStyle/>
          <a:p>
            <a:pPr algn="ctr"/>
            <a:endParaRPr lang="en-GB" dirty="0" smtClean="0"/>
          </a:p>
        </p:txBody>
      </p:sp>
      <p:cxnSp>
        <p:nvCxnSpPr>
          <p:cNvPr id="68" name="Frame Line"/>
          <p:cNvCxnSpPr/>
          <p:nvPr/>
        </p:nvCxnSpPr>
        <p:spPr>
          <a:xfrm flipV="1">
            <a:off x="511507" y="628344"/>
            <a:ext cx="8892000" cy="160961"/>
          </a:xfrm>
          <a:prstGeom prst="bentConnector3">
            <a:avLst>
              <a:gd name="adj1" fmla="val 0"/>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id" hidden="1"/>
          <p:cNvGrpSpPr/>
          <p:nvPr>
            <p:custDataLst>
              <p:tags r:id="rId1"/>
            </p:custDataLst>
          </p:nvPr>
        </p:nvGrpSpPr>
        <p:grpSpPr>
          <a:xfrm>
            <a:off x="541065" y="635374"/>
            <a:ext cx="9179468" cy="6218189"/>
            <a:chOff x="530352" y="685800"/>
            <a:chExt cx="8997696" cy="6711696"/>
          </a:xfrm>
        </p:grpSpPr>
        <p:sp>
          <p:nvSpPr>
            <p:cNvPr id="7" name="Footer block" hidden="1"/>
            <p:cNvSpPr>
              <a:spLocks noChangeArrowheads="1"/>
            </p:cNvSpPr>
            <p:nvPr/>
          </p:nvSpPr>
          <p:spPr bwMode="gray">
            <a:xfrm>
              <a:off x="530352" y="6784848"/>
              <a:ext cx="8988552"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912813">
                <a:defRPr/>
              </a:pPr>
              <a:endParaRPr lang="en-GB" dirty="0"/>
            </a:p>
          </p:txBody>
        </p:sp>
        <p:sp>
          <p:nvSpPr>
            <p:cNvPr id="8" name="Title block" hidden="1"/>
            <p:cNvSpPr>
              <a:spLocks noChangeArrowheads="1"/>
            </p:cNvSpPr>
            <p:nvPr/>
          </p:nvSpPr>
          <p:spPr bwMode="gray">
            <a:xfrm>
              <a:off x="530352" y="1143000"/>
              <a:ext cx="8988552"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912813">
                <a:defRPr/>
              </a:pPr>
              <a:endParaRPr lang="en-GB" dirty="0"/>
            </a:p>
          </p:txBody>
        </p:sp>
        <p:sp>
          <p:nvSpPr>
            <p:cNvPr id="9" name="Header block" hidden="1"/>
            <p:cNvSpPr>
              <a:spLocks noChangeArrowheads="1"/>
            </p:cNvSpPr>
            <p:nvPr/>
          </p:nvSpPr>
          <p:spPr bwMode="gray">
            <a:xfrm>
              <a:off x="530352" y="685800"/>
              <a:ext cx="8988552"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801688">
                <a:buSzPct val="90000"/>
                <a:defRPr/>
              </a:pPr>
              <a:endParaRPr lang="en-GB" sz="1400" dirty="0">
                <a:solidFill>
                  <a:schemeClr val="folHlink"/>
                </a:solidFill>
                <a:cs typeface="Arial" charset="0"/>
              </a:endParaRPr>
            </a:p>
          </p:txBody>
        </p:sp>
        <p:grpSp>
          <p:nvGrpSpPr>
            <p:cNvPr id="4" name="Group 600" hidden="1"/>
            <p:cNvGrpSpPr/>
            <p:nvPr/>
          </p:nvGrpSpPr>
          <p:grpSpPr>
            <a:xfrm>
              <a:off x="530352" y="6016752"/>
              <a:ext cx="8997696" cy="609600"/>
              <a:chOff x="530352" y="6016752"/>
              <a:chExt cx="8997696" cy="609600"/>
            </a:xfrm>
          </p:grpSpPr>
          <p:sp>
            <p:nvSpPr>
              <p:cNvPr id="46" name="Content block 606" hidden="1"/>
              <p:cNvSpPr>
                <a:spLocks noChangeArrowheads="1"/>
              </p:cNvSpPr>
              <p:nvPr/>
            </p:nvSpPr>
            <p:spPr bwMode="gray">
              <a:xfrm>
                <a:off x="8156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7"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8"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9" name="Content block 603" hidden="1"/>
              <p:cNvSpPr>
                <a:spLocks noChangeArrowheads="1"/>
              </p:cNvSpPr>
              <p:nvPr/>
            </p:nvSpPr>
            <p:spPr bwMode="gray">
              <a:xfrm>
                <a:off x="358474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0" name="Content block 602" hidden="1"/>
              <p:cNvSpPr>
                <a:spLocks noChangeArrowheads="1"/>
              </p:cNvSpPr>
              <p:nvPr/>
            </p:nvSpPr>
            <p:spPr bwMode="gray">
              <a:xfrm>
                <a:off x="2057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1" name="Content block 601" hidden="1"/>
              <p:cNvSpPr>
                <a:spLocks noChangeArrowheads="1"/>
              </p:cNvSpPr>
              <p:nvPr/>
            </p:nvSpPr>
            <p:spPr bwMode="gray">
              <a:xfrm>
                <a:off x="530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5" name="Group 500" hidden="1"/>
            <p:cNvGrpSpPr/>
            <p:nvPr/>
          </p:nvGrpSpPr>
          <p:grpSpPr>
            <a:xfrm>
              <a:off x="530352" y="5257800"/>
              <a:ext cx="8997696" cy="609600"/>
              <a:chOff x="530352" y="5257800"/>
              <a:chExt cx="8997696" cy="609600"/>
            </a:xfrm>
          </p:grpSpPr>
          <p:sp>
            <p:nvSpPr>
              <p:cNvPr id="40" name="Content block 506" hidden="1"/>
              <p:cNvSpPr>
                <a:spLocks noChangeArrowheads="1"/>
              </p:cNvSpPr>
              <p:nvPr/>
            </p:nvSpPr>
            <p:spPr bwMode="gray">
              <a:xfrm>
                <a:off x="8156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1"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2"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3" name="Content block 503" hidden="1"/>
              <p:cNvSpPr>
                <a:spLocks noChangeArrowheads="1"/>
              </p:cNvSpPr>
              <p:nvPr/>
            </p:nvSpPr>
            <p:spPr bwMode="gray">
              <a:xfrm>
                <a:off x="358474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4" name="Content block 502" hidden="1"/>
              <p:cNvSpPr>
                <a:spLocks noChangeArrowheads="1"/>
              </p:cNvSpPr>
              <p:nvPr/>
            </p:nvSpPr>
            <p:spPr bwMode="gray">
              <a:xfrm>
                <a:off x="2057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5" name="Content block 501" hidden="1"/>
              <p:cNvSpPr>
                <a:spLocks noChangeArrowheads="1"/>
              </p:cNvSpPr>
              <p:nvPr/>
            </p:nvSpPr>
            <p:spPr bwMode="gray">
              <a:xfrm>
                <a:off x="530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6" name="Group 400" hidden="1"/>
            <p:cNvGrpSpPr/>
            <p:nvPr/>
          </p:nvGrpSpPr>
          <p:grpSpPr>
            <a:xfrm>
              <a:off x="530352" y="4498848"/>
              <a:ext cx="8997696" cy="609600"/>
              <a:chOff x="530352" y="4498848"/>
              <a:chExt cx="8997696" cy="609600"/>
            </a:xfrm>
          </p:grpSpPr>
          <p:sp>
            <p:nvSpPr>
              <p:cNvPr id="34" name="Content block 406" hidden="1"/>
              <p:cNvSpPr>
                <a:spLocks noChangeArrowheads="1"/>
              </p:cNvSpPr>
              <p:nvPr/>
            </p:nvSpPr>
            <p:spPr bwMode="gray">
              <a:xfrm>
                <a:off x="8156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5"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6"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7" name="Content block 403" hidden="1"/>
              <p:cNvSpPr>
                <a:spLocks noChangeArrowheads="1"/>
              </p:cNvSpPr>
              <p:nvPr/>
            </p:nvSpPr>
            <p:spPr bwMode="gray">
              <a:xfrm>
                <a:off x="358474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8" name="Content block 402" hidden="1"/>
              <p:cNvSpPr>
                <a:spLocks noChangeArrowheads="1"/>
              </p:cNvSpPr>
              <p:nvPr/>
            </p:nvSpPr>
            <p:spPr bwMode="gray">
              <a:xfrm>
                <a:off x="2057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9" name="Content block 401" hidden="1"/>
              <p:cNvSpPr>
                <a:spLocks noChangeArrowheads="1"/>
              </p:cNvSpPr>
              <p:nvPr/>
            </p:nvSpPr>
            <p:spPr bwMode="gray">
              <a:xfrm>
                <a:off x="530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0" name="Group 300" hidden="1"/>
            <p:cNvGrpSpPr/>
            <p:nvPr/>
          </p:nvGrpSpPr>
          <p:grpSpPr>
            <a:xfrm>
              <a:off x="530352" y="3730752"/>
              <a:ext cx="8997696" cy="609600"/>
              <a:chOff x="530352" y="3730752"/>
              <a:chExt cx="8997696" cy="609600"/>
            </a:xfrm>
          </p:grpSpPr>
          <p:sp>
            <p:nvSpPr>
              <p:cNvPr id="28" name="Content block 306" hidden="1"/>
              <p:cNvSpPr>
                <a:spLocks noChangeArrowheads="1"/>
              </p:cNvSpPr>
              <p:nvPr/>
            </p:nvSpPr>
            <p:spPr bwMode="gray">
              <a:xfrm>
                <a:off x="8156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9"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0"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1" name="Content block 303" hidden="1"/>
              <p:cNvSpPr>
                <a:spLocks noChangeArrowheads="1"/>
              </p:cNvSpPr>
              <p:nvPr/>
            </p:nvSpPr>
            <p:spPr bwMode="gray">
              <a:xfrm>
                <a:off x="358474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2" name="Content block 302" hidden="1"/>
              <p:cNvSpPr>
                <a:spLocks noChangeArrowheads="1"/>
              </p:cNvSpPr>
              <p:nvPr/>
            </p:nvSpPr>
            <p:spPr bwMode="gray">
              <a:xfrm>
                <a:off x="2057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3" name="Content block 301" hidden="1"/>
              <p:cNvSpPr>
                <a:spLocks noChangeArrowheads="1"/>
              </p:cNvSpPr>
              <p:nvPr/>
            </p:nvSpPr>
            <p:spPr bwMode="gray">
              <a:xfrm>
                <a:off x="530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1" name="Group 200" hidden="1"/>
            <p:cNvGrpSpPr/>
            <p:nvPr/>
          </p:nvGrpSpPr>
          <p:grpSpPr>
            <a:xfrm>
              <a:off x="530352" y="2971800"/>
              <a:ext cx="8997696" cy="609600"/>
              <a:chOff x="530352" y="2971800"/>
              <a:chExt cx="8997696" cy="609600"/>
            </a:xfrm>
          </p:grpSpPr>
          <p:sp>
            <p:nvSpPr>
              <p:cNvPr id="22" name="Content block 206" hidden="1"/>
              <p:cNvSpPr>
                <a:spLocks noChangeArrowheads="1"/>
              </p:cNvSpPr>
              <p:nvPr/>
            </p:nvSpPr>
            <p:spPr bwMode="gray">
              <a:xfrm>
                <a:off x="8156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3"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4"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5" name="Content block 203" hidden="1"/>
              <p:cNvSpPr>
                <a:spLocks noChangeArrowheads="1"/>
              </p:cNvSpPr>
              <p:nvPr/>
            </p:nvSpPr>
            <p:spPr bwMode="gray">
              <a:xfrm>
                <a:off x="358474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6" name="Content block 202" hidden="1"/>
              <p:cNvSpPr>
                <a:spLocks noChangeArrowheads="1"/>
              </p:cNvSpPr>
              <p:nvPr/>
            </p:nvSpPr>
            <p:spPr bwMode="gray">
              <a:xfrm>
                <a:off x="2057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7" name="Content block 201" hidden="1"/>
              <p:cNvSpPr>
                <a:spLocks noChangeArrowheads="1"/>
              </p:cNvSpPr>
              <p:nvPr/>
            </p:nvSpPr>
            <p:spPr bwMode="gray">
              <a:xfrm>
                <a:off x="530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2" name="Group 100" hidden="1"/>
            <p:cNvGrpSpPr/>
            <p:nvPr/>
          </p:nvGrpSpPr>
          <p:grpSpPr>
            <a:xfrm>
              <a:off x="530352" y="2212848"/>
              <a:ext cx="8997696" cy="609600"/>
              <a:chOff x="530352" y="2212848"/>
              <a:chExt cx="8997696" cy="609600"/>
            </a:xfrm>
          </p:grpSpPr>
          <p:sp>
            <p:nvSpPr>
              <p:cNvPr id="16" name="Content block 106" hidden="1"/>
              <p:cNvSpPr>
                <a:spLocks noChangeArrowheads="1"/>
              </p:cNvSpPr>
              <p:nvPr/>
            </p:nvSpPr>
            <p:spPr bwMode="gray">
              <a:xfrm>
                <a:off x="8156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7"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8"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9"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0" name="Content block 102" hidden="1"/>
              <p:cNvSpPr>
                <a:spLocks noChangeArrowheads="1"/>
              </p:cNvSpPr>
              <p:nvPr/>
            </p:nvSpPr>
            <p:spPr bwMode="gray">
              <a:xfrm>
                <a:off x="2057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1" name="Content block 101" hidden="1"/>
              <p:cNvSpPr>
                <a:spLocks noChangeArrowheads="1"/>
              </p:cNvSpPr>
              <p:nvPr/>
            </p:nvSpPr>
            <p:spPr bwMode="gray">
              <a:xfrm>
                <a:off x="530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sp>
        <p:nvSpPr>
          <p:cNvPr id="2" name="Title 1"/>
          <p:cNvSpPr>
            <a:spLocks noGrp="1"/>
          </p:cNvSpPr>
          <p:nvPr>
            <p:ph type="title"/>
          </p:nvPr>
        </p:nvSpPr>
        <p:spPr/>
        <p:txBody>
          <a:bodyPr/>
          <a:lstStyle/>
          <a:p>
            <a:r>
              <a:rPr lang="en-GB" dirty="0" smtClean="0"/>
              <a:t>Case Studies – Government investment attraction policies</a:t>
            </a:r>
            <a:endParaRPr lang="en-GB" b="0" dirty="0"/>
          </a:p>
        </p:txBody>
      </p:sp>
      <p:graphicFrame>
        <p:nvGraphicFramePr>
          <p:cNvPr id="67" name="Content Placeholder 58"/>
          <p:cNvGraphicFramePr>
            <a:graphicFrameLocks noGrp="1"/>
          </p:cNvGraphicFramePr>
          <p:nvPr>
            <p:ph sz="quarter" idx="24"/>
          </p:nvPr>
        </p:nvGraphicFramePr>
        <p:xfrm>
          <a:off x="663575" y="1354138"/>
          <a:ext cx="4247155" cy="3926329"/>
        </p:xfrm>
        <a:graphic>
          <a:graphicData uri="http://schemas.openxmlformats.org/drawingml/2006/table">
            <a:tbl>
              <a:tblPr firstRow="1" bandRow="1">
                <a:tableStyleId>{D5C30875-5027-47A9-8995-C2BF9F8F2FF4}</a:tableStyleId>
              </a:tblPr>
              <a:tblGrid>
                <a:gridCol w="3198205"/>
                <a:gridCol w="1048950"/>
              </a:tblGrid>
              <a:tr h="532900">
                <a:tc>
                  <a:txBody>
                    <a:bodyPr/>
                    <a:lstStyle/>
                    <a:p>
                      <a:r>
                        <a:rPr lang="en-AU" sz="1000" dirty="0" smtClean="0">
                          <a:solidFill>
                            <a:schemeClr val="bg1"/>
                          </a:solidFill>
                          <a:latin typeface="+mj-lt"/>
                        </a:rPr>
                        <a:t>Caste</a:t>
                      </a:r>
                      <a:r>
                        <a:rPr lang="en-AU" sz="1000" baseline="0" dirty="0" smtClean="0">
                          <a:solidFill>
                            <a:schemeClr val="bg1"/>
                          </a:solidFill>
                          <a:latin typeface="+mj-lt"/>
                        </a:rPr>
                        <a:t> </a:t>
                      </a:r>
                      <a:r>
                        <a:rPr lang="en-AU" sz="1000" dirty="0" smtClean="0">
                          <a:solidFill>
                            <a:schemeClr val="bg1"/>
                          </a:solidFill>
                          <a:latin typeface="+mj-lt"/>
                        </a:rPr>
                        <a:t>study –  Ontario</a:t>
                      </a:r>
                      <a:r>
                        <a:rPr lang="en-AU" sz="1000" baseline="0" dirty="0" smtClean="0">
                          <a:solidFill>
                            <a:schemeClr val="bg1"/>
                          </a:solidFill>
                          <a:latin typeface="+mj-lt"/>
                        </a:rPr>
                        <a:t> Government Investment into Magna International’s R&amp;D for electric vehicles*</a:t>
                      </a:r>
                      <a:endParaRPr lang="en-AU" sz="1000" dirty="0">
                        <a:solidFill>
                          <a:schemeClr val="bg1"/>
                        </a:solidFill>
                        <a:latin typeface="+mj-lt"/>
                      </a:endParaRPr>
                    </a:p>
                  </a:txBody>
                  <a:tcPr marL="94222" marR="9422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tx2"/>
                    </a:solidFill>
                  </a:tcPr>
                </a:tc>
                <a:tc>
                  <a:txBody>
                    <a:bodyPr/>
                    <a:lstStyle/>
                    <a:p>
                      <a:endParaRPr lang="en-AU" sz="1000" dirty="0">
                        <a:solidFill>
                          <a:schemeClr val="bg1"/>
                        </a:solidFill>
                        <a:latin typeface="+mj-lt"/>
                      </a:endParaRPr>
                    </a:p>
                  </a:txBody>
                  <a:tcPr marL="94222" marR="94222">
                    <a:lnL w="9525" cap="flat" cmpd="sng" algn="ctr">
                      <a:solidFill>
                        <a:schemeClr val="bg1"/>
                      </a:solidFill>
                      <a:prstDash val="solid"/>
                      <a:round/>
                      <a:headEnd type="none" w="med" len="med"/>
                      <a:tailEnd type="none" w="med" len="med"/>
                    </a:lnL>
                    <a:solidFill>
                      <a:schemeClr val="bg1"/>
                    </a:solidFill>
                  </a:tcPr>
                </a:tc>
              </a:tr>
              <a:tr h="3377689">
                <a:tc gridSpan="2">
                  <a:txBody>
                    <a:bodyPr/>
                    <a:lstStyle/>
                    <a:p>
                      <a:pPr marL="0" marR="0" indent="0" algn="l" defTabSz="1018824" rtl="0" eaLnBrk="1" fontAlgn="auto" latinLnBrk="0" hangingPunct="1">
                        <a:lnSpc>
                          <a:spcPct val="100000"/>
                        </a:lnSpc>
                        <a:spcBef>
                          <a:spcPts val="0"/>
                        </a:spcBef>
                        <a:spcAft>
                          <a:spcPts val="400"/>
                        </a:spcAft>
                        <a:buClrTx/>
                        <a:buSzTx/>
                        <a:buFontTx/>
                        <a:buNone/>
                        <a:tabLst/>
                        <a:defRPr/>
                      </a:pPr>
                      <a:r>
                        <a:rPr lang="en-AU" sz="1000" b="1" kern="1200" baseline="0" dirty="0" smtClean="0">
                          <a:solidFill>
                            <a:schemeClr val="tx2"/>
                          </a:solidFill>
                          <a:latin typeface="+mj-lt"/>
                          <a:ea typeface="+mj-ea"/>
                          <a:cs typeface="+mj-cs"/>
                        </a:rPr>
                        <a:t>Description</a:t>
                      </a:r>
                    </a:p>
                    <a:p>
                      <a:pPr>
                        <a:spcAft>
                          <a:spcPts val="400"/>
                        </a:spcAft>
                      </a:pPr>
                      <a:r>
                        <a:rPr lang="en-US" sz="1000" kern="1200" baseline="0" dirty="0" smtClean="0">
                          <a:solidFill>
                            <a:schemeClr val="tx1"/>
                          </a:solidFill>
                          <a:latin typeface="+mj-lt"/>
                          <a:ea typeface="+mj-ea"/>
                          <a:cs typeface="+mj-cs"/>
                        </a:rPr>
                        <a:t>Magna International Inc. and the Ontario government will invest more than CDN $400 million into R&amp;D for electric vehicles (EVs), with CDN $48 million coming from the Ontario government.</a:t>
                      </a:r>
                      <a:r>
                        <a:rPr lang="en-AU" sz="1000" kern="1200" baseline="0" dirty="0" smtClean="0">
                          <a:solidFill>
                            <a:schemeClr val="tx1"/>
                          </a:solidFill>
                          <a:latin typeface="+mj-lt"/>
                          <a:ea typeface="+mj-ea"/>
                          <a:cs typeface="+mj-cs"/>
                        </a:rPr>
                        <a:t> Magna is currently the largest automotive supplier in North America, and will use the funding to further develop its electric car systems and continue exploration of next generation clean vehicle technology. The funding has been allocated to 19 different projects over the next 6 years including concept electric cars, parts for hybrid vehicles, metallic components, alternative energy and ways to improve fuel efficiency.</a:t>
                      </a:r>
                    </a:p>
                    <a:p>
                      <a:pPr>
                        <a:spcAft>
                          <a:spcPts val="400"/>
                        </a:spcAft>
                      </a:pPr>
                      <a:r>
                        <a:rPr lang="en-US" sz="1000" kern="1200" baseline="0" dirty="0" smtClean="0">
                          <a:solidFill>
                            <a:schemeClr val="tx1"/>
                          </a:solidFill>
                          <a:latin typeface="+mj-lt"/>
                          <a:ea typeface="+mj-ea"/>
                          <a:cs typeface="+mj-cs"/>
                        </a:rPr>
                        <a:t>The investment is expected to create more than 700 jobs and maintain about 1,300 jobs at Magna facilities in Brampton, Aurora, Concord, and St. Thomas, Ontario.</a:t>
                      </a:r>
                      <a:endParaRPr lang="en-AU" sz="1000" kern="1200" baseline="0" dirty="0" smtClean="0">
                        <a:solidFill>
                          <a:schemeClr val="tx1"/>
                        </a:solidFill>
                        <a:latin typeface="+mj-lt"/>
                        <a:ea typeface="+mj-ea"/>
                        <a:cs typeface="+mj-cs"/>
                      </a:endParaRPr>
                    </a:p>
                    <a:p>
                      <a:pPr marL="0" marR="0" indent="0" algn="l" defTabSz="1018824" rtl="0" eaLnBrk="1" fontAlgn="auto" latinLnBrk="0" hangingPunct="1">
                        <a:lnSpc>
                          <a:spcPct val="100000"/>
                        </a:lnSpc>
                        <a:spcBef>
                          <a:spcPts val="600"/>
                        </a:spcBef>
                        <a:spcAft>
                          <a:spcPts val="400"/>
                        </a:spcAft>
                        <a:buClrTx/>
                        <a:buSzTx/>
                        <a:buFontTx/>
                        <a:buNone/>
                        <a:tabLst/>
                        <a:defRPr/>
                      </a:pPr>
                      <a:r>
                        <a:rPr lang="en-AU" sz="1000" b="1" kern="1200" baseline="0" dirty="0" smtClean="0">
                          <a:solidFill>
                            <a:schemeClr val="tx2"/>
                          </a:solidFill>
                          <a:latin typeface="+mj-lt"/>
                          <a:ea typeface="+mj-ea"/>
                          <a:cs typeface="+mj-cs"/>
                        </a:rPr>
                        <a:t>Value: </a:t>
                      </a:r>
                      <a:r>
                        <a:rPr lang="en-AU" sz="1000" b="0" kern="1200" baseline="0" dirty="0" smtClean="0">
                          <a:solidFill>
                            <a:schemeClr val="dk1"/>
                          </a:solidFill>
                          <a:latin typeface="+mj-lt"/>
                          <a:ea typeface="+mj-ea"/>
                          <a:cs typeface="+mj-cs"/>
                        </a:rPr>
                        <a:t>CDN $</a:t>
                      </a:r>
                      <a:r>
                        <a:rPr lang="en-AU" sz="1000" kern="1200" dirty="0" smtClean="0">
                          <a:solidFill>
                            <a:schemeClr val="dk1"/>
                          </a:solidFill>
                          <a:latin typeface="+mj-lt"/>
                          <a:ea typeface="+mj-ea"/>
                          <a:cs typeface="+mj-cs"/>
                        </a:rPr>
                        <a:t>48 million</a:t>
                      </a:r>
                    </a:p>
                    <a:p>
                      <a:pPr>
                        <a:spcBef>
                          <a:spcPts val="600"/>
                        </a:spcBef>
                        <a:spcAft>
                          <a:spcPts val="400"/>
                        </a:spcAft>
                      </a:pPr>
                      <a:r>
                        <a:rPr lang="en-AU" sz="1000" b="1" kern="1200" baseline="0" dirty="0" smtClean="0">
                          <a:solidFill>
                            <a:schemeClr val="tx2"/>
                          </a:solidFill>
                          <a:latin typeface="+mj-lt"/>
                          <a:ea typeface="+mj-ea"/>
                          <a:cs typeface="+mj-cs"/>
                        </a:rPr>
                        <a:t>Outcome</a:t>
                      </a:r>
                      <a:r>
                        <a:rPr lang="en-AU" sz="1000" kern="1200" baseline="0" dirty="0" smtClean="0">
                          <a:solidFill>
                            <a:schemeClr val="tx1"/>
                          </a:solidFill>
                          <a:latin typeface="+mj-lt"/>
                          <a:ea typeface="+mj-ea"/>
                          <a:cs typeface="+mj-cs"/>
                        </a:rPr>
                        <a:t>: CDN $400 million invested into environmental friendly R&amp;D, maintaining and creating skilled jobs. Fostering investment into battery-powered vehicles, plug-in hybrids, </a:t>
                      </a:r>
                      <a:r>
                        <a:rPr lang="en-AU" sz="1000" dirty="0" smtClean="0">
                          <a:latin typeface="+mj-lt"/>
                        </a:rPr>
                        <a:t>and hybrid vehicles powered by electric motors and gasoline, within </a:t>
                      </a:r>
                      <a:r>
                        <a:rPr lang="en-AU" sz="1000" kern="1200" baseline="0" dirty="0" smtClean="0">
                          <a:solidFill>
                            <a:schemeClr val="tx1"/>
                          </a:solidFill>
                          <a:latin typeface="+mj-lt"/>
                          <a:ea typeface="+mj-ea"/>
                          <a:cs typeface="+mj-cs"/>
                        </a:rPr>
                        <a:t>the province of Ontario.</a:t>
                      </a:r>
                      <a:endParaRPr lang="en-AU" sz="1000" kern="1200" dirty="0" smtClean="0">
                        <a:solidFill>
                          <a:schemeClr val="dk1"/>
                        </a:solidFill>
                        <a:latin typeface="+mj-lt"/>
                        <a:ea typeface="+mj-ea"/>
                        <a:cs typeface="+mj-cs"/>
                      </a:endParaRPr>
                    </a:p>
                  </a:txBody>
                  <a:tcPr marL="94222" marR="94222" marT="108000" marB="108000">
                    <a:lnT w="9525" cap="flat" cmpd="sng" algn="ctr">
                      <a:solidFill>
                        <a:schemeClr val="bg1"/>
                      </a:solidFill>
                      <a:prstDash val="solid"/>
                      <a:round/>
                      <a:headEnd type="none" w="med" len="med"/>
                      <a:tailEnd type="none" w="med" len="med"/>
                    </a:lnT>
                    <a:lnB w="9525" cap="flat" cmpd="sng" algn="ctr">
                      <a:solidFill>
                        <a:srgbClr val="A32020"/>
                      </a:solidFill>
                      <a:prstDash val="sysDot"/>
                      <a:round/>
                      <a:headEnd type="none" w="med" len="med"/>
                      <a:tailEnd type="none" w="med" len="med"/>
                    </a:lnB>
                  </a:tcPr>
                </a:tc>
                <a:tc hMerge="1">
                  <a:txBody>
                    <a:bodyPr/>
                    <a:lstStyle/>
                    <a:p>
                      <a:endParaRPr lang="en-AU"/>
                    </a:p>
                  </a:txBody>
                  <a:tcPr/>
                </a:tc>
              </a:tr>
            </a:tbl>
          </a:graphicData>
        </a:graphic>
      </p:graphicFrame>
      <p:graphicFrame>
        <p:nvGraphicFramePr>
          <p:cNvPr id="72" name="Content Placeholder 58"/>
          <p:cNvGraphicFramePr>
            <a:graphicFrameLocks noGrp="1"/>
          </p:cNvGraphicFramePr>
          <p:nvPr>
            <p:ph sz="quarter" idx="25"/>
          </p:nvPr>
        </p:nvGraphicFramePr>
        <p:xfrm>
          <a:off x="5162550" y="1354139"/>
          <a:ext cx="4247844" cy="4310161"/>
        </p:xfrm>
        <a:graphic>
          <a:graphicData uri="http://schemas.openxmlformats.org/drawingml/2006/table">
            <a:tbl>
              <a:tblPr firstRow="1" bandRow="1">
                <a:tableStyleId>{D5C30875-5027-47A9-8995-C2BF9F8F2FF4}</a:tableStyleId>
              </a:tblPr>
              <a:tblGrid>
                <a:gridCol w="3239532"/>
                <a:gridCol w="1008312"/>
              </a:tblGrid>
              <a:tr h="550861">
                <a:tc>
                  <a:txBody>
                    <a:bodyPr/>
                    <a:lstStyle/>
                    <a:p>
                      <a:r>
                        <a:rPr lang="en-AU" sz="1000" dirty="0" smtClean="0">
                          <a:solidFill>
                            <a:schemeClr val="bg1"/>
                          </a:solidFill>
                          <a:latin typeface="+mj-lt"/>
                        </a:rPr>
                        <a:t>Case Study – Thai Government tax incentives for Eco-Car</a:t>
                      </a:r>
                      <a:r>
                        <a:rPr lang="en-AU" sz="1000" baseline="0" dirty="0" smtClean="0">
                          <a:solidFill>
                            <a:schemeClr val="bg1"/>
                          </a:solidFill>
                          <a:latin typeface="+mj-lt"/>
                        </a:rPr>
                        <a:t> manufacturers*</a:t>
                      </a:r>
                      <a:endParaRPr lang="en-AU" sz="1000" dirty="0">
                        <a:solidFill>
                          <a:schemeClr val="bg1"/>
                        </a:solidFill>
                        <a:latin typeface="+mj-lt"/>
                      </a:endParaRPr>
                    </a:p>
                  </a:txBody>
                  <a:tcPr marL="95471" marR="95471"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tx2"/>
                    </a:solidFill>
                  </a:tcPr>
                </a:tc>
                <a:tc>
                  <a:txBody>
                    <a:bodyPr/>
                    <a:lstStyle/>
                    <a:p>
                      <a:endParaRPr lang="en-AU" sz="1000" dirty="0">
                        <a:solidFill>
                          <a:schemeClr val="bg1"/>
                        </a:solidFill>
                        <a:latin typeface="+mj-lt"/>
                      </a:endParaRPr>
                    </a:p>
                  </a:txBody>
                  <a:tcPr marL="95471" marR="95471">
                    <a:lnL w="9525" cap="flat" cmpd="sng" algn="ctr">
                      <a:solidFill>
                        <a:schemeClr val="bg1"/>
                      </a:solidFill>
                      <a:prstDash val="solid"/>
                      <a:round/>
                      <a:headEnd type="none" w="med" len="med"/>
                      <a:tailEnd type="none" w="med" len="med"/>
                    </a:lnL>
                    <a:solidFill>
                      <a:schemeClr val="bg1"/>
                    </a:solidFill>
                  </a:tcPr>
                </a:tc>
              </a:tr>
              <a:tr h="3745528">
                <a:tc gridSpan="2">
                  <a:txBody>
                    <a:bodyPr/>
                    <a:lstStyle/>
                    <a:p>
                      <a:pPr marL="0" marR="0" indent="0" algn="l" defTabSz="1018824" rtl="0" eaLnBrk="1" fontAlgn="auto" latinLnBrk="0" hangingPunct="1">
                        <a:lnSpc>
                          <a:spcPct val="100000"/>
                        </a:lnSpc>
                        <a:spcBef>
                          <a:spcPts val="0"/>
                        </a:spcBef>
                        <a:spcAft>
                          <a:spcPts val="300"/>
                        </a:spcAft>
                        <a:buClrTx/>
                        <a:buSzTx/>
                        <a:buFontTx/>
                        <a:buNone/>
                        <a:tabLst/>
                        <a:defRPr/>
                      </a:pPr>
                      <a:r>
                        <a:rPr lang="en-AU" sz="1000" b="1" kern="1200" baseline="0" dirty="0" smtClean="0">
                          <a:solidFill>
                            <a:schemeClr val="tx2"/>
                          </a:solidFill>
                          <a:latin typeface="+mj-lt"/>
                          <a:ea typeface="+mj-ea"/>
                          <a:cs typeface="+mj-cs"/>
                        </a:rPr>
                        <a:t>Description</a:t>
                      </a:r>
                    </a:p>
                    <a:p>
                      <a:pPr>
                        <a:spcAft>
                          <a:spcPts val="300"/>
                        </a:spcAft>
                      </a:pPr>
                      <a:r>
                        <a:rPr lang="en-AU" sz="1000" kern="1200" baseline="0" dirty="0" smtClean="0">
                          <a:solidFill>
                            <a:schemeClr val="tx1"/>
                          </a:solidFill>
                          <a:latin typeface="+mj-lt"/>
                          <a:ea typeface="+mj-ea"/>
                          <a:cs typeface="+mj-cs"/>
                        </a:rPr>
                        <a:t>The Thailand government is offering aggressive tax incentives for</a:t>
                      </a:r>
                      <a:br>
                        <a:rPr lang="en-AU" sz="1000" kern="1200" baseline="0" dirty="0" smtClean="0">
                          <a:solidFill>
                            <a:schemeClr val="tx1"/>
                          </a:solidFill>
                          <a:latin typeface="+mj-lt"/>
                          <a:ea typeface="+mj-ea"/>
                          <a:cs typeface="+mj-cs"/>
                        </a:rPr>
                      </a:br>
                      <a:r>
                        <a:rPr lang="en-AU" sz="1000" kern="1200" baseline="0" dirty="0" smtClean="0">
                          <a:solidFill>
                            <a:schemeClr val="tx1"/>
                          </a:solidFill>
                          <a:latin typeface="+mj-lt"/>
                          <a:ea typeface="+mj-ea"/>
                          <a:cs typeface="+mj-cs"/>
                        </a:rPr>
                        <a:t>Eco-Car manufacturers. Specifically, they are offering an 8-year corporate income tax holiday and duty-free importation of machinery to eco-car part projects that have a minimum investment value of 10 million baht.</a:t>
                      </a:r>
                    </a:p>
                    <a:p>
                      <a:pPr>
                        <a:spcAft>
                          <a:spcPts val="300"/>
                        </a:spcAft>
                      </a:pPr>
                      <a:r>
                        <a:rPr lang="en-AU" sz="1000" kern="1200" baseline="0" dirty="0" smtClean="0">
                          <a:solidFill>
                            <a:schemeClr val="tx1"/>
                          </a:solidFill>
                          <a:latin typeface="+mj-lt"/>
                          <a:ea typeface="+mj-ea"/>
                          <a:cs typeface="+mj-cs"/>
                        </a:rPr>
                        <a:t>The Thai Finance Ministry also allows car makers to pay a reduced excise tax of 17% on cars with petrol-powered engines smaller than 1,300cc ,and diesel-powered engines below 1,400cc. As the excise tax levied on standard passenger cars is currently 30 to 40%, the tax reductions for eco-cars amount to a US $2,000 drop in the sticker price per vehicle.</a:t>
                      </a:r>
                    </a:p>
                    <a:p>
                      <a:pPr>
                        <a:spcBef>
                          <a:spcPts val="600"/>
                        </a:spcBef>
                        <a:spcAft>
                          <a:spcPts val="300"/>
                        </a:spcAft>
                      </a:pPr>
                      <a:r>
                        <a:rPr lang="en-AU" sz="1000" b="1" kern="1200" baseline="0" dirty="0" smtClean="0">
                          <a:solidFill>
                            <a:schemeClr val="tx2"/>
                          </a:solidFill>
                          <a:latin typeface="+mj-lt"/>
                          <a:ea typeface="+mj-ea"/>
                          <a:cs typeface="+mj-cs"/>
                        </a:rPr>
                        <a:t>Value: </a:t>
                      </a:r>
                      <a:r>
                        <a:rPr lang="en-AU" sz="1000" b="0" kern="1200" baseline="0" dirty="0" smtClean="0">
                          <a:solidFill>
                            <a:schemeClr val="tx1"/>
                          </a:solidFill>
                          <a:latin typeface="+mj-lt"/>
                          <a:ea typeface="+mj-ea"/>
                          <a:cs typeface="+mj-cs"/>
                        </a:rPr>
                        <a:t>Substantial</a:t>
                      </a:r>
                      <a:endParaRPr lang="en-AU" sz="1000" kern="1200" baseline="0" dirty="0" smtClean="0">
                        <a:solidFill>
                          <a:schemeClr val="tx1"/>
                        </a:solidFill>
                        <a:latin typeface="+mj-lt"/>
                        <a:ea typeface="+mj-ea"/>
                        <a:cs typeface="+mj-cs"/>
                      </a:endParaRPr>
                    </a:p>
                    <a:p>
                      <a:pPr>
                        <a:spcBef>
                          <a:spcPts val="600"/>
                        </a:spcBef>
                        <a:spcAft>
                          <a:spcPts val="300"/>
                        </a:spcAft>
                      </a:pPr>
                      <a:r>
                        <a:rPr lang="en-AU" sz="1000" b="1" kern="1200" baseline="0" dirty="0" smtClean="0">
                          <a:solidFill>
                            <a:schemeClr val="tx2"/>
                          </a:solidFill>
                          <a:latin typeface="+mj-lt"/>
                          <a:ea typeface="+mj-ea"/>
                          <a:cs typeface="+mj-cs"/>
                        </a:rPr>
                        <a:t>Outcome</a:t>
                      </a:r>
                      <a:r>
                        <a:rPr lang="en-AU" sz="1000" kern="1200" baseline="0" dirty="0" smtClean="0">
                          <a:solidFill>
                            <a:schemeClr val="tx1"/>
                          </a:solidFill>
                          <a:latin typeface="+mj-lt"/>
                          <a:ea typeface="+mj-ea"/>
                          <a:cs typeface="+mj-cs"/>
                        </a:rPr>
                        <a:t>: Six global auto assemblers proposed investments  in 2009, totalling an annual production capacity of 675,000 eco-cars and the first Thai eco-cars began production in early 2010. One example  of investment under the scheme is Mitsubishi’s newly built plant  (its third) in Thailand, with an annual production capacity of 150,000 vehicles.</a:t>
                      </a:r>
                    </a:p>
                    <a:p>
                      <a:pPr>
                        <a:spcAft>
                          <a:spcPts val="300"/>
                        </a:spcAft>
                      </a:pPr>
                      <a:r>
                        <a:rPr lang="en-AU" sz="1000" kern="1200" baseline="0" dirty="0" smtClean="0">
                          <a:solidFill>
                            <a:schemeClr val="tx1"/>
                          </a:solidFill>
                          <a:latin typeface="+mj-lt"/>
                          <a:ea typeface="+mj-ea"/>
                          <a:cs typeface="+mj-cs"/>
                        </a:rPr>
                        <a:t>Growth in the eco-car sector is also providing benefits to parts and component manufacturers.</a:t>
                      </a:r>
                    </a:p>
                  </a:txBody>
                  <a:tcPr marL="95471" marR="95471" marT="108000" marB="108000">
                    <a:lnT w="9525" cap="flat" cmpd="sng" algn="ctr">
                      <a:solidFill>
                        <a:schemeClr val="bg1"/>
                      </a:solidFill>
                      <a:prstDash val="solid"/>
                      <a:round/>
                      <a:headEnd type="none" w="med" len="med"/>
                      <a:tailEnd type="none" w="med" len="med"/>
                    </a:lnT>
                    <a:lnB w="9525" cap="flat" cmpd="sng" algn="ctr">
                      <a:solidFill>
                        <a:srgbClr val="A32020"/>
                      </a:solidFill>
                      <a:prstDash val="sysDot"/>
                      <a:round/>
                      <a:headEnd type="none" w="med" len="med"/>
                      <a:tailEnd type="none" w="med" len="med"/>
                    </a:lnB>
                  </a:tcPr>
                </a:tc>
                <a:tc hMerge="1">
                  <a:txBody>
                    <a:bodyPr/>
                    <a:lstStyle/>
                    <a:p>
                      <a:endParaRPr lang="en-AU"/>
                    </a:p>
                  </a:txBody>
                  <a:tcPr/>
                </a:tc>
              </a:tr>
            </a:tbl>
          </a:graphicData>
        </a:graphic>
      </p:graphicFrame>
      <p:sp>
        <p:nvSpPr>
          <p:cNvPr id="55" name="Executive Summary" hidden="1"/>
          <p:cNvSpPr txBox="1"/>
          <p:nvPr>
            <p:custDataLst>
              <p:tags r:id="rId2"/>
            </p:custDataLst>
          </p:nvPr>
        </p:nvSpPr>
        <p:spPr>
          <a:xfrm>
            <a:off x="541064" y="6286750"/>
            <a:ext cx="2024335" cy="205184"/>
          </a:xfrm>
          <a:prstGeom prst="rect">
            <a:avLst/>
          </a:prstGeom>
          <a:noFill/>
        </p:spPr>
        <p:txBody>
          <a:bodyPr wrap="square" lIns="0" tIns="0" rIns="0" bIns="0" rtlCol="0">
            <a:spAutoFit/>
          </a:bodyPr>
          <a:lstStyle/>
          <a:p>
            <a:pPr>
              <a:lnSpc>
                <a:spcPts val="1600"/>
              </a:lnSpc>
            </a:pPr>
            <a:endParaRPr lang="en-GB" sz="1600" noProof="0" dirty="0" smtClean="0">
              <a:solidFill>
                <a:schemeClr val="tx1"/>
              </a:solidFill>
            </a:endParaRPr>
          </a:p>
        </p:txBody>
      </p:sp>
      <p:pic>
        <p:nvPicPr>
          <p:cNvPr id="71" name="Picture 2" descr="http://t2.gstatic.com/images?q=tbn:ANd9GcQvItg44NJHJtTZs_iGQZttCW6Nues-EF6aMZ-CFetCG94FI4SFyVVY7oA">
            <a:hlinkClick r:id="rId5"/>
          </p:cNvPr>
          <p:cNvPicPr>
            <a:picLocks noChangeAspect="1" noChangeArrowheads="1"/>
          </p:cNvPicPr>
          <p:nvPr/>
        </p:nvPicPr>
        <p:blipFill>
          <a:blip r:embed="rId6" cstate="print"/>
          <a:srcRect/>
          <a:stretch>
            <a:fillRect/>
          </a:stretch>
        </p:blipFill>
        <p:spPr bwMode="auto">
          <a:xfrm>
            <a:off x="3951584" y="1409550"/>
            <a:ext cx="875074" cy="440778"/>
          </a:xfrm>
          <a:prstGeom prst="rect">
            <a:avLst/>
          </a:prstGeom>
          <a:noFill/>
        </p:spPr>
      </p:pic>
      <p:pic>
        <p:nvPicPr>
          <p:cNvPr id="73" name="Picture 8" descr="http://images.wikia.com/plantspedia/images/c/cb/Flag_of_Thailand.png"/>
          <p:cNvPicPr>
            <a:picLocks noChangeAspect="1" noChangeArrowheads="1"/>
          </p:cNvPicPr>
          <p:nvPr/>
        </p:nvPicPr>
        <p:blipFill>
          <a:blip r:embed="rId7" cstate="print"/>
          <a:srcRect/>
          <a:stretch>
            <a:fillRect/>
          </a:stretch>
        </p:blipFill>
        <p:spPr bwMode="auto">
          <a:xfrm>
            <a:off x="8506776" y="1385778"/>
            <a:ext cx="792163" cy="440778"/>
          </a:xfrm>
          <a:prstGeom prst="rect">
            <a:avLst/>
          </a:prstGeom>
          <a:noFill/>
        </p:spPr>
      </p:pic>
      <p:sp>
        <p:nvSpPr>
          <p:cNvPr id="56" name="Draft stamp"/>
          <p:cNvSpPr txBox="1"/>
          <p:nvPr>
            <p:custDataLst>
              <p:tags r:id="rId3"/>
            </p:custDataLst>
          </p:nvPr>
        </p:nvSpPr>
        <p:spPr>
          <a:xfrm>
            <a:off x="517526" y="437615"/>
            <a:ext cx="4681554" cy="138499"/>
          </a:xfrm>
          <a:prstGeom prst="rect">
            <a:avLst/>
          </a:prstGeom>
          <a:noFill/>
          <a:ln>
            <a:noFill/>
          </a:ln>
        </p:spPr>
        <p:txBody>
          <a:bodyPr wrap="square" lIns="0" tIns="0" rIns="0" bIns="0" rtlCol="0">
            <a:spAutoFit/>
          </a:bodyPr>
          <a:lstStyle/>
          <a:p>
            <a:pPr lvl="0"/>
            <a:r>
              <a:rPr lang="en-AU" sz="900" dirty="0" smtClean="0">
                <a:solidFill>
                  <a:srgbClr val="000000"/>
                </a:solidFill>
                <a:latin typeface="Georgia"/>
              </a:rPr>
              <a:t>Government support</a:t>
            </a:r>
            <a:endParaRPr lang="en-GB" sz="900" dirty="0" smtClean="0">
              <a:solidFill>
                <a:srgbClr val="000000"/>
              </a:solidFill>
              <a:latin typeface="Georgia"/>
            </a:endParaRPr>
          </a:p>
        </p:txBody>
      </p:sp>
      <p:sp>
        <p:nvSpPr>
          <p:cNvPr id="59" name="Rectangle 58"/>
          <p:cNvSpPr/>
          <p:nvPr/>
        </p:nvSpPr>
        <p:spPr>
          <a:xfrm>
            <a:off x="677863" y="5280467"/>
            <a:ext cx="2282676" cy="232165"/>
          </a:xfrm>
          <a:prstGeom prst="rect">
            <a:avLst/>
          </a:prstGeom>
        </p:spPr>
        <p:txBody>
          <a:bodyPr wrap="none" lIns="0" tIns="108000" rIns="0" bIns="0">
            <a:spAutoFit/>
          </a:bodyPr>
          <a:lstStyle/>
          <a:p>
            <a:r>
              <a:rPr lang="en-GB" sz="800" i="1" dirty="0" smtClean="0">
                <a:latin typeface="Georgia" pitchFamily="18" charset="0"/>
              </a:rPr>
              <a:t>* Full case study sources provided on pages 26-27</a:t>
            </a:r>
            <a:endParaRPr lang="en-GB" sz="800" i="1" dirty="0"/>
          </a:p>
        </p:txBody>
      </p:sp>
      <p:sp>
        <p:nvSpPr>
          <p:cNvPr id="60" name="Rectangle 59"/>
          <p:cNvSpPr/>
          <p:nvPr/>
        </p:nvSpPr>
        <p:spPr>
          <a:xfrm>
            <a:off x="5162550" y="5665032"/>
            <a:ext cx="2282676" cy="232165"/>
          </a:xfrm>
          <a:prstGeom prst="rect">
            <a:avLst/>
          </a:prstGeom>
        </p:spPr>
        <p:txBody>
          <a:bodyPr wrap="none" lIns="0" tIns="108000" rIns="0" bIns="0">
            <a:spAutoFit/>
          </a:bodyPr>
          <a:lstStyle/>
          <a:p>
            <a:r>
              <a:rPr lang="en-GB" sz="800" i="1" dirty="0" smtClean="0">
                <a:latin typeface="Georgia" pitchFamily="18" charset="0"/>
              </a:rPr>
              <a:t>* Full case study sources provided on pages 26-27</a:t>
            </a:r>
            <a:endParaRPr lang="en-GB" sz="800" i="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id" hidden="1"/>
          <p:cNvGrpSpPr/>
          <p:nvPr>
            <p:custDataLst>
              <p:tags r:id="rId2"/>
            </p:custDataLst>
          </p:nvPr>
        </p:nvGrpSpPr>
        <p:grpSpPr>
          <a:xfrm>
            <a:off x="541065" y="635374"/>
            <a:ext cx="9179468" cy="6218189"/>
            <a:chOff x="530352" y="685800"/>
            <a:chExt cx="8997696" cy="6711696"/>
          </a:xfrm>
        </p:grpSpPr>
        <p:sp>
          <p:nvSpPr>
            <p:cNvPr id="7" name="Footer block" hidden="1"/>
            <p:cNvSpPr>
              <a:spLocks noChangeArrowheads="1"/>
            </p:cNvSpPr>
            <p:nvPr/>
          </p:nvSpPr>
          <p:spPr bwMode="gray">
            <a:xfrm>
              <a:off x="530352" y="6784848"/>
              <a:ext cx="8988552"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912813">
                <a:defRPr/>
              </a:pPr>
              <a:endParaRPr lang="en-GB" dirty="0"/>
            </a:p>
          </p:txBody>
        </p:sp>
        <p:sp>
          <p:nvSpPr>
            <p:cNvPr id="8" name="Title block" hidden="1"/>
            <p:cNvSpPr>
              <a:spLocks noChangeArrowheads="1"/>
            </p:cNvSpPr>
            <p:nvPr/>
          </p:nvSpPr>
          <p:spPr bwMode="gray">
            <a:xfrm>
              <a:off x="530352" y="1143000"/>
              <a:ext cx="8988552"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912813">
                <a:defRPr/>
              </a:pPr>
              <a:endParaRPr lang="en-GB" dirty="0"/>
            </a:p>
          </p:txBody>
        </p:sp>
        <p:sp>
          <p:nvSpPr>
            <p:cNvPr id="9" name="Header block" hidden="1"/>
            <p:cNvSpPr>
              <a:spLocks noChangeArrowheads="1"/>
            </p:cNvSpPr>
            <p:nvPr/>
          </p:nvSpPr>
          <p:spPr bwMode="gray">
            <a:xfrm>
              <a:off x="530352" y="685800"/>
              <a:ext cx="8988552"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801688">
                <a:buSzPct val="90000"/>
                <a:defRPr/>
              </a:pPr>
              <a:endParaRPr lang="en-GB" sz="1400" dirty="0">
                <a:solidFill>
                  <a:schemeClr val="folHlink"/>
                </a:solidFill>
                <a:cs typeface="Arial" charset="0"/>
              </a:endParaRPr>
            </a:p>
          </p:txBody>
        </p:sp>
        <p:grpSp>
          <p:nvGrpSpPr>
            <p:cNvPr id="10" name="Group 600" hidden="1"/>
            <p:cNvGrpSpPr/>
            <p:nvPr/>
          </p:nvGrpSpPr>
          <p:grpSpPr>
            <a:xfrm>
              <a:off x="530352" y="6016752"/>
              <a:ext cx="8997696" cy="609600"/>
              <a:chOff x="530352" y="6016752"/>
              <a:chExt cx="8997696" cy="609600"/>
            </a:xfrm>
          </p:grpSpPr>
          <p:sp>
            <p:nvSpPr>
              <p:cNvPr id="46" name="Content block 606" hidden="1"/>
              <p:cNvSpPr>
                <a:spLocks noChangeArrowheads="1"/>
              </p:cNvSpPr>
              <p:nvPr/>
            </p:nvSpPr>
            <p:spPr bwMode="gray">
              <a:xfrm>
                <a:off x="8156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7"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8"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9" name="Content block 603" hidden="1"/>
              <p:cNvSpPr>
                <a:spLocks noChangeArrowheads="1"/>
              </p:cNvSpPr>
              <p:nvPr/>
            </p:nvSpPr>
            <p:spPr bwMode="gray">
              <a:xfrm>
                <a:off x="358474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0" name="Content block 602" hidden="1"/>
              <p:cNvSpPr>
                <a:spLocks noChangeArrowheads="1"/>
              </p:cNvSpPr>
              <p:nvPr/>
            </p:nvSpPr>
            <p:spPr bwMode="gray">
              <a:xfrm>
                <a:off x="2057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1" name="Content block 601" hidden="1"/>
              <p:cNvSpPr>
                <a:spLocks noChangeArrowheads="1"/>
              </p:cNvSpPr>
              <p:nvPr/>
            </p:nvSpPr>
            <p:spPr bwMode="gray">
              <a:xfrm>
                <a:off x="530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1" name="Group 500" hidden="1"/>
            <p:cNvGrpSpPr/>
            <p:nvPr/>
          </p:nvGrpSpPr>
          <p:grpSpPr>
            <a:xfrm>
              <a:off x="530352" y="5257800"/>
              <a:ext cx="8997696" cy="609600"/>
              <a:chOff x="530352" y="5257800"/>
              <a:chExt cx="8997696" cy="609600"/>
            </a:xfrm>
          </p:grpSpPr>
          <p:sp>
            <p:nvSpPr>
              <p:cNvPr id="40" name="Content block 506" hidden="1"/>
              <p:cNvSpPr>
                <a:spLocks noChangeArrowheads="1"/>
              </p:cNvSpPr>
              <p:nvPr/>
            </p:nvSpPr>
            <p:spPr bwMode="gray">
              <a:xfrm>
                <a:off x="8156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1"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2"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3" name="Content block 503" hidden="1"/>
              <p:cNvSpPr>
                <a:spLocks noChangeArrowheads="1"/>
              </p:cNvSpPr>
              <p:nvPr/>
            </p:nvSpPr>
            <p:spPr bwMode="gray">
              <a:xfrm>
                <a:off x="358474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4" name="Content block 502" hidden="1"/>
              <p:cNvSpPr>
                <a:spLocks noChangeArrowheads="1"/>
              </p:cNvSpPr>
              <p:nvPr/>
            </p:nvSpPr>
            <p:spPr bwMode="gray">
              <a:xfrm>
                <a:off x="2057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5" name="Content block 501" hidden="1"/>
              <p:cNvSpPr>
                <a:spLocks noChangeArrowheads="1"/>
              </p:cNvSpPr>
              <p:nvPr/>
            </p:nvSpPr>
            <p:spPr bwMode="gray">
              <a:xfrm>
                <a:off x="530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2" name="Group 400" hidden="1"/>
            <p:cNvGrpSpPr/>
            <p:nvPr/>
          </p:nvGrpSpPr>
          <p:grpSpPr>
            <a:xfrm>
              <a:off x="530352" y="4498848"/>
              <a:ext cx="8997696" cy="609600"/>
              <a:chOff x="530352" y="4498848"/>
              <a:chExt cx="8997696" cy="609600"/>
            </a:xfrm>
          </p:grpSpPr>
          <p:sp>
            <p:nvSpPr>
              <p:cNvPr id="34" name="Content block 406" hidden="1"/>
              <p:cNvSpPr>
                <a:spLocks noChangeArrowheads="1"/>
              </p:cNvSpPr>
              <p:nvPr/>
            </p:nvSpPr>
            <p:spPr bwMode="gray">
              <a:xfrm>
                <a:off x="8156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5"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6"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7" name="Content block 403" hidden="1"/>
              <p:cNvSpPr>
                <a:spLocks noChangeArrowheads="1"/>
              </p:cNvSpPr>
              <p:nvPr/>
            </p:nvSpPr>
            <p:spPr bwMode="gray">
              <a:xfrm>
                <a:off x="358474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8" name="Content block 402" hidden="1"/>
              <p:cNvSpPr>
                <a:spLocks noChangeArrowheads="1"/>
              </p:cNvSpPr>
              <p:nvPr/>
            </p:nvSpPr>
            <p:spPr bwMode="gray">
              <a:xfrm>
                <a:off x="2057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9" name="Content block 401" hidden="1"/>
              <p:cNvSpPr>
                <a:spLocks noChangeArrowheads="1"/>
              </p:cNvSpPr>
              <p:nvPr/>
            </p:nvSpPr>
            <p:spPr bwMode="gray">
              <a:xfrm>
                <a:off x="530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3" name="Group 300" hidden="1"/>
            <p:cNvGrpSpPr/>
            <p:nvPr/>
          </p:nvGrpSpPr>
          <p:grpSpPr>
            <a:xfrm>
              <a:off x="530352" y="3730752"/>
              <a:ext cx="8997696" cy="609600"/>
              <a:chOff x="530352" y="3730752"/>
              <a:chExt cx="8997696" cy="609600"/>
            </a:xfrm>
          </p:grpSpPr>
          <p:sp>
            <p:nvSpPr>
              <p:cNvPr id="28" name="Content block 306" hidden="1"/>
              <p:cNvSpPr>
                <a:spLocks noChangeArrowheads="1"/>
              </p:cNvSpPr>
              <p:nvPr/>
            </p:nvSpPr>
            <p:spPr bwMode="gray">
              <a:xfrm>
                <a:off x="8156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9"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0"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1" name="Content block 303" hidden="1"/>
              <p:cNvSpPr>
                <a:spLocks noChangeArrowheads="1"/>
              </p:cNvSpPr>
              <p:nvPr/>
            </p:nvSpPr>
            <p:spPr bwMode="gray">
              <a:xfrm>
                <a:off x="358474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2" name="Content block 302" hidden="1"/>
              <p:cNvSpPr>
                <a:spLocks noChangeArrowheads="1"/>
              </p:cNvSpPr>
              <p:nvPr/>
            </p:nvSpPr>
            <p:spPr bwMode="gray">
              <a:xfrm>
                <a:off x="2057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3" name="Content block 301" hidden="1"/>
              <p:cNvSpPr>
                <a:spLocks noChangeArrowheads="1"/>
              </p:cNvSpPr>
              <p:nvPr/>
            </p:nvSpPr>
            <p:spPr bwMode="gray">
              <a:xfrm>
                <a:off x="530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4" name="Group 200" hidden="1"/>
            <p:cNvGrpSpPr/>
            <p:nvPr/>
          </p:nvGrpSpPr>
          <p:grpSpPr>
            <a:xfrm>
              <a:off x="530352" y="2971800"/>
              <a:ext cx="8997696" cy="609600"/>
              <a:chOff x="530352" y="2971800"/>
              <a:chExt cx="8997696" cy="609600"/>
            </a:xfrm>
          </p:grpSpPr>
          <p:sp>
            <p:nvSpPr>
              <p:cNvPr id="22" name="Content block 206" hidden="1"/>
              <p:cNvSpPr>
                <a:spLocks noChangeArrowheads="1"/>
              </p:cNvSpPr>
              <p:nvPr/>
            </p:nvSpPr>
            <p:spPr bwMode="gray">
              <a:xfrm>
                <a:off x="8156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3"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4"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5" name="Content block 203" hidden="1"/>
              <p:cNvSpPr>
                <a:spLocks noChangeArrowheads="1"/>
              </p:cNvSpPr>
              <p:nvPr/>
            </p:nvSpPr>
            <p:spPr bwMode="gray">
              <a:xfrm>
                <a:off x="358474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6" name="Content block 202" hidden="1"/>
              <p:cNvSpPr>
                <a:spLocks noChangeArrowheads="1"/>
              </p:cNvSpPr>
              <p:nvPr/>
            </p:nvSpPr>
            <p:spPr bwMode="gray">
              <a:xfrm>
                <a:off x="2057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7" name="Content block 201" hidden="1"/>
              <p:cNvSpPr>
                <a:spLocks noChangeArrowheads="1"/>
              </p:cNvSpPr>
              <p:nvPr/>
            </p:nvSpPr>
            <p:spPr bwMode="gray">
              <a:xfrm>
                <a:off x="530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5" name="Group 100" hidden="1"/>
            <p:cNvGrpSpPr/>
            <p:nvPr/>
          </p:nvGrpSpPr>
          <p:grpSpPr>
            <a:xfrm>
              <a:off x="530352" y="2212848"/>
              <a:ext cx="8997696" cy="609600"/>
              <a:chOff x="530352" y="2212848"/>
              <a:chExt cx="8997696" cy="609600"/>
            </a:xfrm>
          </p:grpSpPr>
          <p:sp>
            <p:nvSpPr>
              <p:cNvPr id="16" name="Content block 106" hidden="1"/>
              <p:cNvSpPr>
                <a:spLocks noChangeArrowheads="1"/>
              </p:cNvSpPr>
              <p:nvPr/>
            </p:nvSpPr>
            <p:spPr bwMode="gray">
              <a:xfrm>
                <a:off x="8156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7"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8"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9"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0" name="Content block 102" hidden="1"/>
              <p:cNvSpPr>
                <a:spLocks noChangeArrowheads="1"/>
              </p:cNvSpPr>
              <p:nvPr/>
            </p:nvSpPr>
            <p:spPr bwMode="gray">
              <a:xfrm>
                <a:off x="2057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1" name="Content block 101" hidden="1"/>
              <p:cNvSpPr>
                <a:spLocks noChangeArrowheads="1"/>
              </p:cNvSpPr>
              <p:nvPr/>
            </p:nvSpPr>
            <p:spPr bwMode="gray">
              <a:xfrm>
                <a:off x="530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sp>
        <p:nvSpPr>
          <p:cNvPr id="2" name="Title 1"/>
          <p:cNvSpPr>
            <a:spLocks noGrp="1"/>
          </p:cNvSpPr>
          <p:nvPr>
            <p:ph type="title"/>
          </p:nvPr>
        </p:nvSpPr>
        <p:spPr/>
        <p:txBody>
          <a:bodyPr/>
          <a:lstStyle/>
          <a:p>
            <a:r>
              <a:rPr lang="en-GB" dirty="0" smtClean="0"/>
              <a:t>The longevity of co-investment policies</a:t>
            </a:r>
            <a:endParaRPr lang="en-GB" dirty="0"/>
          </a:p>
        </p:txBody>
      </p:sp>
      <p:sp>
        <p:nvSpPr>
          <p:cNvPr id="5" name="Content Placeholder 4"/>
          <p:cNvSpPr>
            <a:spLocks noGrp="1"/>
          </p:cNvSpPr>
          <p:nvPr>
            <p:ph sz="quarter" idx="24"/>
            <p:custDataLst>
              <p:tags r:id="rId3"/>
            </p:custDataLst>
          </p:nvPr>
        </p:nvSpPr>
        <p:spPr>
          <a:xfrm>
            <a:off x="5905500" y="1354138"/>
            <a:ext cx="3776512" cy="4522772"/>
          </a:xfrm>
        </p:spPr>
        <p:txBody>
          <a:bodyPr/>
          <a:lstStyle/>
          <a:p>
            <a:pPr>
              <a:spcAft>
                <a:spcPts val="200"/>
              </a:spcAft>
            </a:pPr>
            <a:r>
              <a:rPr lang="en-GB" b="1" dirty="0" smtClean="0">
                <a:solidFill>
                  <a:schemeClr val="tx2"/>
                </a:solidFill>
              </a:rPr>
              <a:t>The longer term capacity of many developed countries to support wide scale co-investment policies should be questioned.</a:t>
            </a:r>
            <a:endParaRPr lang="en-GB" sz="1000" dirty="0" smtClean="0"/>
          </a:p>
          <a:p>
            <a:pPr>
              <a:spcAft>
                <a:spcPts val="500"/>
              </a:spcAft>
            </a:pPr>
            <a:r>
              <a:rPr lang="en-GB" sz="1000" dirty="0" smtClean="0"/>
              <a:t>It is expected that while economic uncertainty and market volatility continue  in the short to medium term, governments will continue  to promote co-investment policies as a way to secure jobs, diversify their economic base and attract investment.  </a:t>
            </a:r>
          </a:p>
          <a:p>
            <a:pPr>
              <a:spcAft>
                <a:spcPts val="0"/>
              </a:spcAft>
            </a:pPr>
            <a:r>
              <a:rPr lang="en-GB" sz="1000" dirty="0" smtClean="0"/>
              <a:t>However, many developed countries potentially lack the long-term fiscal capacity to continue support of co-investment policies. </a:t>
            </a:r>
            <a:r>
              <a:rPr lang="en-GB" sz="1000" b="1" dirty="0" smtClean="0">
                <a:solidFill>
                  <a:schemeClr val="tx2"/>
                </a:solidFill>
              </a:rPr>
              <a:t> </a:t>
            </a:r>
            <a:r>
              <a:rPr lang="en-GB" sz="1000" dirty="0" smtClean="0"/>
              <a:t>Chart 19 indicates countries’ net borrowings (ie. current budget position) on the vertical axis, and general government (ie. public sector) debt as a percentage of annual GDP on the horizontal axis.  There are two important points to note about his chart:</a:t>
            </a:r>
          </a:p>
          <a:p>
            <a:pPr marL="228600" indent="-228600">
              <a:spcAft>
                <a:spcPts val="200"/>
              </a:spcAft>
              <a:buFont typeface="+mj-lt"/>
              <a:buAutoNum type="arabicPeriod"/>
            </a:pPr>
            <a:r>
              <a:rPr lang="en-GB" sz="1000" dirty="0" smtClean="0"/>
              <a:t>A  debt to GDP ratio greater than 90% is generally considered unsustainable.* At this level the increased burden of servicing the debt  hampers economic growth, leading to a  spiralling deterioration in economic performance.</a:t>
            </a:r>
          </a:p>
          <a:p>
            <a:pPr marL="230188">
              <a:spcAft>
                <a:spcPts val="200"/>
              </a:spcAft>
            </a:pPr>
            <a:r>
              <a:rPr lang="en-GB" sz="1000" dirty="0" smtClean="0"/>
              <a:t>A  number of major EU countries have already surpassed this level, with others such as Spain, France, the UK and US  expected to move closer, or surpass this threshold in the coming years. Countries in this position will find it increasingly difficult to support co-investment schemes  as austerity measures will be required (or as currently seen in the EU forcefully imposed) to bring public sector debt back to manageable levels. </a:t>
            </a:r>
          </a:p>
          <a:p>
            <a:pPr marL="228600" indent="-228600">
              <a:spcAft>
                <a:spcPts val="500"/>
              </a:spcAft>
              <a:buFont typeface="+mj-lt"/>
              <a:buAutoNum type="arabicPeriod" startAt="2"/>
            </a:pPr>
            <a:r>
              <a:rPr lang="en-GB" smtClean="0"/>
              <a:t>Compared </a:t>
            </a:r>
            <a:r>
              <a:rPr lang="en-GB" dirty="0" smtClean="0"/>
              <a:t>to other developed nations, Australia does not have either a budget deficit or  public debt issue. </a:t>
            </a:r>
            <a:r>
              <a:rPr lang="en-GB" sz="1000" dirty="0" smtClean="0"/>
              <a:t>Furthermore, Australia’s ability to leverage the benefits of the resource boom implies this position is likely to strengthen rather than deteriorate relative to other developed countries.  </a:t>
            </a:r>
          </a:p>
          <a:p>
            <a:pPr>
              <a:spcAft>
                <a:spcPts val="500"/>
              </a:spcAft>
            </a:pPr>
            <a:endParaRPr lang="en-GB" sz="1000" b="1" dirty="0" smtClean="0">
              <a:solidFill>
                <a:schemeClr val="tx2"/>
              </a:solidFill>
            </a:endParaRPr>
          </a:p>
          <a:p>
            <a:pPr>
              <a:spcAft>
                <a:spcPts val="500"/>
              </a:spcAft>
            </a:pPr>
            <a:endParaRPr lang="en-AU" sz="1000" dirty="0" smtClean="0"/>
          </a:p>
          <a:p>
            <a:endParaRPr lang="en-AU" sz="1000" dirty="0" smtClean="0"/>
          </a:p>
          <a:p>
            <a:endParaRPr lang="en-AU" sz="1000" dirty="0" smtClean="0"/>
          </a:p>
          <a:p>
            <a:pPr lvl="2"/>
            <a:endParaRPr lang="en-GB" sz="1000" b="1" dirty="0" smtClean="0">
              <a:solidFill>
                <a:schemeClr val="tx2"/>
              </a:solidFill>
            </a:endParaRPr>
          </a:p>
          <a:p>
            <a:pPr lvl="2">
              <a:buNone/>
            </a:pPr>
            <a:endParaRPr lang="en-GB" sz="1000" b="1" dirty="0" smtClean="0">
              <a:solidFill>
                <a:schemeClr val="tx2"/>
              </a:solidFill>
            </a:endParaRPr>
          </a:p>
          <a:p>
            <a:pPr lvl="2">
              <a:buNone/>
            </a:pPr>
            <a:endParaRPr lang="en-GB" sz="1000" dirty="0" smtClean="0"/>
          </a:p>
          <a:p>
            <a:pPr>
              <a:spcAft>
                <a:spcPts val="500"/>
              </a:spcAft>
            </a:pPr>
            <a:endParaRPr lang="en-GB" sz="1000" b="1" dirty="0" smtClean="0">
              <a:solidFill>
                <a:schemeClr val="tx2"/>
              </a:solidFill>
            </a:endParaRPr>
          </a:p>
        </p:txBody>
      </p:sp>
      <p:sp>
        <p:nvSpPr>
          <p:cNvPr id="55" name="Executive Summary" hidden="1"/>
          <p:cNvSpPr txBox="1"/>
          <p:nvPr>
            <p:custDataLst>
              <p:tags r:id="rId4"/>
            </p:custDataLst>
          </p:nvPr>
        </p:nvSpPr>
        <p:spPr>
          <a:xfrm>
            <a:off x="541064" y="6286750"/>
            <a:ext cx="2024335" cy="205184"/>
          </a:xfrm>
          <a:prstGeom prst="rect">
            <a:avLst/>
          </a:prstGeom>
          <a:noFill/>
        </p:spPr>
        <p:txBody>
          <a:bodyPr wrap="square" lIns="0" tIns="0" rIns="0" bIns="0" rtlCol="0">
            <a:spAutoFit/>
          </a:bodyPr>
          <a:lstStyle/>
          <a:p>
            <a:pPr>
              <a:lnSpc>
                <a:spcPts val="1600"/>
              </a:lnSpc>
            </a:pPr>
            <a:endParaRPr lang="en-GB" sz="1600" noProof="0" dirty="0" smtClean="0">
              <a:solidFill>
                <a:schemeClr val="tx1"/>
              </a:solidFill>
            </a:endParaRPr>
          </a:p>
        </p:txBody>
      </p:sp>
      <p:sp>
        <p:nvSpPr>
          <p:cNvPr id="57" name="Content Placeholder 3"/>
          <p:cNvSpPr txBox="1">
            <a:spLocks/>
          </p:cNvSpPr>
          <p:nvPr>
            <p:custDataLst>
              <p:tags r:id="rId5"/>
            </p:custDataLst>
          </p:nvPr>
        </p:nvSpPr>
        <p:spPr>
          <a:xfrm>
            <a:off x="957984" y="1354139"/>
            <a:ext cx="4390513" cy="188912"/>
          </a:xfrm>
          <a:prstGeom prst="rect">
            <a:avLst/>
          </a:prstGeom>
        </p:spPr>
        <p:txBody>
          <a:bodyPr vert="horz" lIns="0" tIns="0" rIns="0" bIns="0" rtlCol="0">
            <a:noAutofit/>
          </a:bodyPr>
          <a:lstStyle/>
          <a:p>
            <a:pPr marL="0" marR="0" lvl="0" indent="0" algn="l" defTabSz="1019175" rtl="0" eaLnBrk="1" fontAlgn="base" latinLnBrk="0" hangingPunct="1">
              <a:lnSpc>
                <a:spcPct val="100000"/>
              </a:lnSpc>
              <a:spcBef>
                <a:spcPts val="0"/>
              </a:spcBef>
              <a:spcAft>
                <a:spcPts val="600"/>
              </a:spcAft>
              <a:buClr>
                <a:srgbClr val="000000"/>
              </a:buClr>
              <a:buSzTx/>
              <a:buFont typeface="Wingdings" pitchFamily="2" charset="2"/>
              <a:buNone/>
              <a:tabLst/>
              <a:defRPr/>
            </a:pPr>
            <a:r>
              <a:rPr kumimoji="0" lang="en-GB" sz="900" b="1" i="0" u="none" strike="noStrike" kern="1200" cap="none" spc="0" normalizeH="0" baseline="0" noProof="0" dirty="0" smtClean="0">
                <a:ln>
                  <a:noFill/>
                </a:ln>
                <a:solidFill>
                  <a:schemeClr val="tx2"/>
                </a:solidFill>
                <a:effectLst/>
                <a:uLnTx/>
                <a:uFillTx/>
                <a:latin typeface="Georgia" pitchFamily="18" charset="0"/>
                <a:ea typeface="+mn-ea"/>
                <a:cs typeface="+mn-cs"/>
              </a:rPr>
              <a:t>Chart </a:t>
            </a:r>
            <a:r>
              <a:rPr lang="en-GB" sz="900" b="1" dirty="0" smtClean="0">
                <a:solidFill>
                  <a:schemeClr val="tx2"/>
                </a:solidFill>
                <a:latin typeface="Georgia" pitchFamily="18" charset="0"/>
              </a:rPr>
              <a:t> 19</a:t>
            </a:r>
            <a:r>
              <a:rPr kumimoji="0" lang="en-GB" sz="900" b="1" i="0" u="none" strike="noStrike" kern="1200" cap="none" spc="0" normalizeH="0" baseline="0" noProof="0" dirty="0" smtClean="0">
                <a:ln>
                  <a:noFill/>
                </a:ln>
                <a:solidFill>
                  <a:schemeClr val="tx2"/>
                </a:solidFill>
                <a:effectLst/>
                <a:uLnTx/>
                <a:uFillTx/>
                <a:latin typeface="Georgia" pitchFamily="18" charset="0"/>
                <a:ea typeface="+mn-ea"/>
                <a:cs typeface="+mn-cs"/>
              </a:rPr>
              <a:t>:</a:t>
            </a:r>
            <a:r>
              <a:rPr kumimoji="0" lang="en-GB" sz="900" b="1" i="0" u="none" strike="noStrike" kern="1200" cap="none" spc="0" normalizeH="0" noProof="0" dirty="0" smtClean="0">
                <a:ln>
                  <a:noFill/>
                </a:ln>
                <a:solidFill>
                  <a:schemeClr val="tx2"/>
                </a:solidFill>
                <a:effectLst/>
                <a:uLnTx/>
                <a:uFillTx/>
                <a:latin typeface="Georgia" pitchFamily="18" charset="0"/>
                <a:ea typeface="+mn-ea"/>
                <a:cs typeface="+mn-cs"/>
              </a:rPr>
              <a:t> </a:t>
            </a:r>
            <a:r>
              <a:rPr kumimoji="0" lang="en-GB" sz="900" b="1" i="0" u="none" strike="noStrike" kern="1200" cap="none" spc="0" normalizeH="0" baseline="0" noProof="0" dirty="0" smtClean="0">
                <a:ln>
                  <a:noFill/>
                </a:ln>
                <a:solidFill>
                  <a:schemeClr val="tx2"/>
                </a:solidFill>
                <a:effectLst/>
                <a:uLnTx/>
                <a:uFillTx/>
                <a:latin typeface="Georgia" pitchFamily="18" charset="0"/>
                <a:ea typeface="+mn-ea"/>
                <a:cs typeface="+mn-cs"/>
              </a:rPr>
              <a:t>Government borrowing</a:t>
            </a:r>
            <a:r>
              <a:rPr kumimoji="0" lang="en-GB" sz="900" b="1" i="0" u="none" strike="noStrike" kern="1200" cap="none" spc="0" normalizeH="0" noProof="0" dirty="0" smtClean="0">
                <a:ln>
                  <a:noFill/>
                </a:ln>
                <a:solidFill>
                  <a:schemeClr val="tx2"/>
                </a:solidFill>
                <a:effectLst/>
                <a:uLnTx/>
                <a:uFillTx/>
                <a:latin typeface="Georgia" pitchFamily="18" charset="0"/>
                <a:ea typeface="+mn-ea"/>
                <a:cs typeface="+mn-cs"/>
              </a:rPr>
              <a:t> and net debt, 2011</a:t>
            </a:r>
            <a:endParaRPr kumimoji="0" lang="en-GB" sz="900" b="1" i="0" u="none" strike="noStrike" kern="1200" cap="none" spc="0" normalizeH="0" baseline="0" noProof="0" dirty="0" smtClean="0">
              <a:ln>
                <a:noFill/>
              </a:ln>
              <a:solidFill>
                <a:schemeClr val="tx2"/>
              </a:solidFill>
              <a:effectLst/>
              <a:uLnTx/>
              <a:uFillTx/>
              <a:latin typeface="Georgia" pitchFamily="18" charset="0"/>
              <a:ea typeface="+mn-ea"/>
              <a:cs typeface="+mn-cs"/>
            </a:endParaRPr>
          </a:p>
          <a:p>
            <a:pPr marL="0" marR="0" lvl="0" indent="0" algn="l" defTabSz="1019175" rtl="0" eaLnBrk="1" fontAlgn="base" latinLnBrk="0" hangingPunct="1">
              <a:lnSpc>
                <a:spcPct val="100000"/>
              </a:lnSpc>
              <a:spcBef>
                <a:spcPts val="0"/>
              </a:spcBef>
              <a:spcAft>
                <a:spcPts val="600"/>
              </a:spcAft>
              <a:buClr>
                <a:srgbClr val="000000"/>
              </a:buClr>
              <a:buSzTx/>
              <a:buFont typeface="Wingdings" pitchFamily="2" charset="2"/>
              <a:buNone/>
              <a:tabLst/>
              <a:defRPr/>
            </a:pPr>
            <a:endParaRPr kumimoji="0" lang="en-GB" sz="900" b="1" i="0" u="none" strike="noStrike" kern="1200" cap="none" spc="0" normalizeH="0" baseline="0" noProof="0" dirty="0" smtClean="0">
              <a:ln>
                <a:noFill/>
              </a:ln>
              <a:solidFill>
                <a:schemeClr val="tx2"/>
              </a:solidFill>
              <a:effectLst/>
              <a:uLnTx/>
              <a:uFillTx/>
              <a:latin typeface="Georgia" pitchFamily="18" charset="0"/>
              <a:ea typeface="+mn-ea"/>
              <a:cs typeface="+mn-cs"/>
            </a:endParaRPr>
          </a:p>
          <a:p>
            <a:pPr marL="0" marR="0" lvl="0" indent="0" algn="l" defTabSz="1019175" rtl="0" eaLnBrk="1" fontAlgn="base" latinLnBrk="0" hangingPunct="1">
              <a:lnSpc>
                <a:spcPct val="100000"/>
              </a:lnSpc>
              <a:spcBef>
                <a:spcPts val="0"/>
              </a:spcBef>
              <a:spcAft>
                <a:spcPts val="600"/>
              </a:spcAft>
              <a:buClr>
                <a:srgbClr val="000000"/>
              </a:buClr>
              <a:buSzTx/>
              <a:buFont typeface="Wingdings" pitchFamily="2" charset="2"/>
              <a:buNone/>
              <a:tabLst/>
              <a:defRPr/>
            </a:pPr>
            <a:endParaRPr kumimoji="0" lang="en-GB" sz="900" b="1" i="0" u="none" strike="noStrike" kern="1200" cap="none" spc="0" normalizeH="0" baseline="0" noProof="0" dirty="0" smtClean="0">
              <a:ln>
                <a:noFill/>
              </a:ln>
              <a:solidFill>
                <a:schemeClr val="tx2"/>
              </a:solidFill>
              <a:effectLst/>
              <a:uLnTx/>
              <a:uFillTx/>
              <a:latin typeface="Georgia" pitchFamily="18" charset="0"/>
              <a:ea typeface="+mn-ea"/>
              <a:cs typeface="+mn-cs"/>
            </a:endParaRPr>
          </a:p>
        </p:txBody>
      </p:sp>
      <p:sp>
        <p:nvSpPr>
          <p:cNvPr id="58" name="Text Box 4"/>
          <p:cNvSpPr txBox="1">
            <a:spLocks noChangeArrowheads="1"/>
          </p:cNvSpPr>
          <p:nvPr/>
        </p:nvSpPr>
        <p:spPr bwMode="auto">
          <a:xfrm>
            <a:off x="822324" y="4895850"/>
            <a:ext cx="4728932" cy="339196"/>
          </a:xfrm>
          <a:prstGeom prst="rect">
            <a:avLst/>
          </a:prstGeom>
          <a:noFill/>
          <a:ln w="9525">
            <a:noFill/>
            <a:miter lim="800000"/>
            <a:headEnd/>
            <a:tailEnd/>
          </a:ln>
        </p:spPr>
        <p:txBody>
          <a:bodyPr wrap="square" lIns="0" tIns="46038" rIns="92075" bIns="46038">
            <a:spAutoFit/>
          </a:bodyPr>
          <a:lstStyle/>
          <a:p>
            <a:pPr>
              <a:defRPr/>
            </a:pPr>
            <a:r>
              <a:rPr lang="en-AU" sz="800" i="1" dirty="0">
                <a:latin typeface="+mj-lt"/>
              </a:rPr>
              <a:t>Source:  </a:t>
            </a:r>
            <a:r>
              <a:rPr lang="en-AU" sz="800" dirty="0">
                <a:latin typeface="+mj-lt"/>
              </a:rPr>
              <a:t>IMF </a:t>
            </a:r>
            <a:r>
              <a:rPr lang="en-AU" sz="800" i="1" dirty="0">
                <a:latin typeface="+mj-lt"/>
              </a:rPr>
              <a:t>World Economic Outlook </a:t>
            </a:r>
            <a:r>
              <a:rPr lang="en-AU" sz="800" dirty="0">
                <a:latin typeface="+mj-lt"/>
              </a:rPr>
              <a:t>April 2011 database.  * Public debt  figures for China, India and Russia are gross, not net debt</a:t>
            </a:r>
            <a:endParaRPr lang="en-AU" sz="800" i="1" dirty="0">
              <a:latin typeface="+mj-lt"/>
            </a:endParaRPr>
          </a:p>
        </p:txBody>
      </p:sp>
      <p:graphicFrame>
        <p:nvGraphicFramePr>
          <p:cNvPr id="21505" name="Object 2"/>
          <p:cNvGraphicFramePr>
            <a:graphicFrameLocks/>
          </p:cNvGraphicFramePr>
          <p:nvPr/>
        </p:nvGraphicFramePr>
        <p:xfrm>
          <a:off x="898525" y="1701800"/>
          <a:ext cx="4835525" cy="3122613"/>
        </p:xfrm>
        <a:graphic>
          <a:graphicData uri="http://schemas.openxmlformats.org/presentationml/2006/ole">
            <mc:AlternateContent xmlns:mc="http://schemas.openxmlformats.org/markup-compatibility/2006">
              <mc:Choice xmlns:v="urn:schemas-microsoft-com:vml" Requires="v">
                <p:oleObj spid="_x0000_s21555" name="Chart" r:id="rId8" imgW="8496361" imgH="4295811" progId="MSGraph.Chart.8">
                  <p:embed followColorScheme="full"/>
                </p:oleObj>
              </mc:Choice>
              <mc:Fallback>
                <p:oleObj name="Chart" r:id="rId8" imgW="8496361" imgH="4295811" progId="MSGraph.Chart.8">
                  <p:embed followColorScheme="full"/>
                  <p:pic>
                    <p:nvPicPr>
                      <p:cNvPr id="0" name="Picture 50"/>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98525" y="1701800"/>
                        <a:ext cx="4835525" cy="3122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8099" dir="2700000" algn="ctr" rotWithShape="0">
                                <a:schemeClr val="bg2">
                                  <a:alpha val="74997"/>
                                </a:schemeClr>
                              </a:outerShdw>
                            </a:effectLst>
                          </a14:hiddenEffects>
                        </a:ext>
                      </a:extLst>
                    </p:spPr>
                  </p:pic>
                </p:oleObj>
              </mc:Fallback>
            </mc:AlternateContent>
          </a:graphicData>
        </a:graphic>
      </p:graphicFrame>
      <p:sp>
        <p:nvSpPr>
          <p:cNvPr id="61" name="Draft stamp"/>
          <p:cNvSpPr txBox="1"/>
          <p:nvPr>
            <p:custDataLst>
              <p:tags r:id="rId6"/>
            </p:custDataLst>
          </p:nvPr>
        </p:nvSpPr>
        <p:spPr>
          <a:xfrm>
            <a:off x="3498271" y="437615"/>
            <a:ext cx="6199343" cy="138499"/>
          </a:xfrm>
          <a:prstGeom prst="rect">
            <a:avLst/>
          </a:prstGeom>
          <a:noFill/>
          <a:ln>
            <a:noFill/>
          </a:ln>
        </p:spPr>
        <p:txBody>
          <a:bodyPr wrap="square" lIns="0" tIns="0" rIns="0" bIns="0" rtlCol="0">
            <a:spAutoFit/>
          </a:bodyPr>
          <a:lstStyle/>
          <a:p>
            <a:pPr lvl="0" algn="r"/>
            <a:r>
              <a:rPr lang="en-AU" sz="900" dirty="0" smtClean="0">
                <a:solidFill>
                  <a:srgbClr val="000000"/>
                </a:solidFill>
                <a:latin typeface="Georgia"/>
              </a:rPr>
              <a:t>Government support</a:t>
            </a:r>
          </a:p>
        </p:txBody>
      </p:sp>
      <p:sp>
        <p:nvSpPr>
          <p:cNvPr id="63" name="Rectangle 62"/>
          <p:cNvSpPr/>
          <p:nvPr/>
        </p:nvSpPr>
        <p:spPr>
          <a:xfrm>
            <a:off x="822324" y="1296195"/>
            <a:ext cx="4956548" cy="3566807"/>
          </a:xfrm>
          <a:prstGeom prst="rect">
            <a:avLst/>
          </a:prstGeom>
          <a:noFill/>
          <a:ln w="9525">
            <a:solidFill>
              <a:schemeClr val="bg1">
                <a:lumMod val="75000"/>
              </a:schemeClr>
            </a:solidFill>
          </a:ln>
        </p:spPr>
        <p:txBody>
          <a:bodyPr vert="horz" wrap="square" lIns="91440" tIns="45720" rIns="91440" bIns="45720" rtlCol="0" anchor="ctr">
            <a:noAutofit/>
          </a:bodyPr>
          <a:lstStyle/>
          <a:p>
            <a:pPr algn="ctr"/>
            <a:endParaRPr lang="en-AU" dirty="0" smtClean="0"/>
          </a:p>
        </p:txBody>
      </p:sp>
      <p:sp>
        <p:nvSpPr>
          <p:cNvPr id="56" name="Rectangle 55"/>
          <p:cNvSpPr/>
          <p:nvPr/>
        </p:nvSpPr>
        <p:spPr>
          <a:xfrm>
            <a:off x="6049720" y="6533344"/>
            <a:ext cx="2531462" cy="215444"/>
          </a:xfrm>
          <a:prstGeom prst="rect">
            <a:avLst/>
          </a:prstGeom>
        </p:spPr>
        <p:txBody>
          <a:bodyPr wrap="none">
            <a:spAutoFit/>
          </a:bodyPr>
          <a:lstStyle/>
          <a:p>
            <a:r>
              <a:rPr lang="en-GB" sz="800" dirty="0" smtClean="0">
                <a:latin typeface="+mj-lt"/>
              </a:rPr>
              <a:t>* Reinhart, Rogoff, </a:t>
            </a:r>
            <a:r>
              <a:rPr lang="en-GB" sz="800" i="1" dirty="0" smtClean="0">
                <a:latin typeface="+mj-lt"/>
              </a:rPr>
              <a:t>Growth in a Time of Debt</a:t>
            </a:r>
            <a:r>
              <a:rPr lang="en-GB" sz="800" dirty="0" smtClean="0">
                <a:latin typeface="+mj-lt"/>
              </a:rPr>
              <a:t>, 2010</a:t>
            </a:r>
            <a:endParaRPr lang="en-GB" sz="800" dirty="0">
              <a:latin typeface="+mj-l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id" hidden="1"/>
          <p:cNvGrpSpPr/>
          <p:nvPr>
            <p:custDataLst>
              <p:tags r:id="rId2"/>
            </p:custDataLst>
          </p:nvPr>
        </p:nvGrpSpPr>
        <p:grpSpPr>
          <a:xfrm>
            <a:off x="541065" y="635374"/>
            <a:ext cx="9179468" cy="6218189"/>
            <a:chOff x="530352" y="685800"/>
            <a:chExt cx="8997696" cy="6711696"/>
          </a:xfrm>
        </p:grpSpPr>
        <p:sp>
          <p:nvSpPr>
            <p:cNvPr id="7" name="Footer block" hidden="1"/>
            <p:cNvSpPr>
              <a:spLocks noChangeArrowheads="1"/>
            </p:cNvSpPr>
            <p:nvPr/>
          </p:nvSpPr>
          <p:spPr bwMode="gray">
            <a:xfrm>
              <a:off x="530352" y="6784848"/>
              <a:ext cx="8988552"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912813">
                <a:defRPr/>
              </a:pPr>
              <a:endParaRPr lang="en-GB" dirty="0"/>
            </a:p>
          </p:txBody>
        </p:sp>
        <p:sp>
          <p:nvSpPr>
            <p:cNvPr id="8" name="Title block" hidden="1"/>
            <p:cNvSpPr>
              <a:spLocks noChangeArrowheads="1"/>
            </p:cNvSpPr>
            <p:nvPr/>
          </p:nvSpPr>
          <p:spPr bwMode="gray">
            <a:xfrm>
              <a:off x="530352" y="1143000"/>
              <a:ext cx="8988552"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912813">
                <a:defRPr/>
              </a:pPr>
              <a:endParaRPr lang="en-GB" dirty="0"/>
            </a:p>
          </p:txBody>
        </p:sp>
        <p:sp>
          <p:nvSpPr>
            <p:cNvPr id="9" name="Header block" hidden="1"/>
            <p:cNvSpPr>
              <a:spLocks noChangeArrowheads="1"/>
            </p:cNvSpPr>
            <p:nvPr/>
          </p:nvSpPr>
          <p:spPr bwMode="gray">
            <a:xfrm>
              <a:off x="530352" y="685800"/>
              <a:ext cx="8988552"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801688">
                <a:buSzPct val="90000"/>
                <a:defRPr/>
              </a:pPr>
              <a:endParaRPr lang="en-GB" sz="1400" dirty="0">
                <a:solidFill>
                  <a:schemeClr val="folHlink"/>
                </a:solidFill>
                <a:cs typeface="Arial" charset="0"/>
              </a:endParaRPr>
            </a:p>
          </p:txBody>
        </p:sp>
        <p:grpSp>
          <p:nvGrpSpPr>
            <p:cNvPr id="10" name="Group 600" hidden="1"/>
            <p:cNvGrpSpPr/>
            <p:nvPr/>
          </p:nvGrpSpPr>
          <p:grpSpPr>
            <a:xfrm>
              <a:off x="530352" y="6016752"/>
              <a:ext cx="8997696" cy="609600"/>
              <a:chOff x="530352" y="6016752"/>
              <a:chExt cx="8997696" cy="609600"/>
            </a:xfrm>
          </p:grpSpPr>
          <p:sp>
            <p:nvSpPr>
              <p:cNvPr id="46" name="Content block 606" hidden="1"/>
              <p:cNvSpPr>
                <a:spLocks noChangeArrowheads="1"/>
              </p:cNvSpPr>
              <p:nvPr/>
            </p:nvSpPr>
            <p:spPr bwMode="gray">
              <a:xfrm>
                <a:off x="8156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7"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8"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9" name="Content block 603" hidden="1"/>
              <p:cNvSpPr>
                <a:spLocks noChangeArrowheads="1"/>
              </p:cNvSpPr>
              <p:nvPr/>
            </p:nvSpPr>
            <p:spPr bwMode="gray">
              <a:xfrm>
                <a:off x="358474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0" name="Content block 602" hidden="1"/>
              <p:cNvSpPr>
                <a:spLocks noChangeArrowheads="1"/>
              </p:cNvSpPr>
              <p:nvPr/>
            </p:nvSpPr>
            <p:spPr bwMode="gray">
              <a:xfrm>
                <a:off x="2057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1" name="Content block 601" hidden="1"/>
              <p:cNvSpPr>
                <a:spLocks noChangeArrowheads="1"/>
              </p:cNvSpPr>
              <p:nvPr/>
            </p:nvSpPr>
            <p:spPr bwMode="gray">
              <a:xfrm>
                <a:off x="530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1" name="Group 500" hidden="1"/>
            <p:cNvGrpSpPr/>
            <p:nvPr/>
          </p:nvGrpSpPr>
          <p:grpSpPr>
            <a:xfrm>
              <a:off x="530352" y="5257800"/>
              <a:ext cx="8997696" cy="609600"/>
              <a:chOff x="530352" y="5257800"/>
              <a:chExt cx="8997696" cy="609600"/>
            </a:xfrm>
          </p:grpSpPr>
          <p:sp>
            <p:nvSpPr>
              <p:cNvPr id="40" name="Content block 506" hidden="1"/>
              <p:cNvSpPr>
                <a:spLocks noChangeArrowheads="1"/>
              </p:cNvSpPr>
              <p:nvPr/>
            </p:nvSpPr>
            <p:spPr bwMode="gray">
              <a:xfrm>
                <a:off x="8156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1"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2"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3" name="Content block 503" hidden="1"/>
              <p:cNvSpPr>
                <a:spLocks noChangeArrowheads="1"/>
              </p:cNvSpPr>
              <p:nvPr/>
            </p:nvSpPr>
            <p:spPr bwMode="gray">
              <a:xfrm>
                <a:off x="358474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4" name="Content block 502" hidden="1"/>
              <p:cNvSpPr>
                <a:spLocks noChangeArrowheads="1"/>
              </p:cNvSpPr>
              <p:nvPr/>
            </p:nvSpPr>
            <p:spPr bwMode="gray">
              <a:xfrm>
                <a:off x="2057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5" name="Content block 501" hidden="1"/>
              <p:cNvSpPr>
                <a:spLocks noChangeArrowheads="1"/>
              </p:cNvSpPr>
              <p:nvPr/>
            </p:nvSpPr>
            <p:spPr bwMode="gray">
              <a:xfrm>
                <a:off x="530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2" name="Group 400" hidden="1"/>
            <p:cNvGrpSpPr/>
            <p:nvPr/>
          </p:nvGrpSpPr>
          <p:grpSpPr>
            <a:xfrm>
              <a:off x="530352" y="4498848"/>
              <a:ext cx="8997696" cy="609600"/>
              <a:chOff x="530352" y="4498848"/>
              <a:chExt cx="8997696" cy="609600"/>
            </a:xfrm>
          </p:grpSpPr>
          <p:sp>
            <p:nvSpPr>
              <p:cNvPr id="34" name="Content block 406" hidden="1"/>
              <p:cNvSpPr>
                <a:spLocks noChangeArrowheads="1"/>
              </p:cNvSpPr>
              <p:nvPr/>
            </p:nvSpPr>
            <p:spPr bwMode="gray">
              <a:xfrm>
                <a:off x="8156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5"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6"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7" name="Content block 403" hidden="1"/>
              <p:cNvSpPr>
                <a:spLocks noChangeArrowheads="1"/>
              </p:cNvSpPr>
              <p:nvPr/>
            </p:nvSpPr>
            <p:spPr bwMode="gray">
              <a:xfrm>
                <a:off x="358474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8" name="Content block 402" hidden="1"/>
              <p:cNvSpPr>
                <a:spLocks noChangeArrowheads="1"/>
              </p:cNvSpPr>
              <p:nvPr/>
            </p:nvSpPr>
            <p:spPr bwMode="gray">
              <a:xfrm>
                <a:off x="2057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9" name="Content block 401" hidden="1"/>
              <p:cNvSpPr>
                <a:spLocks noChangeArrowheads="1"/>
              </p:cNvSpPr>
              <p:nvPr/>
            </p:nvSpPr>
            <p:spPr bwMode="gray">
              <a:xfrm>
                <a:off x="530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3" name="Group 300" hidden="1"/>
            <p:cNvGrpSpPr/>
            <p:nvPr/>
          </p:nvGrpSpPr>
          <p:grpSpPr>
            <a:xfrm>
              <a:off x="530352" y="3730752"/>
              <a:ext cx="8997696" cy="609600"/>
              <a:chOff x="530352" y="3730752"/>
              <a:chExt cx="8997696" cy="609600"/>
            </a:xfrm>
          </p:grpSpPr>
          <p:sp>
            <p:nvSpPr>
              <p:cNvPr id="28" name="Content block 306" hidden="1"/>
              <p:cNvSpPr>
                <a:spLocks noChangeArrowheads="1"/>
              </p:cNvSpPr>
              <p:nvPr/>
            </p:nvSpPr>
            <p:spPr bwMode="gray">
              <a:xfrm>
                <a:off x="8156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9"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0"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1" name="Content block 303" hidden="1"/>
              <p:cNvSpPr>
                <a:spLocks noChangeArrowheads="1"/>
              </p:cNvSpPr>
              <p:nvPr/>
            </p:nvSpPr>
            <p:spPr bwMode="gray">
              <a:xfrm>
                <a:off x="358474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2" name="Content block 302" hidden="1"/>
              <p:cNvSpPr>
                <a:spLocks noChangeArrowheads="1"/>
              </p:cNvSpPr>
              <p:nvPr/>
            </p:nvSpPr>
            <p:spPr bwMode="gray">
              <a:xfrm>
                <a:off x="2057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3" name="Content block 301" hidden="1"/>
              <p:cNvSpPr>
                <a:spLocks noChangeArrowheads="1"/>
              </p:cNvSpPr>
              <p:nvPr/>
            </p:nvSpPr>
            <p:spPr bwMode="gray">
              <a:xfrm>
                <a:off x="530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4" name="Group 200" hidden="1"/>
            <p:cNvGrpSpPr/>
            <p:nvPr/>
          </p:nvGrpSpPr>
          <p:grpSpPr>
            <a:xfrm>
              <a:off x="530352" y="2971800"/>
              <a:ext cx="8997696" cy="609600"/>
              <a:chOff x="530352" y="2971800"/>
              <a:chExt cx="8997696" cy="609600"/>
            </a:xfrm>
          </p:grpSpPr>
          <p:sp>
            <p:nvSpPr>
              <p:cNvPr id="22" name="Content block 206" hidden="1"/>
              <p:cNvSpPr>
                <a:spLocks noChangeArrowheads="1"/>
              </p:cNvSpPr>
              <p:nvPr/>
            </p:nvSpPr>
            <p:spPr bwMode="gray">
              <a:xfrm>
                <a:off x="8156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3"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4"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5" name="Content block 203" hidden="1"/>
              <p:cNvSpPr>
                <a:spLocks noChangeArrowheads="1"/>
              </p:cNvSpPr>
              <p:nvPr/>
            </p:nvSpPr>
            <p:spPr bwMode="gray">
              <a:xfrm>
                <a:off x="358474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6" name="Content block 202" hidden="1"/>
              <p:cNvSpPr>
                <a:spLocks noChangeArrowheads="1"/>
              </p:cNvSpPr>
              <p:nvPr/>
            </p:nvSpPr>
            <p:spPr bwMode="gray">
              <a:xfrm>
                <a:off x="2057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7" name="Content block 201" hidden="1"/>
              <p:cNvSpPr>
                <a:spLocks noChangeArrowheads="1"/>
              </p:cNvSpPr>
              <p:nvPr/>
            </p:nvSpPr>
            <p:spPr bwMode="gray">
              <a:xfrm>
                <a:off x="530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5" name="Group 100" hidden="1"/>
            <p:cNvGrpSpPr/>
            <p:nvPr/>
          </p:nvGrpSpPr>
          <p:grpSpPr>
            <a:xfrm>
              <a:off x="530352" y="2212848"/>
              <a:ext cx="8997696" cy="609600"/>
              <a:chOff x="530352" y="2212848"/>
              <a:chExt cx="8997696" cy="609600"/>
            </a:xfrm>
          </p:grpSpPr>
          <p:sp>
            <p:nvSpPr>
              <p:cNvPr id="16" name="Content block 106" hidden="1"/>
              <p:cNvSpPr>
                <a:spLocks noChangeArrowheads="1"/>
              </p:cNvSpPr>
              <p:nvPr/>
            </p:nvSpPr>
            <p:spPr bwMode="gray">
              <a:xfrm>
                <a:off x="8156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7"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8"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9"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0" name="Content block 102" hidden="1"/>
              <p:cNvSpPr>
                <a:spLocks noChangeArrowheads="1"/>
              </p:cNvSpPr>
              <p:nvPr/>
            </p:nvSpPr>
            <p:spPr bwMode="gray">
              <a:xfrm>
                <a:off x="2057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1" name="Content block 101" hidden="1"/>
              <p:cNvSpPr>
                <a:spLocks noChangeArrowheads="1"/>
              </p:cNvSpPr>
              <p:nvPr/>
            </p:nvSpPr>
            <p:spPr bwMode="gray">
              <a:xfrm>
                <a:off x="530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sp>
        <p:nvSpPr>
          <p:cNvPr id="3" name="Title 2"/>
          <p:cNvSpPr>
            <a:spLocks noGrp="1"/>
          </p:cNvSpPr>
          <p:nvPr>
            <p:ph type="title"/>
            <p:custDataLst>
              <p:tags r:id="rId3"/>
            </p:custDataLst>
          </p:nvPr>
        </p:nvSpPr>
        <p:spPr/>
        <p:txBody>
          <a:bodyPr/>
          <a:lstStyle/>
          <a:p>
            <a:r>
              <a:rPr lang="en-GB" dirty="0" smtClean="0"/>
              <a:t>Industry outlook</a:t>
            </a:r>
            <a:endParaRPr lang="en-GB" dirty="0"/>
          </a:p>
        </p:txBody>
      </p:sp>
      <p:sp>
        <p:nvSpPr>
          <p:cNvPr id="4" name="Content Placeholder 3"/>
          <p:cNvSpPr>
            <a:spLocks noGrp="1"/>
          </p:cNvSpPr>
          <p:nvPr>
            <p:ph sz="quarter" idx="4294967295"/>
            <p:custDataLst>
              <p:tags r:id="rId4"/>
            </p:custDataLst>
          </p:nvPr>
        </p:nvSpPr>
        <p:spPr>
          <a:xfrm>
            <a:off x="1240569" y="2047875"/>
            <a:ext cx="5977793" cy="567040"/>
          </a:xfrm>
        </p:spPr>
        <p:txBody>
          <a:bodyPr/>
          <a:lstStyle/>
          <a:p>
            <a:r>
              <a:rPr lang="en-GB" dirty="0" smtClean="0">
                <a:solidFill>
                  <a:schemeClr val="bg1"/>
                </a:solidFill>
              </a:rPr>
              <a:t>Drawing together the macroeconomic, trade policy and government support forces which shape the competitive environment in which the Australian automotive manufacturing industry operates the following observations can be drawn:</a:t>
            </a:r>
          </a:p>
        </p:txBody>
      </p:sp>
      <p:sp>
        <p:nvSpPr>
          <p:cNvPr id="55" name="Content Placeholder 3"/>
          <p:cNvSpPr txBox="1">
            <a:spLocks/>
          </p:cNvSpPr>
          <p:nvPr>
            <p:custDataLst>
              <p:tags r:id="rId5"/>
            </p:custDataLst>
          </p:nvPr>
        </p:nvSpPr>
        <p:spPr>
          <a:xfrm>
            <a:off x="5056169" y="2714120"/>
            <a:ext cx="3430606" cy="3753355"/>
          </a:xfrm>
          <a:prstGeom prst="rect">
            <a:avLst/>
          </a:prstGeom>
        </p:spPr>
        <p:txBody>
          <a:bodyPr vert="horz" lIns="0" tIns="0" rIns="0" bIns="0" rtlCol="0">
            <a:noAutofit/>
          </a:bodyPr>
          <a:lstStyle/>
          <a:p>
            <a:pPr marL="176213" marR="0" lvl="0" indent="-176213" algn="l" defTabSz="1019175" rtl="0" eaLnBrk="1" fontAlgn="base" latinLnBrk="0" hangingPunct="1">
              <a:lnSpc>
                <a:spcPct val="100000"/>
              </a:lnSpc>
              <a:spcBef>
                <a:spcPts val="0"/>
              </a:spcBef>
              <a:spcAft>
                <a:spcPts val="600"/>
              </a:spcAft>
              <a:buClr>
                <a:schemeClr val="bg1"/>
              </a:buClr>
              <a:buSzTx/>
              <a:buFont typeface="Arial" pitchFamily="34" charset="0"/>
              <a:buChar char="•"/>
              <a:tabLst/>
              <a:defRPr/>
            </a:pPr>
            <a:r>
              <a:rPr kumimoji="0" lang="en-GB" sz="1100" b="0" i="0" u="none" strike="noStrike" kern="1200" cap="none" spc="0" normalizeH="0" baseline="0" noProof="0" dirty="0" smtClean="0">
                <a:ln>
                  <a:noFill/>
                </a:ln>
                <a:solidFill>
                  <a:schemeClr val="bg1"/>
                </a:solidFill>
                <a:effectLst/>
                <a:uLnTx/>
                <a:uFillTx/>
                <a:latin typeface="Georgia" pitchFamily="18" charset="0"/>
                <a:ea typeface="+mn-ea"/>
                <a:cs typeface="+mn-cs"/>
              </a:rPr>
              <a:t>The trend of increasing protection can be expected to continue in the short</a:t>
            </a:r>
            <a:r>
              <a:rPr kumimoji="0" lang="en-GB" sz="1100" b="0" i="0" u="none" strike="noStrike" kern="1200" cap="none" spc="0" normalizeH="0" noProof="0" dirty="0" smtClean="0">
                <a:ln>
                  <a:noFill/>
                </a:ln>
                <a:solidFill>
                  <a:schemeClr val="bg1"/>
                </a:solidFill>
                <a:effectLst/>
                <a:uLnTx/>
                <a:uFillTx/>
                <a:latin typeface="Georgia" pitchFamily="18" charset="0"/>
                <a:ea typeface="+mn-ea"/>
                <a:cs typeface="+mn-cs"/>
              </a:rPr>
              <a:t> to </a:t>
            </a:r>
            <a:r>
              <a:rPr kumimoji="0" lang="en-GB" sz="1100" b="0" i="0" u="none" strike="noStrike" kern="1200" cap="none" spc="0" normalizeH="0" baseline="0" noProof="0" dirty="0" smtClean="0">
                <a:ln>
                  <a:noFill/>
                </a:ln>
                <a:solidFill>
                  <a:schemeClr val="bg1"/>
                </a:solidFill>
                <a:effectLst/>
                <a:uLnTx/>
                <a:uFillTx/>
                <a:latin typeface="Georgia" pitchFamily="18" charset="0"/>
                <a:ea typeface="+mn-ea"/>
                <a:cs typeface="+mn-cs"/>
              </a:rPr>
              <a:t>medium term while there is lingering global economic uncertainty and volatility. </a:t>
            </a:r>
            <a:r>
              <a:rPr lang="en-GB" dirty="0" smtClean="0">
                <a:solidFill>
                  <a:schemeClr val="bg1"/>
                </a:solidFill>
                <a:latin typeface="Georgia" pitchFamily="18" charset="0"/>
              </a:rPr>
              <a:t>From a domestic perspective, these co-investment policies pursued by overseas governments are creating a highly competitive environment in which Australian manufactures need to attract investment to underpin the research, development and production of the next generation of low emission technology vehicles.</a:t>
            </a:r>
          </a:p>
          <a:p>
            <a:pPr marL="176213" indent="-176213" defTabSz="1019175" fontAlgn="base">
              <a:spcAft>
                <a:spcPts val="600"/>
              </a:spcAft>
              <a:buClr>
                <a:schemeClr val="bg1"/>
              </a:buClr>
              <a:buFont typeface="Arial" pitchFamily="34" charset="0"/>
              <a:buChar char="•"/>
              <a:defRPr/>
            </a:pPr>
            <a:r>
              <a:rPr lang="en-AU" dirty="0" smtClean="0">
                <a:solidFill>
                  <a:schemeClr val="bg1"/>
                </a:solidFill>
                <a:latin typeface="+mj-lt"/>
              </a:rPr>
              <a:t>In the longer term, many of the overseas governments that have re-established co-investment programs will not necessarily have the fiscal capacity to sustain this level of assistance. This contrasts to Australia which has a relatively sound fiscal position.</a:t>
            </a:r>
            <a:endParaRPr lang="en-GB" dirty="0" smtClean="0">
              <a:solidFill>
                <a:schemeClr val="bg1"/>
              </a:solidFill>
              <a:latin typeface="Georgia" pitchFamily="18" charset="0"/>
            </a:endParaRPr>
          </a:p>
          <a:p>
            <a:pPr marL="176213" lvl="0" indent="-176213" defTabSz="1019175" fontAlgn="base">
              <a:spcAft>
                <a:spcPts val="600"/>
              </a:spcAft>
              <a:buClr>
                <a:schemeClr val="bg1"/>
              </a:buClr>
              <a:buFont typeface="Arial" pitchFamily="34" charset="0"/>
              <a:buChar char="•"/>
              <a:defRPr/>
            </a:pPr>
            <a:endParaRPr lang="en-AU" dirty="0" smtClean="0">
              <a:solidFill>
                <a:schemeClr val="bg1"/>
              </a:solidFill>
              <a:latin typeface="Georgia" pitchFamily="18" charset="0"/>
            </a:endParaRPr>
          </a:p>
          <a:p>
            <a:pPr marL="176213" marR="0" lvl="0" indent="-176213" algn="l" defTabSz="1019175" rtl="0" eaLnBrk="1" fontAlgn="base" latinLnBrk="0" hangingPunct="1">
              <a:lnSpc>
                <a:spcPct val="100000"/>
              </a:lnSpc>
              <a:spcBef>
                <a:spcPts val="0"/>
              </a:spcBef>
              <a:spcAft>
                <a:spcPts val="600"/>
              </a:spcAft>
              <a:buClr>
                <a:srgbClr val="000000"/>
              </a:buClr>
              <a:buSzTx/>
              <a:buFont typeface="Arial" pitchFamily="34" charset="0"/>
              <a:buChar char="•"/>
              <a:tabLst/>
              <a:defRPr/>
            </a:pPr>
            <a:endParaRPr kumimoji="0" lang="en-GB" sz="1100" b="0" i="0" u="none" strike="noStrike" kern="1200" cap="none" spc="0" normalizeH="0" baseline="0" noProof="0" dirty="0">
              <a:ln>
                <a:noFill/>
              </a:ln>
              <a:solidFill>
                <a:schemeClr val="bg1"/>
              </a:solidFill>
              <a:effectLst/>
              <a:uLnTx/>
              <a:uFillTx/>
              <a:latin typeface="Georgia" pitchFamily="18" charset="0"/>
              <a:ea typeface="+mn-ea"/>
              <a:cs typeface="+mn-cs"/>
            </a:endParaRPr>
          </a:p>
        </p:txBody>
      </p:sp>
      <p:sp>
        <p:nvSpPr>
          <p:cNvPr id="56" name="Content Placeholder 3"/>
          <p:cNvSpPr txBox="1">
            <a:spLocks/>
          </p:cNvSpPr>
          <p:nvPr>
            <p:custDataLst>
              <p:tags r:id="rId6"/>
            </p:custDataLst>
          </p:nvPr>
        </p:nvSpPr>
        <p:spPr>
          <a:xfrm>
            <a:off x="1240569" y="2714120"/>
            <a:ext cx="3226655" cy="3905755"/>
          </a:xfrm>
          <a:prstGeom prst="rect">
            <a:avLst/>
          </a:prstGeom>
        </p:spPr>
        <p:txBody>
          <a:bodyPr vert="horz" lIns="0" tIns="0" rIns="0" bIns="0" rtlCol="0">
            <a:noAutofit/>
          </a:bodyPr>
          <a:lstStyle/>
          <a:p>
            <a:pPr marL="176213" indent="-176213" defTabSz="1019175" fontAlgn="base">
              <a:spcAft>
                <a:spcPts val="600"/>
              </a:spcAft>
              <a:buClr>
                <a:schemeClr val="bg1"/>
              </a:buClr>
              <a:buFont typeface="Arial" pitchFamily="34" charset="0"/>
              <a:buChar char="•"/>
              <a:defRPr/>
            </a:pPr>
            <a:r>
              <a:rPr lang="en-GB" dirty="0">
                <a:solidFill>
                  <a:schemeClr val="bg1"/>
                </a:solidFill>
                <a:latin typeface="Georgia" pitchFamily="18" charset="0"/>
              </a:rPr>
              <a:t>The industry will </a:t>
            </a:r>
            <a:r>
              <a:rPr lang="en-GB" dirty="0" smtClean="0">
                <a:solidFill>
                  <a:schemeClr val="bg1"/>
                </a:solidFill>
                <a:latin typeface="Georgia" pitchFamily="18" charset="0"/>
              </a:rPr>
              <a:t>feel </a:t>
            </a:r>
            <a:r>
              <a:rPr lang="en-GB" dirty="0">
                <a:solidFill>
                  <a:schemeClr val="bg1"/>
                </a:solidFill>
                <a:latin typeface="Georgia" pitchFamily="18" charset="0"/>
              </a:rPr>
              <a:t>pressure during an extended resource boom through increased competition for capital and labour, although the effects of this are expected to be secondary to the impact of the stronger local currency. </a:t>
            </a:r>
          </a:p>
          <a:p>
            <a:pPr marL="176213" marR="0" lvl="0" indent="-176213" algn="l" defTabSz="1019175" rtl="0" eaLnBrk="1" fontAlgn="base" latinLnBrk="0" hangingPunct="1">
              <a:lnSpc>
                <a:spcPct val="100000"/>
              </a:lnSpc>
              <a:spcBef>
                <a:spcPts val="0"/>
              </a:spcBef>
              <a:spcAft>
                <a:spcPts val="600"/>
              </a:spcAft>
              <a:buClr>
                <a:schemeClr val="bg1"/>
              </a:buClr>
              <a:buSzTx/>
              <a:buFont typeface="Arial" pitchFamily="34" charset="0"/>
              <a:buChar char="•"/>
              <a:tabLst/>
              <a:defRPr/>
            </a:pPr>
            <a:r>
              <a:rPr kumimoji="0" lang="en-GB" sz="1100" b="0" i="0" u="none" strike="noStrike" kern="1200" cap="none" spc="0" normalizeH="0" baseline="0" noProof="0" dirty="0" smtClean="0">
                <a:ln>
                  <a:noFill/>
                </a:ln>
                <a:solidFill>
                  <a:schemeClr val="bg1"/>
                </a:solidFill>
                <a:effectLst/>
                <a:uLnTx/>
                <a:uFillTx/>
                <a:latin typeface="Georgia" pitchFamily="18" charset="0"/>
                <a:ea typeface="+mn-ea"/>
                <a:cs typeface="+mn-cs"/>
              </a:rPr>
              <a:t>During the course of a prolonged resource boom, the industry will continue to have international and domestic competitiveness eroded by higher export prices and cheaper import prices.</a:t>
            </a:r>
          </a:p>
          <a:p>
            <a:pPr marL="176213" indent="-176213" defTabSz="1019175" fontAlgn="base">
              <a:spcAft>
                <a:spcPts val="600"/>
              </a:spcAft>
              <a:buClr>
                <a:schemeClr val="bg1"/>
              </a:buClr>
              <a:buFont typeface="Arial" pitchFamily="34" charset="0"/>
              <a:buChar char="•"/>
            </a:pPr>
            <a:r>
              <a:rPr lang="en-GB" dirty="0" smtClean="0">
                <a:solidFill>
                  <a:schemeClr val="bg1"/>
                </a:solidFill>
                <a:latin typeface="Georgia" pitchFamily="18" charset="0"/>
              </a:rPr>
              <a:t>There appears to be a reversal in the trend towards trade liberalisation and increased market access pursued through the WTO and FTAs, with a wave of government intervention, that can be viewed as protectionist,  increasing in the wake of the global economic downturn.</a:t>
            </a:r>
          </a:p>
          <a:p>
            <a:pPr marL="176213" marR="0" lvl="0" indent="-176213" algn="l" defTabSz="1019175" rtl="0" eaLnBrk="1" fontAlgn="base" latinLnBrk="0" hangingPunct="1">
              <a:lnSpc>
                <a:spcPct val="100000"/>
              </a:lnSpc>
              <a:spcBef>
                <a:spcPts val="0"/>
              </a:spcBef>
              <a:spcAft>
                <a:spcPts val="600"/>
              </a:spcAft>
              <a:buClr>
                <a:schemeClr val="bg1"/>
              </a:buClr>
              <a:buSzTx/>
              <a:buFont typeface="Arial" pitchFamily="34" charset="0"/>
              <a:buChar char="•"/>
              <a:tabLst/>
              <a:defRPr/>
            </a:pPr>
            <a:endParaRPr kumimoji="0" lang="en-GB" sz="1100" b="0" i="0" u="none" strike="noStrike" kern="1200" cap="none" spc="0" normalizeH="0" baseline="0" noProof="0" dirty="0" smtClean="0">
              <a:ln>
                <a:noFill/>
              </a:ln>
              <a:solidFill>
                <a:schemeClr val="bg1"/>
              </a:solidFill>
              <a:effectLst/>
              <a:uLnTx/>
              <a:uFillTx/>
              <a:latin typeface="Georgia" pitchFamily="18" charset="0"/>
              <a:ea typeface="+mn-ea"/>
              <a:cs typeface="+mn-cs"/>
            </a:endParaRPr>
          </a:p>
        </p:txBody>
      </p:sp>
      <p:sp>
        <p:nvSpPr>
          <p:cNvPr id="53" name="Content Placeholder 3"/>
          <p:cNvSpPr txBox="1">
            <a:spLocks/>
          </p:cNvSpPr>
          <p:nvPr>
            <p:custDataLst>
              <p:tags r:id="rId7"/>
            </p:custDataLst>
          </p:nvPr>
        </p:nvSpPr>
        <p:spPr>
          <a:xfrm>
            <a:off x="6736213" y="2714120"/>
            <a:ext cx="2628000" cy="4561806"/>
          </a:xfrm>
          <a:prstGeom prst="rect">
            <a:avLst/>
          </a:prstGeom>
        </p:spPr>
        <p:txBody>
          <a:bodyPr vert="horz" lIns="0" tIns="0" rIns="0" bIns="0" rtlCol="0">
            <a:noAutofit/>
          </a:bodyPr>
          <a:lstStyle/>
          <a:p>
            <a:pPr marL="176213" marR="0" lvl="0" indent="-176213" algn="l" defTabSz="1019175" rtl="0" eaLnBrk="1" fontAlgn="base" latinLnBrk="0" hangingPunct="1">
              <a:lnSpc>
                <a:spcPct val="100000"/>
              </a:lnSpc>
              <a:spcBef>
                <a:spcPts val="0"/>
              </a:spcBef>
              <a:spcAft>
                <a:spcPts val="600"/>
              </a:spcAft>
              <a:buClr>
                <a:schemeClr val="bg1"/>
              </a:buClr>
              <a:buSzTx/>
              <a:buFont typeface="Arial" pitchFamily="34" charset="0"/>
              <a:buChar char="•"/>
              <a:tabLst/>
              <a:defRPr/>
            </a:pPr>
            <a:endParaRPr lang="en-AU" dirty="0" smtClean="0">
              <a:solidFill>
                <a:schemeClr val="bg1"/>
              </a:solidFill>
              <a:latin typeface="Georgia" pitchFamily="18" charset="0"/>
            </a:endParaRPr>
          </a:p>
          <a:p>
            <a:pPr marL="176213" marR="0" lvl="0" indent="-176213" algn="l" defTabSz="1019175" rtl="0" eaLnBrk="1" fontAlgn="base" latinLnBrk="0" hangingPunct="1">
              <a:lnSpc>
                <a:spcPct val="100000"/>
              </a:lnSpc>
              <a:spcBef>
                <a:spcPts val="0"/>
              </a:spcBef>
              <a:spcAft>
                <a:spcPts val="600"/>
              </a:spcAft>
              <a:buClr>
                <a:srgbClr val="000000"/>
              </a:buClr>
              <a:buSzTx/>
              <a:buFont typeface="Arial" pitchFamily="34" charset="0"/>
              <a:buChar char="•"/>
              <a:tabLst/>
              <a:defRPr/>
            </a:pPr>
            <a:endParaRPr kumimoji="0" lang="en-GB" sz="1100" b="0" i="0" u="none" strike="noStrike" kern="1200" cap="none" spc="0" normalizeH="0" baseline="0" noProof="0" dirty="0">
              <a:ln>
                <a:noFill/>
              </a:ln>
              <a:solidFill>
                <a:schemeClr val="bg1"/>
              </a:solidFill>
              <a:effectLst/>
              <a:uLnTx/>
              <a:uFillTx/>
              <a:latin typeface="Georgia"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Sources</a:t>
            </a:r>
            <a:endParaRPr lang="en-GB" dirty="0"/>
          </a:p>
        </p:txBody>
      </p:sp>
      <p:sp>
        <p:nvSpPr>
          <p:cNvPr id="4" name="Content Placeholder 3"/>
          <p:cNvSpPr>
            <a:spLocks noGrp="1"/>
          </p:cNvSpPr>
          <p:nvPr>
            <p:ph sz="quarter" idx="24"/>
          </p:nvPr>
        </p:nvSpPr>
        <p:spPr/>
        <p:txBody>
          <a:bodyPr/>
          <a:lstStyle/>
          <a:p>
            <a:pPr>
              <a:spcBef>
                <a:spcPts val="300"/>
              </a:spcBef>
              <a:spcAft>
                <a:spcPts val="600"/>
              </a:spcAft>
            </a:pPr>
            <a:r>
              <a:rPr lang="en-AU" b="1" dirty="0" smtClean="0"/>
              <a:t>Case Study 1 – Incentive Package to draw investment into the state of Tennessee</a:t>
            </a:r>
            <a:endParaRPr lang="en-AU" dirty="0" smtClean="0"/>
          </a:p>
          <a:p>
            <a:pPr>
              <a:spcBef>
                <a:spcPts val="300"/>
              </a:spcBef>
              <a:spcAft>
                <a:spcPts val="600"/>
              </a:spcAft>
            </a:pPr>
            <a:r>
              <a:rPr lang="en-AU" sz="900" dirty="0" smtClean="0"/>
              <a:t>Al.com (2011), </a:t>
            </a:r>
            <a:r>
              <a:rPr lang="en-AU" sz="900" i="1" dirty="0" smtClean="0"/>
              <a:t>Volkswagen’s new $1 billion plant up and running in Chattanooga</a:t>
            </a:r>
            <a:r>
              <a:rPr lang="en-AU" sz="900" dirty="0" smtClean="0"/>
              <a:t>, accessed 30</a:t>
            </a:r>
            <a:r>
              <a:rPr lang="en-AU" sz="900" baseline="30000" dirty="0" smtClean="0"/>
              <a:t>th</a:t>
            </a:r>
            <a:r>
              <a:rPr lang="en-AU" sz="900" dirty="0" smtClean="0"/>
              <a:t> November 2011 at: </a:t>
            </a:r>
            <a:r>
              <a:rPr lang="en-AU" sz="900" u="sng" dirty="0" smtClean="0">
                <a:hlinkClick r:id="rId2"/>
              </a:rPr>
              <a:t>http://blog.al.com/breaking/2011/05/volkswagens_new_1_billion_plan.html</a:t>
            </a:r>
            <a:endParaRPr lang="en-AU" sz="900" dirty="0" smtClean="0"/>
          </a:p>
          <a:p>
            <a:pPr>
              <a:spcBef>
                <a:spcPts val="300"/>
              </a:spcBef>
              <a:spcAft>
                <a:spcPts val="600"/>
              </a:spcAft>
            </a:pPr>
            <a:r>
              <a:rPr lang="en-AU" sz="900" dirty="0" smtClean="0"/>
              <a:t>Examiner.com (2011), Volkswagen </a:t>
            </a:r>
            <a:r>
              <a:rPr lang="en-AU" sz="900" i="1" dirty="0" smtClean="0"/>
              <a:t>receives $570 million in tax incentives for new plant in Tennessee</a:t>
            </a:r>
            <a:r>
              <a:rPr lang="en-AU" sz="900" dirty="0" smtClean="0"/>
              <a:t>, accessed 30</a:t>
            </a:r>
            <a:r>
              <a:rPr lang="en-AU" sz="900" baseline="30000" dirty="0" smtClean="0"/>
              <a:t>th</a:t>
            </a:r>
            <a:r>
              <a:rPr lang="en-AU" sz="900" dirty="0" smtClean="0"/>
              <a:t> November 2011 at: </a:t>
            </a:r>
            <a:r>
              <a:rPr lang="en-AU" sz="900" u="sng" dirty="0" smtClean="0">
                <a:hlinkClick r:id="rId3"/>
              </a:rPr>
              <a:t>http://www.examiner.com/finance-examiner-in-national/volkswagon-receives-570-million-tax-incentives-for-new-plant-tennessee</a:t>
            </a:r>
            <a:endParaRPr lang="en-AU" sz="900" dirty="0" smtClean="0"/>
          </a:p>
          <a:p>
            <a:pPr>
              <a:spcBef>
                <a:spcPts val="300"/>
              </a:spcBef>
              <a:spcAft>
                <a:spcPts val="600"/>
              </a:spcAft>
            </a:pPr>
            <a:r>
              <a:rPr lang="en-AU" sz="900" dirty="0" smtClean="0"/>
              <a:t>Knoxvillebiz.com (2011), </a:t>
            </a:r>
            <a:r>
              <a:rPr lang="en-AU" sz="900" i="1" dirty="0" smtClean="0"/>
              <a:t>Chattanooga Volkswagen plant up and running, making fuel-efficient Passat model,</a:t>
            </a:r>
            <a:r>
              <a:rPr lang="en-AU" sz="900" dirty="0" smtClean="0"/>
              <a:t> accessed 30</a:t>
            </a:r>
            <a:r>
              <a:rPr lang="en-AU" sz="900" baseline="30000" dirty="0" smtClean="0"/>
              <a:t>th</a:t>
            </a:r>
            <a:r>
              <a:rPr lang="en-AU" sz="900" dirty="0" smtClean="0"/>
              <a:t> November 2011 at: </a:t>
            </a:r>
            <a:r>
              <a:rPr lang="en-AU" sz="900" u="sng" dirty="0" smtClean="0">
                <a:hlinkClick r:id="rId4"/>
              </a:rPr>
              <a:t>http://www.knoxnews.com/news/2011/may/25/volkswagen-up-and-running/</a:t>
            </a:r>
            <a:endParaRPr lang="en-AU" sz="900" dirty="0" smtClean="0"/>
          </a:p>
          <a:p>
            <a:pPr>
              <a:spcBef>
                <a:spcPts val="300"/>
              </a:spcBef>
              <a:spcAft>
                <a:spcPts val="600"/>
              </a:spcAft>
            </a:pPr>
            <a:r>
              <a:rPr lang="en-AU" sz="900" dirty="0" smtClean="0"/>
              <a:t> </a:t>
            </a:r>
          </a:p>
          <a:p>
            <a:pPr>
              <a:spcBef>
                <a:spcPts val="300"/>
              </a:spcBef>
              <a:spcAft>
                <a:spcPts val="600"/>
              </a:spcAft>
            </a:pPr>
            <a:r>
              <a:rPr lang="en-AU" b="1" dirty="0" smtClean="0"/>
              <a:t>Case Study 2 – Incentives to shift the production of automobile lithium-ion batteries to Michigan.</a:t>
            </a:r>
            <a:endParaRPr lang="en-AU" dirty="0" smtClean="0"/>
          </a:p>
          <a:p>
            <a:pPr>
              <a:spcBef>
                <a:spcPts val="300"/>
              </a:spcBef>
              <a:spcAft>
                <a:spcPts val="600"/>
              </a:spcAft>
            </a:pPr>
            <a:r>
              <a:rPr lang="en-AU" sz="900" dirty="0" smtClean="0"/>
              <a:t>Argonne (2011), LG Chem, </a:t>
            </a:r>
            <a:r>
              <a:rPr lang="en-AU" sz="900" i="1" dirty="0" smtClean="0"/>
              <a:t>Argonne sign licensing deal to make, commercialize advanced battery material,</a:t>
            </a:r>
            <a:r>
              <a:rPr lang="en-AU" sz="900" dirty="0" smtClean="0"/>
              <a:t> accessed 30</a:t>
            </a:r>
            <a:r>
              <a:rPr lang="en-AU" sz="900" baseline="30000" dirty="0" smtClean="0"/>
              <a:t>th</a:t>
            </a:r>
            <a:r>
              <a:rPr lang="en-AU" sz="900" dirty="0" smtClean="0"/>
              <a:t> November 2011 at: </a:t>
            </a:r>
            <a:r>
              <a:rPr lang="en-AU" sz="900" u="sng" dirty="0" smtClean="0">
                <a:hlinkClick r:id="rId5"/>
              </a:rPr>
              <a:t>http://www.anl.gov/Media_Center/News/2011/news110106a.html</a:t>
            </a:r>
            <a:endParaRPr lang="en-AU" sz="900" dirty="0" smtClean="0"/>
          </a:p>
          <a:p>
            <a:pPr>
              <a:spcBef>
                <a:spcPts val="300"/>
              </a:spcBef>
              <a:spcAft>
                <a:spcPts val="600"/>
              </a:spcAft>
            </a:pPr>
            <a:r>
              <a:rPr lang="en-AU" sz="900" dirty="0" smtClean="0"/>
              <a:t>Green Car Congress (2011), GM, </a:t>
            </a:r>
            <a:r>
              <a:rPr lang="en-AU" sz="900" i="1" dirty="0" smtClean="0"/>
              <a:t>LG Chem licensing Argonne Lab’s layered-layered composite cathode material for Li-ion batteries; substantial increase in energy capacity and safety, </a:t>
            </a:r>
            <a:r>
              <a:rPr lang="en-AU" sz="900" dirty="0" smtClean="0"/>
              <a:t>accessed 30</a:t>
            </a:r>
            <a:r>
              <a:rPr lang="en-AU" sz="900" baseline="30000" dirty="0" smtClean="0"/>
              <a:t>th</a:t>
            </a:r>
            <a:r>
              <a:rPr lang="en-AU" sz="900" dirty="0" smtClean="0"/>
              <a:t> November 2011 at: </a:t>
            </a:r>
            <a:r>
              <a:rPr lang="en-AU" sz="900" u="sng" dirty="0" smtClean="0">
                <a:hlinkClick r:id="rId6"/>
              </a:rPr>
              <a:t>http://www.greencarcongress.com/2011/01/anlgm-20110106.html</a:t>
            </a:r>
            <a:endParaRPr lang="en-AU" sz="900" b="1" dirty="0" smtClean="0"/>
          </a:p>
          <a:p>
            <a:pPr>
              <a:spcBef>
                <a:spcPts val="300"/>
              </a:spcBef>
              <a:spcAft>
                <a:spcPts val="600"/>
              </a:spcAft>
            </a:pPr>
            <a:r>
              <a:rPr lang="en-AU" sz="900" dirty="0" smtClean="0"/>
              <a:t>Mlive.com (2011), Construction complete at LG Chem battery plant, 300 employees expected in 2012, accessed 30</a:t>
            </a:r>
            <a:r>
              <a:rPr lang="en-AU" sz="900" baseline="30000" dirty="0" smtClean="0"/>
              <a:t>th</a:t>
            </a:r>
            <a:r>
              <a:rPr lang="en-AU" sz="900" dirty="0" smtClean="0"/>
              <a:t> November 2011 at: </a:t>
            </a:r>
            <a:r>
              <a:rPr lang="en-AU" sz="900" u="sng" dirty="0" smtClean="0">
                <a:hlinkClick r:id="rId7"/>
              </a:rPr>
              <a:t>http://www.mlive.com/business/west-michigan/index.ssf/2011/09/construction_complete_at_lg_ch.html</a:t>
            </a:r>
            <a:endParaRPr lang="en-AU" sz="900" b="1" dirty="0" smtClean="0"/>
          </a:p>
          <a:p>
            <a:pPr>
              <a:spcBef>
                <a:spcPts val="300"/>
              </a:spcBef>
              <a:spcAft>
                <a:spcPts val="600"/>
              </a:spcAft>
            </a:pPr>
            <a:r>
              <a:rPr lang="en-AU" sz="900" b="1" dirty="0" smtClean="0"/>
              <a:t> </a:t>
            </a:r>
            <a:endParaRPr lang="en-AU" sz="900" dirty="0" smtClean="0"/>
          </a:p>
        </p:txBody>
      </p:sp>
      <p:sp>
        <p:nvSpPr>
          <p:cNvPr id="8" name="Content Placeholder 3"/>
          <p:cNvSpPr>
            <a:spLocks noGrp="1"/>
          </p:cNvSpPr>
          <p:nvPr>
            <p:ph sz="quarter" idx="25"/>
          </p:nvPr>
        </p:nvSpPr>
        <p:spPr/>
        <p:txBody>
          <a:bodyPr/>
          <a:lstStyle/>
          <a:p>
            <a:pPr>
              <a:spcBef>
                <a:spcPts val="300"/>
              </a:spcBef>
              <a:spcAft>
                <a:spcPts val="600"/>
              </a:spcAft>
            </a:pPr>
            <a:r>
              <a:rPr lang="en-GB" b="1" dirty="0" smtClean="0"/>
              <a:t>Case study 3 – UK and European Investment Bank (EIB) support for Nissan electric cars </a:t>
            </a:r>
            <a:endParaRPr lang="en-AU" dirty="0" smtClean="0"/>
          </a:p>
          <a:p>
            <a:pPr>
              <a:spcBef>
                <a:spcPts val="300"/>
              </a:spcBef>
              <a:spcAft>
                <a:spcPts val="600"/>
              </a:spcAft>
            </a:pPr>
            <a:r>
              <a:rPr lang="en-AU" sz="900" dirty="0" smtClean="0"/>
              <a:t>Automotive Business Review (2011), </a:t>
            </a:r>
            <a:r>
              <a:rPr lang="en-AU" sz="900" i="1" dirty="0" smtClean="0"/>
              <a:t>Nissan to build Leaf in UK from 2013</a:t>
            </a:r>
            <a:r>
              <a:rPr lang="en-AU" sz="900" dirty="0" smtClean="0"/>
              <a:t>, accessed 30</a:t>
            </a:r>
            <a:r>
              <a:rPr lang="en-AU" sz="900" baseline="30000" dirty="0" smtClean="0"/>
              <a:t>th</a:t>
            </a:r>
            <a:r>
              <a:rPr lang="en-AU" sz="900" dirty="0" smtClean="0"/>
              <a:t> November 2011 at: </a:t>
            </a:r>
            <a:r>
              <a:rPr lang="en-AU" sz="900" u="sng" dirty="0" smtClean="0">
                <a:hlinkClick r:id="rId8"/>
              </a:rPr>
              <a:t>http://www.automotive-business-review.com/news/nissan-to-build-leaf-in-uk-from-2013-101111</a:t>
            </a:r>
            <a:endParaRPr lang="en-AU" sz="900" dirty="0" smtClean="0"/>
          </a:p>
          <a:p>
            <a:pPr>
              <a:spcBef>
                <a:spcPts val="300"/>
              </a:spcBef>
              <a:spcAft>
                <a:spcPts val="600"/>
              </a:spcAft>
            </a:pPr>
            <a:r>
              <a:rPr lang="en-AU" sz="900" dirty="0" smtClean="0"/>
              <a:t>Nebusiness.co.uk (2011), £188m deal to support Nissan Leaf production, accessed 30</a:t>
            </a:r>
            <a:r>
              <a:rPr lang="en-AU" sz="900" baseline="30000" dirty="0" smtClean="0"/>
              <a:t>th</a:t>
            </a:r>
            <a:r>
              <a:rPr lang="en-AU" sz="900" dirty="0" smtClean="0"/>
              <a:t> November 2011 at: </a:t>
            </a:r>
            <a:r>
              <a:rPr lang="en-AU" sz="900" u="sng" dirty="0" smtClean="0">
                <a:hlinkClick r:id="rId9"/>
              </a:rPr>
              <a:t>http://www.nebusiness.co.uk/business-news/latest-business-news/2011/11/10/188m-deal-to-support-nissan-leaf-production-51140-29750770/</a:t>
            </a:r>
            <a:endParaRPr lang="en-AU" sz="900" b="1" dirty="0" smtClean="0"/>
          </a:p>
          <a:p>
            <a:pPr>
              <a:spcBef>
                <a:spcPts val="300"/>
              </a:spcBef>
              <a:spcAft>
                <a:spcPts val="600"/>
              </a:spcAft>
            </a:pPr>
            <a:r>
              <a:rPr lang="en-AU" sz="900" dirty="0" smtClean="0"/>
              <a:t>The engineer (2011), European fund supports production of Nissan LEAF, accessed 30</a:t>
            </a:r>
            <a:r>
              <a:rPr lang="en-AU" sz="900" baseline="30000" dirty="0" smtClean="0"/>
              <a:t>th</a:t>
            </a:r>
            <a:r>
              <a:rPr lang="en-AU" sz="900" dirty="0" smtClean="0"/>
              <a:t> November 2011 at: </a:t>
            </a:r>
            <a:r>
              <a:rPr lang="en-AU" sz="900" u="sng" dirty="0" smtClean="0">
                <a:hlinkClick r:id="rId10"/>
              </a:rPr>
              <a:t>http://www.theengineer.co.uk/sectors/automotive/news/european-fund-supports-production-of-nissan-leaf/1010852.article</a:t>
            </a:r>
            <a:endParaRPr lang="en-AU" sz="900" dirty="0" smtClean="0"/>
          </a:p>
          <a:p>
            <a:pPr>
              <a:spcBef>
                <a:spcPts val="300"/>
              </a:spcBef>
              <a:spcAft>
                <a:spcPts val="600"/>
              </a:spcAft>
            </a:pPr>
            <a:r>
              <a:rPr lang="en-AU" sz="900" b="1" dirty="0" smtClean="0"/>
              <a:t> </a:t>
            </a:r>
            <a:endParaRPr lang="en-AU" sz="900" dirty="0" smtClean="0"/>
          </a:p>
          <a:p>
            <a:pPr>
              <a:spcBef>
                <a:spcPts val="300"/>
              </a:spcBef>
              <a:spcAft>
                <a:spcPts val="600"/>
              </a:spcAft>
            </a:pPr>
            <a:r>
              <a:rPr lang="en-AU" sz="900" b="1" dirty="0" smtClean="0"/>
              <a:t>Case study 4 – European Investment Bank (EIB) green technology grant to Ford </a:t>
            </a:r>
            <a:endParaRPr lang="en-AU" sz="900" dirty="0" smtClean="0"/>
          </a:p>
          <a:p>
            <a:pPr>
              <a:spcBef>
                <a:spcPts val="300"/>
              </a:spcBef>
              <a:spcAft>
                <a:spcPts val="600"/>
              </a:spcAft>
            </a:pPr>
            <a:r>
              <a:rPr lang="en-AU" sz="900" dirty="0" smtClean="0"/>
              <a:t>Financial Times (2010), </a:t>
            </a:r>
            <a:r>
              <a:rPr lang="en-AU" sz="900" i="1" dirty="0" smtClean="0"/>
              <a:t>UK pledges £381m support package for Ford and Nissan projects</a:t>
            </a:r>
            <a:r>
              <a:rPr lang="en-AU" sz="900" dirty="0" smtClean="0"/>
              <a:t>, accessed 30</a:t>
            </a:r>
            <a:r>
              <a:rPr lang="en-AU" sz="900" baseline="30000" dirty="0" smtClean="0"/>
              <a:t>th</a:t>
            </a:r>
            <a:r>
              <a:rPr lang="en-AU" sz="900" dirty="0" smtClean="0"/>
              <a:t> November 2011 at: </a:t>
            </a:r>
            <a:r>
              <a:rPr lang="en-AU" sz="900" u="sng" dirty="0" smtClean="0">
                <a:hlinkClick r:id="rId11"/>
              </a:rPr>
              <a:t>http://www.ft.com/cms/s/0/c14677da-32f6-11df-bf5f-00144feabdc0.html#axzz1fGer011V</a:t>
            </a:r>
            <a:endParaRPr lang="en-AU" sz="900" b="1" dirty="0" smtClean="0"/>
          </a:p>
          <a:p>
            <a:pPr>
              <a:spcBef>
                <a:spcPts val="300"/>
              </a:spcBef>
              <a:spcAft>
                <a:spcPts val="600"/>
              </a:spcAft>
            </a:pPr>
            <a:r>
              <a:rPr lang="en-AU" sz="900" dirty="0" smtClean="0"/>
              <a:t>Nine News (2010), UK backs Ford on green technologies, accessed 30</a:t>
            </a:r>
            <a:r>
              <a:rPr lang="en-AU" sz="900" baseline="30000" dirty="0" smtClean="0"/>
              <a:t>th</a:t>
            </a:r>
            <a:r>
              <a:rPr lang="en-AU" sz="900" dirty="0" smtClean="0"/>
              <a:t> November 2011 at: </a:t>
            </a:r>
            <a:r>
              <a:rPr lang="en-AU" sz="900" u="sng" dirty="0" smtClean="0">
                <a:hlinkClick r:id="rId12"/>
              </a:rPr>
              <a:t>http://202.58.48.79/article.aspx?id=1029231</a:t>
            </a:r>
            <a:endParaRPr lang="en-AU" sz="900" b="1" dirty="0" smtClean="0"/>
          </a:p>
          <a:p>
            <a:pPr>
              <a:spcBef>
                <a:spcPts val="300"/>
              </a:spcBef>
              <a:spcAft>
                <a:spcPts val="600"/>
              </a:spcAft>
            </a:pPr>
            <a:r>
              <a:rPr lang="en-AU" sz="900" b="1" dirty="0" smtClean="0"/>
              <a:t> </a:t>
            </a:r>
            <a:endParaRPr lang="en-AU" sz="9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Sources</a:t>
            </a:r>
            <a:endParaRPr lang="en-GB" dirty="0"/>
          </a:p>
        </p:txBody>
      </p:sp>
      <p:sp>
        <p:nvSpPr>
          <p:cNvPr id="4" name="Content Placeholder 3"/>
          <p:cNvSpPr>
            <a:spLocks noGrp="1"/>
          </p:cNvSpPr>
          <p:nvPr>
            <p:ph sz="quarter" idx="24"/>
          </p:nvPr>
        </p:nvSpPr>
        <p:spPr/>
        <p:txBody>
          <a:bodyPr/>
          <a:lstStyle/>
          <a:p>
            <a:pPr>
              <a:spcBef>
                <a:spcPts val="300"/>
              </a:spcBef>
              <a:spcAft>
                <a:spcPts val="600"/>
              </a:spcAft>
            </a:pPr>
            <a:r>
              <a:rPr lang="en-AU" b="1" dirty="0" smtClean="0"/>
              <a:t>Case study 5 – Polish Government Support for Pilkington automotive parts supplier</a:t>
            </a:r>
            <a:endParaRPr lang="en-AU" dirty="0" smtClean="0"/>
          </a:p>
          <a:p>
            <a:pPr>
              <a:spcBef>
                <a:spcPts val="300"/>
              </a:spcBef>
              <a:spcAft>
                <a:spcPts val="600"/>
              </a:spcAft>
            </a:pPr>
            <a:r>
              <a:rPr lang="en-AU" sz="900" dirty="0" smtClean="0"/>
              <a:t>Adamowski, J (2011), Poland: Pilkington to invest 350m zloty in new plant, accessed 24</a:t>
            </a:r>
            <a:r>
              <a:rPr lang="en-AU" sz="900" baseline="30000" dirty="0" smtClean="0"/>
              <a:t>th</a:t>
            </a:r>
            <a:r>
              <a:rPr lang="en-AU" sz="900" dirty="0" smtClean="0"/>
              <a:t> November 2011 at: </a:t>
            </a:r>
            <a:r>
              <a:rPr lang="en-AU" sz="900" u="sng" dirty="0" smtClean="0">
                <a:hlinkClick r:id="rId2"/>
              </a:rPr>
              <a:t>http://www.automotiveworld.com/news/suppliers/86419-poland-pilkington-to-invest-z-350m-in-new-plant</a:t>
            </a:r>
            <a:endParaRPr lang="en-AU" sz="900" dirty="0" smtClean="0"/>
          </a:p>
          <a:p>
            <a:pPr>
              <a:spcBef>
                <a:spcPts val="300"/>
              </a:spcBef>
              <a:spcAft>
                <a:spcPts val="600"/>
              </a:spcAft>
            </a:pPr>
            <a:r>
              <a:rPr lang="en-AU" sz="900" dirty="0" smtClean="0"/>
              <a:t> Ceramic Industry (2011), NSG Group Announces Automotive Glazing Expansion, accessed 30</a:t>
            </a:r>
            <a:r>
              <a:rPr lang="en-AU" sz="900" baseline="30000" dirty="0" smtClean="0"/>
              <a:t>th</a:t>
            </a:r>
            <a:r>
              <a:rPr lang="en-AU" sz="900" dirty="0" smtClean="0"/>
              <a:t> November 2011 at: </a:t>
            </a:r>
            <a:r>
              <a:rPr lang="en-AU" sz="900" u="sng" dirty="0" smtClean="0">
                <a:hlinkClick r:id="rId3"/>
              </a:rPr>
              <a:t>http://www.ceramicindustry.com/Articles/Todays_Headlines/BNP_GUID_9-5-2006_A_10000000000001016601</a:t>
            </a:r>
            <a:endParaRPr lang="en-AU" sz="900" dirty="0" smtClean="0"/>
          </a:p>
          <a:p>
            <a:pPr>
              <a:spcBef>
                <a:spcPts val="300"/>
              </a:spcBef>
              <a:spcAft>
                <a:spcPts val="600"/>
              </a:spcAft>
            </a:pPr>
            <a:r>
              <a:rPr lang="en-AU" sz="900" dirty="0" smtClean="0"/>
              <a:t>NSG Group (2011), </a:t>
            </a:r>
            <a:r>
              <a:rPr lang="en-AU" sz="900" i="1" dirty="0" smtClean="0"/>
              <a:t>NSG Group Announces Major Expansion of Automotive Glazing Capacity and Capability in Poland, </a:t>
            </a:r>
            <a:r>
              <a:rPr lang="en-AU" sz="900" dirty="0" smtClean="0"/>
              <a:t>accessed 30</a:t>
            </a:r>
            <a:r>
              <a:rPr lang="en-AU" sz="900" baseline="30000" dirty="0" smtClean="0"/>
              <a:t>th</a:t>
            </a:r>
            <a:r>
              <a:rPr lang="en-AU" sz="900" dirty="0" smtClean="0"/>
              <a:t> November 2011 at </a:t>
            </a:r>
            <a:r>
              <a:rPr lang="en-AU" sz="900" u="sng" dirty="0" smtClean="0">
                <a:hlinkClick r:id="rId4"/>
              </a:rPr>
              <a:t>http://www.pilkington.com/websitev2/both/subsites/nsgcom/iframes/media-pr-2011-10032011.htm</a:t>
            </a:r>
            <a:endParaRPr lang="en-AU" sz="900" dirty="0" smtClean="0"/>
          </a:p>
          <a:p>
            <a:pPr>
              <a:spcBef>
                <a:spcPts val="300"/>
              </a:spcBef>
              <a:spcAft>
                <a:spcPts val="600"/>
              </a:spcAft>
            </a:pPr>
            <a:r>
              <a:rPr lang="en-AU" sz="900" dirty="0" smtClean="0"/>
              <a:t> </a:t>
            </a:r>
          </a:p>
          <a:p>
            <a:pPr>
              <a:spcBef>
                <a:spcPts val="300"/>
              </a:spcBef>
              <a:spcAft>
                <a:spcPts val="600"/>
              </a:spcAft>
            </a:pPr>
            <a:r>
              <a:rPr lang="en-AU" b="1" dirty="0" smtClean="0"/>
              <a:t>Case study 6 – Ontario Government Investment into Magna International’s R&amp;D for electric vehicles </a:t>
            </a:r>
            <a:endParaRPr lang="en-AU" dirty="0" smtClean="0"/>
          </a:p>
          <a:p>
            <a:pPr>
              <a:spcBef>
                <a:spcPts val="300"/>
              </a:spcBef>
              <a:spcAft>
                <a:spcPts val="600"/>
              </a:spcAft>
            </a:pPr>
            <a:r>
              <a:rPr lang="en-AU" sz="900" dirty="0" smtClean="0"/>
              <a:t>Canadian Manufacturing (2011), </a:t>
            </a:r>
            <a:r>
              <a:rPr lang="en-AU" sz="900" i="1" dirty="0" smtClean="0"/>
              <a:t>Magna makes $400 million investment in EVs</a:t>
            </a:r>
            <a:r>
              <a:rPr lang="en-AU" sz="900" dirty="0" smtClean="0"/>
              <a:t>, accessed 24</a:t>
            </a:r>
            <a:r>
              <a:rPr lang="en-AU" sz="900" baseline="30000" dirty="0" smtClean="0"/>
              <a:t>th</a:t>
            </a:r>
            <a:r>
              <a:rPr lang="en-AU" sz="900" dirty="0" smtClean="0"/>
              <a:t> November 2011 at: </a:t>
            </a:r>
            <a:r>
              <a:rPr lang="en-AU" sz="900" u="sng" dirty="0" smtClean="0">
                <a:hlinkClick r:id="rId5"/>
              </a:rPr>
              <a:t>http://www.canadianmanufacturing.com/design-engineering/news/magna-makes-400-million-investment-in-evs-40656</a:t>
            </a:r>
            <a:endParaRPr lang="en-AU" sz="900" dirty="0" smtClean="0"/>
          </a:p>
          <a:p>
            <a:pPr>
              <a:spcBef>
                <a:spcPts val="300"/>
              </a:spcBef>
              <a:spcAft>
                <a:spcPts val="600"/>
              </a:spcAft>
            </a:pPr>
            <a:r>
              <a:rPr lang="en-AU" sz="900" dirty="0" smtClean="0"/>
              <a:t>CTV News (2011), Magna, Ontario to invest in electric vehicle research, accessed 30</a:t>
            </a:r>
            <a:r>
              <a:rPr lang="en-AU" sz="900" baseline="30000" dirty="0" smtClean="0"/>
              <a:t>th</a:t>
            </a:r>
            <a:r>
              <a:rPr lang="en-AU" sz="900" dirty="0" smtClean="0"/>
              <a:t> November 2011 at: </a:t>
            </a:r>
            <a:r>
              <a:rPr lang="en-AU" sz="900" u="sng" dirty="0" smtClean="0">
                <a:hlinkClick r:id="rId6"/>
              </a:rPr>
              <a:t>http://www.ctv.ca/CTVNews/Canada/20110829/ontario-magna-announcing-e-vehicle-research-funding-110829/</a:t>
            </a:r>
            <a:endParaRPr lang="en-AU" sz="900" dirty="0" smtClean="0"/>
          </a:p>
          <a:p>
            <a:pPr>
              <a:spcBef>
                <a:spcPts val="300"/>
              </a:spcBef>
              <a:spcAft>
                <a:spcPts val="600"/>
              </a:spcAft>
            </a:pPr>
            <a:r>
              <a:rPr lang="en-AU" sz="900" dirty="0" smtClean="0"/>
              <a:t>Electric Vehicle Update (2011), </a:t>
            </a:r>
            <a:r>
              <a:rPr lang="en-AU" sz="900" i="1" dirty="0" smtClean="0"/>
              <a:t>Canada: Ontario government emerging as EV hub</a:t>
            </a:r>
            <a:r>
              <a:rPr lang="en-AU" sz="900" dirty="0" smtClean="0"/>
              <a:t>, accessed 30</a:t>
            </a:r>
            <a:r>
              <a:rPr lang="en-AU" sz="900" baseline="30000" dirty="0" smtClean="0"/>
              <a:t>th</a:t>
            </a:r>
            <a:r>
              <a:rPr lang="en-AU" sz="900" dirty="0" smtClean="0"/>
              <a:t> November 2011 at: </a:t>
            </a:r>
            <a:r>
              <a:rPr lang="en-AU" sz="900" u="sng" dirty="0" smtClean="0">
                <a:hlinkClick r:id="rId7"/>
              </a:rPr>
              <a:t>http://analysis.evupdate.com/industry-insight/canada-ontario-government-emerging-ev-hub</a:t>
            </a:r>
            <a:endParaRPr lang="en-AU" sz="900" dirty="0" smtClean="0"/>
          </a:p>
          <a:p>
            <a:pPr>
              <a:spcBef>
                <a:spcPts val="300"/>
              </a:spcBef>
              <a:spcAft>
                <a:spcPts val="600"/>
              </a:spcAft>
            </a:pPr>
            <a:r>
              <a:rPr lang="en-AU" b="1" dirty="0" smtClean="0"/>
              <a:t> </a:t>
            </a:r>
            <a:endParaRPr lang="en-AU" dirty="0" smtClean="0"/>
          </a:p>
        </p:txBody>
      </p:sp>
      <p:sp>
        <p:nvSpPr>
          <p:cNvPr id="8" name="Content Placeholder 3"/>
          <p:cNvSpPr>
            <a:spLocks noGrp="1"/>
          </p:cNvSpPr>
          <p:nvPr>
            <p:ph sz="quarter" idx="25"/>
          </p:nvPr>
        </p:nvSpPr>
        <p:spPr/>
        <p:txBody>
          <a:bodyPr/>
          <a:lstStyle/>
          <a:p>
            <a:pPr>
              <a:spcBef>
                <a:spcPts val="300"/>
              </a:spcBef>
              <a:spcAft>
                <a:spcPts val="600"/>
              </a:spcAft>
            </a:pPr>
            <a:r>
              <a:rPr lang="en-AU" b="1" dirty="0" smtClean="0"/>
              <a:t>Case Study 7 – Thai Government tax incentives for Eco-Car manufacturers </a:t>
            </a:r>
            <a:endParaRPr lang="en-AU" dirty="0" smtClean="0"/>
          </a:p>
          <a:p>
            <a:pPr>
              <a:spcBef>
                <a:spcPts val="300"/>
              </a:spcBef>
              <a:spcAft>
                <a:spcPts val="600"/>
              </a:spcAft>
            </a:pPr>
            <a:r>
              <a:rPr lang="en-AU" sz="900" dirty="0" smtClean="0"/>
              <a:t>Bangkok Post Auto (2011), </a:t>
            </a:r>
            <a:r>
              <a:rPr lang="en-AU" sz="900" i="1" dirty="0" smtClean="0"/>
              <a:t>Nissan launches second eco-car, wants higher tax rebate</a:t>
            </a:r>
            <a:r>
              <a:rPr lang="en-AU" sz="900" dirty="0" smtClean="0"/>
              <a:t>, accessed 30</a:t>
            </a:r>
            <a:r>
              <a:rPr lang="en-AU" sz="900" baseline="30000" dirty="0" smtClean="0"/>
              <a:t>th</a:t>
            </a:r>
            <a:r>
              <a:rPr lang="en-AU" sz="900" dirty="0" smtClean="0"/>
              <a:t> November 2011 at: </a:t>
            </a:r>
            <a:r>
              <a:rPr lang="en-AU" sz="900" u="sng" dirty="0" smtClean="0">
                <a:hlinkClick r:id="rId8"/>
              </a:rPr>
              <a:t>http://www.bangkokpost.com/auto/autoscoop/260304/nissan-launches-second-eco-car-wants-higher-tax-rebate</a:t>
            </a:r>
            <a:endParaRPr lang="en-AU" sz="900" dirty="0" smtClean="0"/>
          </a:p>
          <a:p>
            <a:pPr>
              <a:spcBef>
                <a:spcPts val="300"/>
              </a:spcBef>
              <a:spcAft>
                <a:spcPts val="600"/>
              </a:spcAft>
            </a:pPr>
            <a:r>
              <a:rPr lang="en-AU" sz="900" dirty="0" smtClean="0"/>
              <a:t>Business in Asia (2009), </a:t>
            </a:r>
            <a:r>
              <a:rPr lang="en-AU" sz="900" i="1" dirty="0" smtClean="0"/>
              <a:t>Thailand’s automotive industry to see growth accelerate</a:t>
            </a:r>
            <a:r>
              <a:rPr lang="en-AU" sz="900" dirty="0" smtClean="0"/>
              <a:t>, accessed 30</a:t>
            </a:r>
            <a:r>
              <a:rPr lang="en-AU" sz="900" baseline="30000" dirty="0" smtClean="0"/>
              <a:t>th</a:t>
            </a:r>
            <a:r>
              <a:rPr lang="en-AU" sz="900" dirty="0" smtClean="0"/>
              <a:t> November 2011 at: </a:t>
            </a:r>
            <a:r>
              <a:rPr lang="en-AU" sz="900" u="sng" dirty="0" smtClean="0">
                <a:hlinkClick r:id="rId9"/>
              </a:rPr>
              <a:t>http://www.business-in-asia.com/automotive/thailand_automotive.html</a:t>
            </a:r>
            <a:endParaRPr lang="en-AU" sz="900" dirty="0" smtClean="0"/>
          </a:p>
          <a:p>
            <a:pPr>
              <a:spcBef>
                <a:spcPts val="300"/>
              </a:spcBef>
              <a:spcAft>
                <a:spcPts val="600"/>
              </a:spcAft>
            </a:pPr>
            <a:r>
              <a:rPr lang="en-AU" sz="900" dirty="0" smtClean="0"/>
              <a:t>Go Auto.com.au (2009), </a:t>
            </a:r>
            <a:r>
              <a:rPr lang="en-AU" sz="900" i="1" dirty="0" smtClean="0"/>
              <a:t>Suzuki commits $251 million to building eco compact car in Thailand from 2012</a:t>
            </a:r>
            <a:r>
              <a:rPr lang="en-AU" sz="900" dirty="0" smtClean="0"/>
              <a:t>, accessed 30</a:t>
            </a:r>
            <a:r>
              <a:rPr lang="en-AU" sz="900" baseline="30000" dirty="0" smtClean="0"/>
              <a:t>th</a:t>
            </a:r>
            <a:r>
              <a:rPr lang="en-AU" sz="900" dirty="0" smtClean="0"/>
              <a:t> November 2011 at: </a:t>
            </a:r>
            <a:r>
              <a:rPr lang="en-AU" sz="900" u="sng" dirty="0" smtClean="0">
                <a:hlinkClick r:id="rId10"/>
              </a:rPr>
              <a:t>http://www.goauto.com.au/mellor/mellor.nsf/story2/FB061B9E87C26D63CA25767E001070C2</a:t>
            </a:r>
            <a:endParaRPr lang="en-AU" sz="9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j-lt"/>
              </a:rPr>
              <a:t>pwc.com.au</a:t>
            </a:r>
            <a:endParaRPr lang="en-US" dirty="0">
              <a:latin typeface="+mj-lt"/>
            </a:endParaRPr>
          </a:p>
        </p:txBody>
      </p:sp>
      <p:sp>
        <p:nvSpPr>
          <p:cNvPr id="4" name="Text Placeholder 2"/>
          <p:cNvSpPr txBox="1">
            <a:spLocks/>
          </p:cNvSpPr>
          <p:nvPr/>
        </p:nvSpPr>
        <p:spPr>
          <a:xfrm>
            <a:off x="548948" y="5939073"/>
            <a:ext cx="8938424" cy="1023042"/>
          </a:xfrm>
          <a:prstGeom prst="rect">
            <a:avLst/>
          </a:prstGeom>
        </p:spPr>
        <p:txBody>
          <a:bodyPr vert="horz" lIns="0" tIns="0" rIns="0" bIns="0" rtlCol="0" anchor="b">
            <a:noAutofit/>
          </a:bodyPr>
          <a:lstStyle/>
          <a:p>
            <a:r>
              <a:rPr lang="en-AU" sz="800" dirty="0" smtClean="0">
                <a:solidFill>
                  <a:schemeClr val="tx2"/>
                </a:solidFill>
              </a:rPr>
              <a:t>© 2011 PwC. All rights reserved. Not for further distribution without the permission of PwC. "PwC" refers to the network of member firms of PricewaterhouseCoopers International Limited (</a:t>
            </a:r>
            <a:r>
              <a:rPr lang="en-AU" sz="800" dirty="0" err="1" smtClean="0">
                <a:solidFill>
                  <a:schemeClr val="tx2"/>
                </a:solidFill>
              </a:rPr>
              <a:t>PwCIL</a:t>
            </a:r>
            <a:r>
              <a:rPr lang="en-AU" sz="800" dirty="0" smtClean="0">
                <a:solidFill>
                  <a:schemeClr val="tx2"/>
                </a:solidFill>
              </a:rPr>
              <a:t>), or, as the context requires, individual member firms of the PwC network. Each member firm is a separate legal entity and does not act as agent of </a:t>
            </a:r>
            <a:r>
              <a:rPr lang="en-AU" sz="800" dirty="0" err="1" smtClean="0">
                <a:solidFill>
                  <a:schemeClr val="tx2"/>
                </a:solidFill>
              </a:rPr>
              <a:t>PwCIL</a:t>
            </a:r>
            <a:r>
              <a:rPr lang="en-AU" sz="800" dirty="0" smtClean="0">
                <a:solidFill>
                  <a:schemeClr val="tx2"/>
                </a:solidFill>
              </a:rPr>
              <a:t> or any other member firm. </a:t>
            </a:r>
            <a:r>
              <a:rPr lang="en-AU" sz="800" dirty="0" err="1" smtClean="0">
                <a:solidFill>
                  <a:schemeClr val="tx2"/>
                </a:solidFill>
              </a:rPr>
              <a:t>PwCIL</a:t>
            </a:r>
            <a:r>
              <a:rPr lang="en-AU" sz="800" dirty="0" smtClean="0">
                <a:solidFill>
                  <a:schemeClr val="tx2"/>
                </a:solidFill>
              </a:rPr>
              <a:t> does not provide any services to clients. </a:t>
            </a:r>
            <a:r>
              <a:rPr lang="en-AU" sz="800" dirty="0" err="1" smtClean="0">
                <a:solidFill>
                  <a:schemeClr val="tx2"/>
                </a:solidFill>
              </a:rPr>
              <a:t>PwCIL</a:t>
            </a:r>
            <a:r>
              <a:rPr lang="en-AU" sz="800" dirty="0" smtClean="0">
                <a:solidFill>
                  <a:schemeClr val="tx2"/>
                </a:solidFill>
              </a:rPr>
              <a:t> is not responsible or liable for the acts or omissions of any of its member firms nor can it control the exercise of their professional judgment or bind them in any way. No member firm is responsible or liable for the acts or omissions of any other member firm nor can it control the exercise of another member firm's professional judgment or bind another member firm or </a:t>
            </a:r>
            <a:r>
              <a:rPr lang="en-AU" sz="800" dirty="0" err="1" smtClean="0">
                <a:solidFill>
                  <a:schemeClr val="tx2"/>
                </a:solidFill>
              </a:rPr>
              <a:t>PwCIL</a:t>
            </a:r>
            <a:r>
              <a:rPr lang="en-AU" sz="800" dirty="0" smtClean="0">
                <a:solidFill>
                  <a:schemeClr val="tx2"/>
                </a:solidFill>
              </a:rPr>
              <a:t> in any way.</a:t>
            </a:r>
          </a:p>
          <a:p>
            <a:endParaRPr lang="en-AU" sz="800" dirty="0" smtClean="0">
              <a:solidFill>
                <a:schemeClr val="tx2"/>
              </a:solidFill>
            </a:endParaRPr>
          </a:p>
          <a:p>
            <a:pPr lvl="0"/>
            <a:r>
              <a:rPr lang="en-AU" sz="800" dirty="0" smtClean="0">
                <a:solidFill>
                  <a:schemeClr val="tx2"/>
                </a:solidFill>
                <a:cs typeface="Arial" pitchFamily="34" charset="0"/>
              </a:rPr>
              <a:t>Liability is limited by a Scheme approved under Professional Standards Legislation</a:t>
            </a:r>
            <a:r>
              <a:rPr lang="en-AU" sz="800" dirty="0" smtClean="0">
                <a:solidFill>
                  <a:schemeClr val="tx2"/>
                </a:solidFill>
                <a:latin typeface="Arial" pitchFamily="34" charset="0"/>
                <a:cs typeface="Arial" pitchFamily="34" charset="0"/>
              </a:rPr>
              <a:t>.</a:t>
            </a:r>
            <a:endParaRPr lang="en-AU" sz="800" dirty="0" smtClean="0">
              <a:solidFill>
                <a:schemeClr val="tx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id" hidden="1"/>
          <p:cNvGrpSpPr/>
          <p:nvPr>
            <p:custDataLst>
              <p:tags r:id="rId1"/>
            </p:custDataLst>
          </p:nvPr>
        </p:nvGrpSpPr>
        <p:grpSpPr>
          <a:xfrm>
            <a:off x="541065" y="635374"/>
            <a:ext cx="9179468" cy="6218189"/>
            <a:chOff x="530352" y="685800"/>
            <a:chExt cx="8997696" cy="6711696"/>
          </a:xfrm>
        </p:grpSpPr>
        <p:sp>
          <p:nvSpPr>
            <p:cNvPr id="5" name="Footer block" hidden="1"/>
            <p:cNvSpPr>
              <a:spLocks noChangeArrowheads="1"/>
            </p:cNvSpPr>
            <p:nvPr/>
          </p:nvSpPr>
          <p:spPr bwMode="gray">
            <a:xfrm>
              <a:off x="530352" y="6784848"/>
              <a:ext cx="8988552"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912813">
                <a:defRPr/>
              </a:pPr>
              <a:endParaRPr lang="en-GB" dirty="0"/>
            </a:p>
          </p:txBody>
        </p:sp>
        <p:sp>
          <p:nvSpPr>
            <p:cNvPr id="6" name="Title block" hidden="1"/>
            <p:cNvSpPr>
              <a:spLocks noChangeArrowheads="1"/>
            </p:cNvSpPr>
            <p:nvPr/>
          </p:nvSpPr>
          <p:spPr bwMode="gray">
            <a:xfrm>
              <a:off x="530352" y="1143000"/>
              <a:ext cx="8988552"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912813">
                <a:defRPr/>
              </a:pPr>
              <a:endParaRPr lang="en-GB" dirty="0"/>
            </a:p>
          </p:txBody>
        </p:sp>
        <p:sp>
          <p:nvSpPr>
            <p:cNvPr id="7" name="Header block" hidden="1"/>
            <p:cNvSpPr>
              <a:spLocks noChangeArrowheads="1"/>
            </p:cNvSpPr>
            <p:nvPr/>
          </p:nvSpPr>
          <p:spPr bwMode="gray">
            <a:xfrm>
              <a:off x="530352" y="685800"/>
              <a:ext cx="8988552"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801688">
                <a:buSzPct val="90000"/>
                <a:defRPr/>
              </a:pPr>
              <a:endParaRPr lang="en-GB" sz="1400" dirty="0">
                <a:solidFill>
                  <a:schemeClr val="folHlink"/>
                </a:solidFill>
                <a:cs typeface="Arial" charset="0"/>
              </a:endParaRPr>
            </a:p>
          </p:txBody>
        </p:sp>
        <p:grpSp>
          <p:nvGrpSpPr>
            <p:cNvPr id="8" name="Group 600" hidden="1"/>
            <p:cNvGrpSpPr/>
            <p:nvPr/>
          </p:nvGrpSpPr>
          <p:grpSpPr>
            <a:xfrm>
              <a:off x="530352" y="6016752"/>
              <a:ext cx="8997696" cy="609600"/>
              <a:chOff x="530352" y="6016752"/>
              <a:chExt cx="8997696" cy="609600"/>
            </a:xfrm>
          </p:grpSpPr>
          <p:sp>
            <p:nvSpPr>
              <p:cNvPr id="44" name="Content block 606" hidden="1"/>
              <p:cNvSpPr>
                <a:spLocks noChangeArrowheads="1"/>
              </p:cNvSpPr>
              <p:nvPr/>
            </p:nvSpPr>
            <p:spPr bwMode="gray">
              <a:xfrm>
                <a:off x="8156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5"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6"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7" name="Content block 603" hidden="1"/>
              <p:cNvSpPr>
                <a:spLocks noChangeArrowheads="1"/>
              </p:cNvSpPr>
              <p:nvPr/>
            </p:nvSpPr>
            <p:spPr bwMode="gray">
              <a:xfrm>
                <a:off x="358474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8" name="Content block 602" hidden="1"/>
              <p:cNvSpPr>
                <a:spLocks noChangeArrowheads="1"/>
              </p:cNvSpPr>
              <p:nvPr/>
            </p:nvSpPr>
            <p:spPr bwMode="gray">
              <a:xfrm>
                <a:off x="2057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9" name="Content block 601" hidden="1"/>
              <p:cNvSpPr>
                <a:spLocks noChangeArrowheads="1"/>
              </p:cNvSpPr>
              <p:nvPr/>
            </p:nvSpPr>
            <p:spPr bwMode="gray">
              <a:xfrm>
                <a:off x="530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9" name="Group 500" hidden="1"/>
            <p:cNvGrpSpPr/>
            <p:nvPr/>
          </p:nvGrpSpPr>
          <p:grpSpPr>
            <a:xfrm>
              <a:off x="530352" y="5257800"/>
              <a:ext cx="8997696" cy="609600"/>
              <a:chOff x="530352" y="5257800"/>
              <a:chExt cx="8997696" cy="609600"/>
            </a:xfrm>
          </p:grpSpPr>
          <p:sp>
            <p:nvSpPr>
              <p:cNvPr id="38" name="Content block 506" hidden="1"/>
              <p:cNvSpPr>
                <a:spLocks noChangeArrowheads="1"/>
              </p:cNvSpPr>
              <p:nvPr/>
            </p:nvSpPr>
            <p:spPr bwMode="gray">
              <a:xfrm>
                <a:off x="8156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9"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0"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1" name="Content block 503" hidden="1"/>
              <p:cNvSpPr>
                <a:spLocks noChangeArrowheads="1"/>
              </p:cNvSpPr>
              <p:nvPr/>
            </p:nvSpPr>
            <p:spPr bwMode="gray">
              <a:xfrm>
                <a:off x="358474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2" name="Content block 502" hidden="1"/>
              <p:cNvSpPr>
                <a:spLocks noChangeArrowheads="1"/>
              </p:cNvSpPr>
              <p:nvPr/>
            </p:nvSpPr>
            <p:spPr bwMode="gray">
              <a:xfrm>
                <a:off x="2057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3" name="Content block 501" hidden="1"/>
              <p:cNvSpPr>
                <a:spLocks noChangeArrowheads="1"/>
              </p:cNvSpPr>
              <p:nvPr/>
            </p:nvSpPr>
            <p:spPr bwMode="gray">
              <a:xfrm>
                <a:off x="530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0" name="Group 400" hidden="1"/>
            <p:cNvGrpSpPr/>
            <p:nvPr/>
          </p:nvGrpSpPr>
          <p:grpSpPr>
            <a:xfrm>
              <a:off x="530352" y="4498848"/>
              <a:ext cx="8997696" cy="609600"/>
              <a:chOff x="530352" y="4498848"/>
              <a:chExt cx="8997696" cy="609600"/>
            </a:xfrm>
          </p:grpSpPr>
          <p:sp>
            <p:nvSpPr>
              <p:cNvPr id="32" name="Content block 406" hidden="1"/>
              <p:cNvSpPr>
                <a:spLocks noChangeArrowheads="1"/>
              </p:cNvSpPr>
              <p:nvPr/>
            </p:nvSpPr>
            <p:spPr bwMode="gray">
              <a:xfrm>
                <a:off x="8156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3"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4"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5" name="Content block 403" hidden="1"/>
              <p:cNvSpPr>
                <a:spLocks noChangeArrowheads="1"/>
              </p:cNvSpPr>
              <p:nvPr/>
            </p:nvSpPr>
            <p:spPr bwMode="gray">
              <a:xfrm>
                <a:off x="358474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6" name="Content block 402" hidden="1"/>
              <p:cNvSpPr>
                <a:spLocks noChangeArrowheads="1"/>
              </p:cNvSpPr>
              <p:nvPr/>
            </p:nvSpPr>
            <p:spPr bwMode="gray">
              <a:xfrm>
                <a:off x="2057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7" name="Content block 401" hidden="1"/>
              <p:cNvSpPr>
                <a:spLocks noChangeArrowheads="1"/>
              </p:cNvSpPr>
              <p:nvPr/>
            </p:nvSpPr>
            <p:spPr bwMode="gray">
              <a:xfrm>
                <a:off x="530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1" name="Group 300" hidden="1"/>
            <p:cNvGrpSpPr/>
            <p:nvPr/>
          </p:nvGrpSpPr>
          <p:grpSpPr>
            <a:xfrm>
              <a:off x="530352" y="3730752"/>
              <a:ext cx="8997696" cy="609600"/>
              <a:chOff x="530352" y="3730752"/>
              <a:chExt cx="8997696" cy="609600"/>
            </a:xfrm>
          </p:grpSpPr>
          <p:sp>
            <p:nvSpPr>
              <p:cNvPr id="26" name="Content block 306" hidden="1"/>
              <p:cNvSpPr>
                <a:spLocks noChangeArrowheads="1"/>
              </p:cNvSpPr>
              <p:nvPr/>
            </p:nvSpPr>
            <p:spPr bwMode="gray">
              <a:xfrm>
                <a:off x="8156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7"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8"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9" name="Content block 303" hidden="1"/>
              <p:cNvSpPr>
                <a:spLocks noChangeArrowheads="1"/>
              </p:cNvSpPr>
              <p:nvPr/>
            </p:nvSpPr>
            <p:spPr bwMode="gray">
              <a:xfrm>
                <a:off x="358474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0" name="Content block 302" hidden="1"/>
              <p:cNvSpPr>
                <a:spLocks noChangeArrowheads="1"/>
              </p:cNvSpPr>
              <p:nvPr/>
            </p:nvSpPr>
            <p:spPr bwMode="gray">
              <a:xfrm>
                <a:off x="2057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1" name="Content block 301" hidden="1"/>
              <p:cNvSpPr>
                <a:spLocks noChangeArrowheads="1"/>
              </p:cNvSpPr>
              <p:nvPr/>
            </p:nvSpPr>
            <p:spPr bwMode="gray">
              <a:xfrm>
                <a:off x="530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2" name="Group 200" hidden="1"/>
            <p:cNvGrpSpPr/>
            <p:nvPr/>
          </p:nvGrpSpPr>
          <p:grpSpPr>
            <a:xfrm>
              <a:off x="530352" y="2971800"/>
              <a:ext cx="8997696" cy="609600"/>
              <a:chOff x="530352" y="2971800"/>
              <a:chExt cx="8997696" cy="609600"/>
            </a:xfrm>
          </p:grpSpPr>
          <p:sp>
            <p:nvSpPr>
              <p:cNvPr id="20" name="Content block 206" hidden="1"/>
              <p:cNvSpPr>
                <a:spLocks noChangeArrowheads="1"/>
              </p:cNvSpPr>
              <p:nvPr/>
            </p:nvSpPr>
            <p:spPr bwMode="gray">
              <a:xfrm>
                <a:off x="8156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1"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2"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3" name="Content block 203" hidden="1"/>
              <p:cNvSpPr>
                <a:spLocks noChangeArrowheads="1"/>
              </p:cNvSpPr>
              <p:nvPr/>
            </p:nvSpPr>
            <p:spPr bwMode="gray">
              <a:xfrm>
                <a:off x="358474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4" name="Content block 202" hidden="1"/>
              <p:cNvSpPr>
                <a:spLocks noChangeArrowheads="1"/>
              </p:cNvSpPr>
              <p:nvPr/>
            </p:nvSpPr>
            <p:spPr bwMode="gray">
              <a:xfrm>
                <a:off x="2057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5" name="Content block 201" hidden="1"/>
              <p:cNvSpPr>
                <a:spLocks noChangeArrowheads="1"/>
              </p:cNvSpPr>
              <p:nvPr/>
            </p:nvSpPr>
            <p:spPr bwMode="gray">
              <a:xfrm>
                <a:off x="530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3" name="Group 100" hidden="1"/>
            <p:cNvGrpSpPr/>
            <p:nvPr/>
          </p:nvGrpSpPr>
          <p:grpSpPr>
            <a:xfrm>
              <a:off x="530352" y="2212848"/>
              <a:ext cx="8997696" cy="609600"/>
              <a:chOff x="530352" y="2212848"/>
              <a:chExt cx="8997696" cy="609600"/>
            </a:xfrm>
          </p:grpSpPr>
          <p:sp>
            <p:nvSpPr>
              <p:cNvPr id="14" name="Content block 106" hidden="1"/>
              <p:cNvSpPr>
                <a:spLocks noChangeArrowheads="1"/>
              </p:cNvSpPr>
              <p:nvPr/>
            </p:nvSpPr>
            <p:spPr bwMode="gray">
              <a:xfrm>
                <a:off x="8156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5"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6"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7"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8" name="Content block 102" hidden="1"/>
              <p:cNvSpPr>
                <a:spLocks noChangeArrowheads="1"/>
              </p:cNvSpPr>
              <p:nvPr/>
            </p:nvSpPr>
            <p:spPr bwMode="gray">
              <a:xfrm>
                <a:off x="2057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9" name="Content block 101" hidden="1"/>
              <p:cNvSpPr>
                <a:spLocks noChangeArrowheads="1"/>
              </p:cNvSpPr>
              <p:nvPr/>
            </p:nvSpPr>
            <p:spPr bwMode="gray">
              <a:xfrm>
                <a:off x="530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sp>
        <p:nvSpPr>
          <p:cNvPr id="2" name="Title 1"/>
          <p:cNvSpPr>
            <a:spLocks noGrp="1"/>
          </p:cNvSpPr>
          <p:nvPr>
            <p:ph type="title"/>
          </p:nvPr>
        </p:nvSpPr>
        <p:spPr/>
        <p:txBody>
          <a:bodyPr/>
          <a:lstStyle/>
          <a:p>
            <a:r>
              <a:rPr lang="en-GB" dirty="0" smtClean="0"/>
              <a:t>Executive summary</a:t>
            </a:r>
            <a:endParaRPr lang="en-GB" dirty="0"/>
          </a:p>
        </p:txBody>
      </p:sp>
      <p:sp>
        <p:nvSpPr>
          <p:cNvPr id="57" name="Content Placeholder 56"/>
          <p:cNvSpPr>
            <a:spLocks noGrp="1"/>
          </p:cNvSpPr>
          <p:nvPr>
            <p:ph sz="quarter" idx="24"/>
          </p:nvPr>
        </p:nvSpPr>
        <p:spPr>
          <a:xfrm>
            <a:off x="958849" y="1143582"/>
            <a:ext cx="8747125" cy="792000"/>
          </a:xfrm>
          <a:solidFill>
            <a:schemeClr val="tx2"/>
          </a:solidFill>
        </p:spPr>
        <p:txBody>
          <a:bodyPr lIns="108000" rIns="108000" anchor="ctr" anchorCtr="0"/>
          <a:lstStyle/>
          <a:p>
            <a:pPr>
              <a:spcBef>
                <a:spcPts val="100"/>
              </a:spcBef>
              <a:spcAft>
                <a:spcPts val="200"/>
              </a:spcAft>
            </a:pPr>
            <a:r>
              <a:rPr lang="en-AU" sz="950" dirty="0" smtClean="0">
                <a:solidFill>
                  <a:schemeClr val="bg1"/>
                </a:solidFill>
                <a:latin typeface="Georgia"/>
              </a:rPr>
              <a:t>PwC has been engaged by the Federal Chamber of Automotive Industries (FCAI) to prepare a report  informing on the:</a:t>
            </a:r>
          </a:p>
          <a:p>
            <a:pPr marL="85725" indent="-85725">
              <a:spcBef>
                <a:spcPts val="0"/>
              </a:spcBef>
              <a:spcAft>
                <a:spcPts val="200"/>
              </a:spcAft>
              <a:buClr>
                <a:schemeClr val="bg1"/>
              </a:buClr>
              <a:buFont typeface="Arial" pitchFamily="34" charset="0"/>
              <a:buChar char="•"/>
            </a:pPr>
            <a:r>
              <a:rPr lang="en-AU" sz="950" dirty="0" smtClean="0">
                <a:solidFill>
                  <a:schemeClr val="bg1"/>
                </a:solidFill>
                <a:latin typeface="Georgia"/>
              </a:rPr>
              <a:t>current economic profile of the automotive industry within Australia</a:t>
            </a:r>
          </a:p>
          <a:p>
            <a:pPr marL="85725" indent="-85725">
              <a:spcBef>
                <a:spcPts val="0"/>
              </a:spcBef>
              <a:spcAft>
                <a:spcPts val="200"/>
              </a:spcAft>
              <a:buClr>
                <a:schemeClr val="bg1"/>
              </a:buClr>
              <a:buFont typeface="Arial" pitchFamily="34" charset="0"/>
              <a:buChar char="•"/>
            </a:pPr>
            <a:r>
              <a:rPr lang="en-AU" sz="950" dirty="0" smtClean="0">
                <a:solidFill>
                  <a:schemeClr val="bg1"/>
                </a:solidFill>
                <a:latin typeface="Georgia"/>
              </a:rPr>
              <a:t>competitive challenges facing the industry stemming from changing macroeconomic and trade conditions</a:t>
            </a:r>
          </a:p>
          <a:p>
            <a:pPr marL="85725" indent="-85725">
              <a:spcBef>
                <a:spcPts val="0"/>
              </a:spcBef>
              <a:spcAft>
                <a:spcPts val="200"/>
              </a:spcAft>
              <a:buClr>
                <a:schemeClr val="bg1"/>
              </a:buClr>
              <a:buFont typeface="Arial" pitchFamily="34" charset="0"/>
              <a:buChar char="•"/>
            </a:pPr>
            <a:r>
              <a:rPr lang="en-AU" sz="950" dirty="0" smtClean="0">
                <a:solidFill>
                  <a:schemeClr val="bg1"/>
                </a:solidFill>
                <a:latin typeface="Georgia"/>
              </a:rPr>
              <a:t>industry investment policies currently being perused by overseas governments.</a:t>
            </a:r>
          </a:p>
        </p:txBody>
      </p:sp>
      <p:sp>
        <p:nvSpPr>
          <p:cNvPr id="54" name="Content Placeholder 56"/>
          <p:cNvSpPr>
            <a:spLocks noGrp="1"/>
          </p:cNvSpPr>
          <p:nvPr>
            <p:ph sz="quarter" idx="25"/>
          </p:nvPr>
        </p:nvSpPr>
        <p:spPr>
          <a:xfrm>
            <a:off x="7749265" y="2268538"/>
            <a:ext cx="1944000" cy="2798762"/>
          </a:xfrm>
        </p:spPr>
        <p:txBody>
          <a:bodyPr/>
          <a:lstStyle/>
          <a:p>
            <a:pPr marL="85725" lvl="1" indent="-85725">
              <a:spcBef>
                <a:spcPts val="200"/>
              </a:spcBef>
              <a:buFont typeface="Arial"/>
              <a:buChar char="•"/>
            </a:pPr>
            <a:r>
              <a:rPr lang="en-AU" sz="950" i="1" dirty="0" smtClean="0">
                <a:solidFill>
                  <a:schemeClr val="tx2"/>
                </a:solidFill>
              </a:rPr>
              <a:t>Investment attraction </a:t>
            </a:r>
            <a:r>
              <a:rPr lang="en-AU" sz="950" dirty="0" smtClean="0"/>
              <a:t>–</a:t>
            </a:r>
            <a:br>
              <a:rPr lang="en-AU" sz="950" dirty="0" smtClean="0"/>
            </a:br>
            <a:r>
              <a:rPr lang="en-AU" sz="950" dirty="0" smtClean="0"/>
              <a:t>current patterns of co-investment by overseas governments imply very strong competition for global automotive industry investment.  This investment is needed to produce the next generation of low emission vehicles in Australia.</a:t>
            </a:r>
          </a:p>
          <a:p>
            <a:pPr marL="85725" lvl="1" indent="-85725">
              <a:spcBef>
                <a:spcPts val="200"/>
              </a:spcBef>
              <a:buFont typeface="Arial"/>
              <a:buChar char="•"/>
            </a:pPr>
            <a:r>
              <a:rPr lang="en-AU" sz="950" i="1" dirty="0" smtClean="0">
                <a:solidFill>
                  <a:schemeClr val="tx2"/>
                </a:solidFill>
              </a:rPr>
              <a:t>Sound Fiscal Environment </a:t>
            </a:r>
            <a:r>
              <a:rPr lang="en-AU" sz="950" dirty="0" smtClean="0"/>
              <a:t>– in the longer term, many of the overseas governments that have</a:t>
            </a:r>
            <a:br>
              <a:rPr lang="en-AU" sz="950" dirty="0" smtClean="0"/>
            </a:br>
            <a:r>
              <a:rPr lang="en-AU" sz="950" dirty="0" smtClean="0"/>
              <a:t>re-established co-investment programs will not necessarily have the fiscal capacity to sustain these investments. This contrasts with Australia, which has a relatively sound fiscal position.</a:t>
            </a:r>
          </a:p>
          <a:p>
            <a:pPr lvl="1">
              <a:spcAft>
                <a:spcPts val="500"/>
              </a:spcAft>
              <a:buFont typeface="Arial"/>
              <a:buChar char="•"/>
            </a:pPr>
            <a:endParaRPr lang="en-AU" sz="950" dirty="0"/>
          </a:p>
          <a:p>
            <a:pPr lvl="1">
              <a:buFont typeface="Arial"/>
              <a:buChar char="•"/>
            </a:pPr>
            <a:endParaRPr lang="en-AU" sz="950" dirty="0" smtClean="0"/>
          </a:p>
        </p:txBody>
      </p:sp>
      <p:sp>
        <p:nvSpPr>
          <p:cNvPr id="51" name="Section Header" hidden="1"/>
          <p:cNvSpPr txBox="1"/>
          <p:nvPr>
            <p:custDataLst>
              <p:tags r:id="rId2"/>
            </p:custDataLst>
          </p:nvPr>
        </p:nvSpPr>
        <p:spPr>
          <a:xfrm>
            <a:off x="541065" y="787862"/>
            <a:ext cx="5597236" cy="127075"/>
          </a:xfrm>
          <a:prstGeom prst="rect">
            <a:avLst/>
          </a:prstGeom>
          <a:noFill/>
        </p:spPr>
        <p:txBody>
          <a:bodyPr wrap="square" lIns="0" tIns="0" rIns="0" bIns="0" rtlCol="0" anchor="b" anchorCtr="0">
            <a:noAutofit/>
          </a:bodyPr>
          <a:lstStyle/>
          <a:p>
            <a:r>
              <a:rPr lang="en-GB" sz="900" noProof="0" dirty="0" smtClean="0">
                <a:solidFill>
                  <a:schemeClr val="tx1"/>
                </a:solidFill>
              </a:rPr>
              <a:t>  – </a:t>
            </a:r>
          </a:p>
        </p:txBody>
      </p:sp>
      <p:sp>
        <p:nvSpPr>
          <p:cNvPr id="53" name="TextBox 52" hidden="1"/>
          <p:cNvSpPr txBox="1"/>
          <p:nvPr>
            <p:custDataLst>
              <p:tags r:id="rId3"/>
            </p:custDataLst>
          </p:nvPr>
        </p:nvSpPr>
        <p:spPr>
          <a:xfrm>
            <a:off x="541064" y="6286750"/>
            <a:ext cx="2024335" cy="205184"/>
          </a:xfrm>
          <a:prstGeom prst="rect">
            <a:avLst/>
          </a:prstGeom>
          <a:noFill/>
        </p:spPr>
        <p:txBody>
          <a:bodyPr wrap="square" lIns="0" tIns="0" rIns="0" bIns="0" rtlCol="0">
            <a:spAutoFit/>
          </a:bodyPr>
          <a:lstStyle/>
          <a:p>
            <a:pPr>
              <a:lnSpc>
                <a:spcPts val="1600"/>
              </a:lnSpc>
            </a:pPr>
            <a:endParaRPr lang="en-GB" sz="1600" noProof="0" dirty="0" smtClean="0">
              <a:solidFill>
                <a:schemeClr val="tx1"/>
              </a:solidFill>
            </a:endParaRPr>
          </a:p>
        </p:txBody>
      </p:sp>
      <p:sp>
        <p:nvSpPr>
          <p:cNvPr id="58" name="Content Placeholder 56"/>
          <p:cNvSpPr txBox="1">
            <a:spLocks/>
          </p:cNvSpPr>
          <p:nvPr/>
        </p:nvSpPr>
        <p:spPr>
          <a:xfrm>
            <a:off x="3125744" y="2268539"/>
            <a:ext cx="2268000" cy="4464035"/>
          </a:xfrm>
          <a:prstGeom prst="rect">
            <a:avLst/>
          </a:prstGeom>
        </p:spPr>
        <p:txBody>
          <a:bodyPr vert="horz" lIns="0" tIns="0" rIns="0" bIns="0" rtlCol="0">
            <a:noAutofit/>
          </a:bodyPr>
          <a:lstStyle/>
          <a:p>
            <a:pPr marL="85725" lvl="1" indent="-85725" defTabSz="1019175" fontAlgn="base">
              <a:spcBef>
                <a:spcPts val="200"/>
              </a:spcBef>
              <a:spcAft>
                <a:spcPts val="200"/>
              </a:spcAft>
              <a:buClr>
                <a:srgbClr val="000000"/>
              </a:buClr>
              <a:buFont typeface="Arial"/>
              <a:buChar char="•"/>
              <a:defRPr/>
            </a:pPr>
            <a:r>
              <a:rPr lang="en-AU" sz="950" i="1" dirty="0" smtClean="0">
                <a:solidFill>
                  <a:schemeClr val="tx2"/>
                </a:solidFill>
                <a:latin typeface="Georgia" pitchFamily="18" charset="0"/>
              </a:rPr>
              <a:t>Increased Competition for Investment Attraction </a:t>
            </a:r>
            <a:r>
              <a:rPr lang="en-AU" sz="950" dirty="0" smtClean="0">
                <a:latin typeface="Georgia" pitchFamily="18" charset="0"/>
              </a:rPr>
              <a:t>– as a result of the global economic downturn, overseas governments intervened to diversify</a:t>
            </a:r>
            <a:br>
              <a:rPr lang="en-AU" sz="950" dirty="0" smtClean="0">
                <a:latin typeface="Georgia" pitchFamily="18" charset="0"/>
              </a:rPr>
            </a:br>
            <a:r>
              <a:rPr lang="en-AU" sz="950" dirty="0" smtClean="0">
                <a:latin typeface="Georgia" pitchFamily="18" charset="0"/>
              </a:rPr>
              <a:t>and strengthen their manufacturing</a:t>
            </a:r>
            <a:br>
              <a:rPr lang="en-AU" sz="950" dirty="0" smtClean="0">
                <a:latin typeface="Georgia" pitchFamily="18" charset="0"/>
              </a:rPr>
            </a:br>
            <a:r>
              <a:rPr lang="en-AU" sz="950" dirty="0" smtClean="0">
                <a:latin typeface="Georgia" pitchFamily="18" charset="0"/>
              </a:rPr>
              <a:t>base. In comparison, the level of assistance and co-investment received by Australian manufacturers is</a:t>
            </a:r>
            <a:br>
              <a:rPr lang="en-AU" sz="950" dirty="0" smtClean="0">
                <a:latin typeface="Georgia" pitchFamily="18" charset="0"/>
              </a:rPr>
            </a:br>
            <a:r>
              <a:rPr lang="en-AU" sz="950" dirty="0" smtClean="0">
                <a:latin typeface="Georgia" pitchFamily="18" charset="0"/>
              </a:rPr>
              <a:t>relatively low.</a:t>
            </a:r>
            <a:endParaRPr kumimoji="0" lang="en-GB" sz="950" b="0" i="1" u="none" strike="noStrike" kern="1200" cap="none" spc="0" normalizeH="0" baseline="0" noProof="0" dirty="0" smtClean="0">
              <a:ln>
                <a:noFill/>
              </a:ln>
              <a:solidFill>
                <a:schemeClr val="tx2"/>
              </a:solidFill>
              <a:effectLst/>
              <a:uLnTx/>
              <a:uFillTx/>
              <a:latin typeface="Georgia" pitchFamily="18" charset="0"/>
              <a:ea typeface="+mn-ea"/>
              <a:cs typeface="+mn-cs"/>
            </a:endParaRPr>
          </a:p>
          <a:p>
            <a:pPr marL="85725" marR="0" lvl="1" indent="-85725" algn="l" defTabSz="1019175" rtl="0" eaLnBrk="1" fontAlgn="base" latinLnBrk="0" hangingPunct="1">
              <a:lnSpc>
                <a:spcPct val="100000"/>
              </a:lnSpc>
              <a:spcBef>
                <a:spcPts val="200"/>
              </a:spcBef>
              <a:spcAft>
                <a:spcPts val="200"/>
              </a:spcAft>
              <a:buClr>
                <a:srgbClr val="000000"/>
              </a:buClr>
              <a:buSzTx/>
              <a:buFont typeface="Arial"/>
              <a:buChar char="•"/>
              <a:tabLst/>
              <a:defRPr/>
            </a:pPr>
            <a:r>
              <a:rPr kumimoji="0" lang="en-GB" sz="950" b="0" i="1" u="none" strike="noStrike" kern="1200" cap="none" spc="0" normalizeH="0" baseline="0" noProof="0" dirty="0" smtClean="0">
                <a:ln>
                  <a:noFill/>
                </a:ln>
                <a:solidFill>
                  <a:schemeClr val="tx2"/>
                </a:solidFill>
                <a:effectLst/>
                <a:uLnTx/>
                <a:uFillTx/>
                <a:latin typeface="Georgia" pitchFamily="18" charset="0"/>
                <a:ea typeface="+mn-ea"/>
                <a:cs typeface="+mn-cs"/>
              </a:rPr>
              <a:t>Exchange Rate </a:t>
            </a:r>
            <a:r>
              <a:rPr kumimoji="0" lang="en-GB" sz="950" b="0" i="0" u="none" strike="noStrike" kern="1200" cap="none" spc="0" normalizeH="0" baseline="0" noProof="0" dirty="0" smtClean="0">
                <a:ln>
                  <a:noFill/>
                </a:ln>
                <a:solidFill>
                  <a:schemeClr val="tx1"/>
                </a:solidFill>
                <a:effectLst/>
                <a:uLnTx/>
                <a:uFillTx/>
                <a:latin typeface="Georgia" pitchFamily="18" charset="0"/>
                <a:ea typeface="+mn-ea"/>
                <a:cs typeface="+mn-cs"/>
              </a:rPr>
              <a:t>– as a result of the mining boom the $A has appreciated markedly, increasing the competitiveness of imported cars in the domestic market and reducing the competitiveness of Australian exported automotive products.</a:t>
            </a:r>
          </a:p>
          <a:p>
            <a:pPr marL="85725" lvl="1" indent="-85725" defTabSz="1019175" fontAlgn="base">
              <a:spcBef>
                <a:spcPts val="200"/>
              </a:spcBef>
              <a:spcAft>
                <a:spcPts val="200"/>
              </a:spcAft>
              <a:buClr>
                <a:srgbClr val="000000"/>
              </a:buClr>
              <a:buFont typeface="Arial"/>
              <a:buChar char="•"/>
              <a:defRPr/>
            </a:pPr>
            <a:r>
              <a:rPr lang="en-AU" sz="950" i="1" dirty="0" smtClean="0">
                <a:solidFill>
                  <a:schemeClr val="tx2"/>
                </a:solidFill>
                <a:latin typeface="Georgia" pitchFamily="18" charset="0"/>
              </a:rPr>
              <a:t>Reciprocal Market Access </a:t>
            </a:r>
            <a:r>
              <a:rPr lang="en-AU" sz="950" dirty="0" smtClean="0">
                <a:latin typeface="Georgia" pitchFamily="18" charset="0"/>
              </a:rPr>
              <a:t>– the Australian Government unilaterally reduced the general automotive tariff from 10% to 5% in 2010, yet other major automotive manufacturing nations have responded to the economic down-turn by increasing protective barriers. Moreover, based on current tariff and excise  arrangements, Australia’s free trade agreements do not appear to be providing export market access for Australian vehicle manufacturers.</a:t>
            </a:r>
          </a:p>
          <a:p>
            <a:pPr marL="182563" marR="0" lvl="1" indent="-176213" algn="l" defTabSz="1019175" rtl="0" eaLnBrk="1" fontAlgn="base" latinLnBrk="0" hangingPunct="1">
              <a:lnSpc>
                <a:spcPct val="100000"/>
              </a:lnSpc>
              <a:spcBef>
                <a:spcPts val="200"/>
              </a:spcBef>
              <a:spcAft>
                <a:spcPts val="200"/>
              </a:spcAft>
              <a:buClr>
                <a:srgbClr val="000000"/>
              </a:buClr>
              <a:buSzTx/>
              <a:buFont typeface="Arial"/>
              <a:buChar char="•"/>
              <a:tabLst/>
              <a:defRPr/>
            </a:pPr>
            <a:endParaRPr kumimoji="0" lang="en-GB" sz="950" b="0" i="0" u="none" strike="noStrike" kern="1200" cap="none" spc="0" normalizeH="0" baseline="0" noProof="0" dirty="0" smtClean="0">
              <a:ln>
                <a:noFill/>
              </a:ln>
              <a:solidFill>
                <a:schemeClr val="tx1"/>
              </a:solidFill>
              <a:effectLst/>
              <a:uLnTx/>
              <a:uFillTx/>
              <a:latin typeface="Georgia" pitchFamily="18" charset="0"/>
              <a:ea typeface="+mn-ea"/>
              <a:cs typeface="+mn-cs"/>
            </a:endParaRPr>
          </a:p>
        </p:txBody>
      </p:sp>
      <p:sp>
        <p:nvSpPr>
          <p:cNvPr id="55" name="Content Placeholder 56"/>
          <p:cNvSpPr txBox="1">
            <a:spLocks/>
          </p:cNvSpPr>
          <p:nvPr/>
        </p:nvSpPr>
        <p:spPr>
          <a:xfrm>
            <a:off x="957983" y="2268539"/>
            <a:ext cx="2052000" cy="4284662"/>
          </a:xfrm>
          <a:prstGeom prst="rect">
            <a:avLst/>
          </a:prstGeom>
        </p:spPr>
        <p:txBody>
          <a:bodyPr vert="horz" lIns="0" tIns="0" rIns="0" bIns="0" rtlCol="0">
            <a:noAutofit/>
          </a:bodyPr>
          <a:lstStyle/>
          <a:p>
            <a:pPr marL="0" marR="0" lvl="0" indent="0" algn="l" defTabSz="1019175" rtl="0" eaLnBrk="1" fontAlgn="base" latinLnBrk="0" hangingPunct="1">
              <a:lnSpc>
                <a:spcPct val="100000"/>
              </a:lnSpc>
              <a:spcBef>
                <a:spcPts val="600"/>
              </a:spcBef>
              <a:spcAft>
                <a:spcPts val="0"/>
              </a:spcAft>
              <a:buClr>
                <a:srgbClr val="000000"/>
              </a:buClr>
              <a:buSzTx/>
              <a:buFont typeface="Wingdings" pitchFamily="2" charset="2"/>
              <a:buNone/>
              <a:tabLst/>
              <a:defRPr/>
            </a:pPr>
            <a:r>
              <a:rPr kumimoji="0" lang="en-AU" sz="950" b="0" i="0" u="none" strike="noStrike" kern="1200" cap="none" spc="0" normalizeH="0" baseline="0" noProof="0" dirty="0" smtClean="0">
                <a:ln>
                  <a:noFill/>
                </a:ln>
                <a:solidFill>
                  <a:srgbClr val="000000"/>
                </a:solidFill>
                <a:effectLst/>
                <a:uLnTx/>
                <a:uFillTx/>
                <a:latin typeface="Georgia"/>
                <a:ea typeface="+mn-ea"/>
                <a:cs typeface="+mn-cs"/>
              </a:rPr>
              <a:t>The Australian automotive industry continues to be a substantial contributor to the Australian economy:</a:t>
            </a:r>
          </a:p>
          <a:p>
            <a:pPr marL="85725" marR="0" lvl="1" indent="-85725" algn="l" defTabSz="1019175" rtl="0" eaLnBrk="1" fontAlgn="base" latinLnBrk="0" hangingPunct="1">
              <a:lnSpc>
                <a:spcPct val="100000"/>
              </a:lnSpc>
              <a:spcBef>
                <a:spcPts val="400"/>
              </a:spcBef>
              <a:spcAft>
                <a:spcPts val="200"/>
              </a:spcAft>
              <a:buClr>
                <a:srgbClr val="000000"/>
              </a:buClr>
              <a:buSzTx/>
              <a:buFont typeface="Arial"/>
              <a:buChar char="•"/>
              <a:tabLst/>
              <a:defRPr/>
            </a:pPr>
            <a:r>
              <a:rPr kumimoji="0" lang="en-AU" sz="950" b="0" i="0" u="none" strike="noStrike" kern="1200" cap="none" spc="0" normalizeH="0" baseline="0" noProof="0" dirty="0" smtClean="0">
                <a:ln>
                  <a:noFill/>
                </a:ln>
                <a:solidFill>
                  <a:srgbClr val="000000"/>
                </a:solidFill>
                <a:effectLst/>
                <a:uLnTx/>
                <a:uFillTx/>
                <a:latin typeface="Georgia"/>
                <a:ea typeface="+mn-ea"/>
                <a:cs typeface="+mn-cs"/>
              </a:rPr>
              <a:t>directly employing up to 59,000 people in manufacturing</a:t>
            </a:r>
          </a:p>
          <a:p>
            <a:pPr marL="85725" marR="0" lvl="1" indent="-85725" algn="l" defTabSz="1019175" rtl="0" eaLnBrk="1" fontAlgn="base" latinLnBrk="0" hangingPunct="1">
              <a:lnSpc>
                <a:spcPct val="100000"/>
              </a:lnSpc>
              <a:spcBef>
                <a:spcPts val="200"/>
              </a:spcBef>
              <a:spcAft>
                <a:spcPts val="200"/>
              </a:spcAft>
              <a:buClr>
                <a:srgbClr val="000000"/>
              </a:buClr>
              <a:buSzTx/>
              <a:buFont typeface="Arial"/>
              <a:buChar char="•"/>
              <a:tabLst/>
              <a:defRPr/>
            </a:pPr>
            <a:r>
              <a:rPr kumimoji="0" lang="en-AU" sz="950" b="0" i="0" u="none" strike="noStrike" kern="1200" cap="none" spc="0" normalizeH="0" baseline="0" noProof="0" dirty="0" smtClean="0">
                <a:ln>
                  <a:noFill/>
                </a:ln>
                <a:solidFill>
                  <a:srgbClr val="000000"/>
                </a:solidFill>
                <a:effectLst/>
                <a:uLnTx/>
                <a:uFillTx/>
                <a:latin typeface="Georgia"/>
                <a:ea typeface="+mn-ea"/>
                <a:cs typeface="+mn-cs"/>
              </a:rPr>
              <a:t>generating broader industry gross value add of $23.5 billion per year (on par</a:t>
            </a:r>
            <a:r>
              <a:rPr kumimoji="0" lang="en-US" sz="950" b="0" i="0" u="none" strike="noStrike" kern="1200" cap="none" spc="0" normalizeH="0" baseline="0" noProof="0" dirty="0" smtClean="0">
                <a:ln>
                  <a:noFill/>
                </a:ln>
                <a:solidFill>
                  <a:srgbClr val="000000"/>
                </a:solidFill>
                <a:effectLst/>
                <a:uLnTx/>
                <a:uFillTx/>
                <a:latin typeface="Georgia"/>
                <a:ea typeface="+mn-ea"/>
                <a:cs typeface="+mn-cs"/>
              </a:rPr>
              <a:t> </a:t>
            </a:r>
            <a:r>
              <a:rPr kumimoji="0" lang="en-AU" sz="950" b="0" i="0" u="none" strike="noStrike" kern="1200" cap="none" spc="0" normalizeH="0" baseline="0" noProof="0" dirty="0" smtClean="0">
                <a:ln>
                  <a:noFill/>
                </a:ln>
                <a:solidFill>
                  <a:srgbClr val="000000"/>
                </a:solidFill>
                <a:effectLst/>
                <a:uLnTx/>
                <a:uFillTx/>
                <a:latin typeface="Georgia"/>
                <a:ea typeface="+mn-ea"/>
                <a:cs typeface="+mn-cs"/>
              </a:rPr>
              <a:t>with the utilities and hospitality sectors)</a:t>
            </a:r>
          </a:p>
          <a:p>
            <a:pPr marL="85725" marR="0" lvl="1" indent="-85725" algn="l" defTabSz="1019175" rtl="0" eaLnBrk="1" fontAlgn="base" latinLnBrk="0" hangingPunct="1">
              <a:lnSpc>
                <a:spcPct val="100000"/>
              </a:lnSpc>
              <a:spcBef>
                <a:spcPts val="200"/>
              </a:spcBef>
              <a:spcAft>
                <a:spcPts val="200"/>
              </a:spcAft>
              <a:buClr>
                <a:srgbClr val="000000"/>
              </a:buClr>
              <a:buSzTx/>
              <a:buFont typeface="Arial"/>
              <a:buChar char="•"/>
              <a:tabLst/>
              <a:defRPr/>
            </a:pPr>
            <a:r>
              <a:rPr lang="en-GB" sz="950" dirty="0" smtClean="0">
                <a:latin typeface="Georgia" pitchFamily="18" charset="0"/>
              </a:rPr>
              <a:t>e</a:t>
            </a:r>
            <a:r>
              <a:rPr kumimoji="0" lang="en-GB" sz="950" b="0" i="0" u="none" strike="noStrike" kern="1200" cap="none" spc="0" normalizeH="0" baseline="0" noProof="0" dirty="0" err="1" smtClean="0">
                <a:ln>
                  <a:noFill/>
                </a:ln>
                <a:solidFill>
                  <a:schemeClr val="tx1"/>
                </a:solidFill>
                <a:effectLst/>
                <a:uLnTx/>
                <a:uFillTx/>
                <a:latin typeface="Georgia" pitchFamily="18" charset="0"/>
                <a:ea typeface="+mn-ea"/>
                <a:cs typeface="+mn-cs"/>
              </a:rPr>
              <a:t>xporting</a:t>
            </a:r>
            <a:r>
              <a:rPr kumimoji="0" lang="en-GB" sz="950" b="0" i="0" u="none" strike="noStrike" kern="1200" cap="none" spc="0" normalizeH="0" noProof="0" dirty="0" smtClean="0">
                <a:ln>
                  <a:noFill/>
                </a:ln>
                <a:solidFill>
                  <a:schemeClr val="tx1"/>
                </a:solidFill>
                <a:effectLst/>
                <a:uLnTx/>
                <a:uFillTx/>
                <a:latin typeface="Georgia" pitchFamily="18" charset="0"/>
                <a:ea typeface="+mn-ea"/>
                <a:cs typeface="+mn-cs"/>
              </a:rPr>
              <a:t> </a:t>
            </a:r>
            <a:r>
              <a:rPr kumimoji="0" lang="en-GB" sz="950" b="0" i="0" u="none" strike="noStrike" kern="1200" cap="none" spc="0" normalizeH="0" baseline="0" noProof="0" dirty="0" smtClean="0">
                <a:ln>
                  <a:noFill/>
                </a:ln>
                <a:solidFill>
                  <a:schemeClr val="tx1"/>
                </a:solidFill>
                <a:effectLst/>
                <a:uLnTx/>
                <a:uFillTx/>
                <a:latin typeface="Georgia" pitchFamily="18" charset="0"/>
                <a:ea typeface="+mn-ea"/>
                <a:cs typeface="+mn-cs"/>
              </a:rPr>
              <a:t>automotive vehicles and components worth $3.6 billion during 2010</a:t>
            </a:r>
          </a:p>
          <a:p>
            <a:pPr marL="85725" marR="0" lvl="1" indent="-85725" algn="l" defTabSz="1019175" rtl="0" eaLnBrk="1" fontAlgn="base" latinLnBrk="0" hangingPunct="1">
              <a:lnSpc>
                <a:spcPct val="100000"/>
              </a:lnSpc>
              <a:spcBef>
                <a:spcPts val="200"/>
              </a:spcBef>
              <a:spcAft>
                <a:spcPts val="200"/>
              </a:spcAft>
              <a:buClr>
                <a:srgbClr val="000000"/>
              </a:buClr>
              <a:buSzTx/>
              <a:buFont typeface="Arial"/>
              <a:buChar char="•"/>
              <a:tabLst/>
              <a:defRPr/>
            </a:pPr>
            <a:r>
              <a:rPr kumimoji="0" lang="en-AU" sz="950" b="0" i="0" u="none" strike="noStrike" kern="1200" cap="none" spc="0" normalizeH="0" baseline="0" noProof="0" dirty="0" smtClean="0">
                <a:ln>
                  <a:noFill/>
                </a:ln>
                <a:solidFill>
                  <a:srgbClr val="000000"/>
                </a:solidFill>
                <a:effectLst/>
                <a:uLnTx/>
                <a:uFillTx/>
                <a:latin typeface="Georgia"/>
                <a:ea typeface="+mn-ea"/>
                <a:cs typeface="+mn-cs"/>
              </a:rPr>
              <a:t>investing $5.8 billion in research and development over the last 10 years.</a:t>
            </a:r>
          </a:p>
          <a:p>
            <a:pPr marL="0" marR="0" lvl="0" indent="0" algn="l" defTabSz="1019175" rtl="0" eaLnBrk="1" fontAlgn="base" latinLnBrk="0" hangingPunct="1">
              <a:lnSpc>
                <a:spcPct val="100000"/>
              </a:lnSpc>
              <a:spcBef>
                <a:spcPts val="600"/>
              </a:spcBef>
              <a:spcAft>
                <a:spcPts val="0"/>
              </a:spcAft>
              <a:buClr>
                <a:srgbClr val="000000"/>
              </a:buClr>
              <a:buSzTx/>
              <a:buFont typeface="Wingdings" pitchFamily="2" charset="2"/>
              <a:buNone/>
              <a:tabLst/>
              <a:defRPr/>
            </a:pPr>
            <a:r>
              <a:rPr kumimoji="0" lang="en-AU" sz="950" b="0" i="0" u="none" strike="noStrike" kern="1200" cap="none" spc="0" normalizeH="0" baseline="0" noProof="0" dirty="0" smtClean="0">
                <a:ln>
                  <a:noFill/>
                </a:ln>
                <a:solidFill>
                  <a:srgbClr val="000000"/>
                </a:solidFill>
                <a:effectLst/>
                <a:uLnTx/>
                <a:uFillTx/>
                <a:latin typeface="Georgia"/>
                <a:ea typeface="+mn-ea"/>
                <a:cs typeface="+mn-cs"/>
              </a:rPr>
              <a:t>The challenges facing the Australian automotive industry are</a:t>
            </a:r>
            <a:r>
              <a:rPr kumimoji="0" lang="en-AU" sz="950" b="0" i="0" u="none" strike="noStrike" kern="1200" cap="none" spc="0" normalizeH="0" noProof="0" dirty="0" smtClean="0">
                <a:ln>
                  <a:noFill/>
                </a:ln>
                <a:solidFill>
                  <a:srgbClr val="000000"/>
                </a:solidFill>
                <a:effectLst/>
                <a:uLnTx/>
                <a:uFillTx/>
                <a:latin typeface="Georgia"/>
                <a:ea typeface="+mn-ea"/>
                <a:cs typeface="+mn-cs"/>
              </a:rPr>
              <a:t> </a:t>
            </a:r>
            <a:r>
              <a:rPr kumimoji="0" lang="en-AU" sz="950" b="0" i="0" u="none" strike="noStrike" kern="1200" cap="none" spc="0" normalizeH="0" baseline="0" noProof="0" dirty="0" smtClean="0">
                <a:ln>
                  <a:noFill/>
                </a:ln>
                <a:solidFill>
                  <a:schemeClr val="tx1"/>
                </a:solidFill>
                <a:effectLst/>
                <a:uLnTx/>
                <a:uFillTx/>
                <a:latin typeface="Georgia" pitchFamily="18" charset="0"/>
                <a:ea typeface="+mn-ea"/>
                <a:cs typeface="+mn-cs"/>
              </a:rPr>
              <a:t>predominantly externally generated, arising from the broader economic integration between Australian and international economies:</a:t>
            </a:r>
          </a:p>
          <a:p>
            <a:pPr marL="85725" marR="0" lvl="1" indent="-79375" algn="l" defTabSz="1019175" rtl="0" eaLnBrk="1" fontAlgn="base" latinLnBrk="0" hangingPunct="1">
              <a:lnSpc>
                <a:spcPct val="100000"/>
              </a:lnSpc>
              <a:spcBef>
                <a:spcPts val="200"/>
              </a:spcBef>
              <a:spcAft>
                <a:spcPts val="200"/>
              </a:spcAft>
              <a:buClr>
                <a:srgbClr val="000000"/>
              </a:buClr>
              <a:buSzTx/>
              <a:buFont typeface="Arial"/>
              <a:buChar char="•"/>
              <a:tabLst/>
              <a:defRPr/>
            </a:pPr>
            <a:r>
              <a:rPr kumimoji="0" lang="en-GB" sz="950" b="0" i="1" u="none" strike="noStrike" kern="1200" cap="none" spc="0" normalizeH="0" baseline="0" noProof="0" dirty="0" smtClean="0">
                <a:ln>
                  <a:noFill/>
                </a:ln>
                <a:solidFill>
                  <a:schemeClr val="tx2"/>
                </a:solidFill>
                <a:effectLst/>
                <a:uLnTx/>
                <a:uFillTx/>
                <a:latin typeface="Georgia" pitchFamily="18" charset="0"/>
                <a:ea typeface="+mn-ea"/>
                <a:cs typeface="+mn-cs"/>
              </a:rPr>
              <a:t>Access to Finance </a:t>
            </a:r>
            <a:r>
              <a:rPr kumimoji="0" lang="en-GB" sz="950" b="0" i="0" u="none" strike="noStrike" kern="1200" cap="none" spc="0" normalizeH="0" baseline="0" noProof="0" dirty="0" smtClean="0">
                <a:ln>
                  <a:noFill/>
                </a:ln>
                <a:solidFill>
                  <a:schemeClr val="tx1"/>
                </a:solidFill>
                <a:effectLst/>
                <a:uLnTx/>
                <a:uFillTx/>
                <a:latin typeface="Georgia" pitchFamily="18" charset="0"/>
                <a:ea typeface="+mn-ea"/>
                <a:cs typeface="+mn-cs"/>
              </a:rPr>
              <a:t>– the longer-term impact of the global financial crisis (GFC) has been a global reduction in available finance for</a:t>
            </a:r>
            <a:br>
              <a:rPr kumimoji="0" lang="en-GB" sz="950" b="0" i="0" u="none" strike="noStrike" kern="1200" cap="none" spc="0" normalizeH="0" baseline="0" noProof="0" dirty="0" smtClean="0">
                <a:ln>
                  <a:noFill/>
                </a:ln>
                <a:solidFill>
                  <a:schemeClr val="tx1"/>
                </a:solidFill>
                <a:effectLst/>
                <a:uLnTx/>
                <a:uFillTx/>
                <a:latin typeface="Georgia" pitchFamily="18" charset="0"/>
                <a:ea typeface="+mn-ea"/>
                <a:cs typeface="+mn-cs"/>
              </a:rPr>
            </a:br>
            <a:r>
              <a:rPr kumimoji="0" lang="en-GB" sz="950" b="0" i="0" u="none" strike="noStrike" kern="1200" cap="none" spc="0" normalizeH="0" baseline="0" noProof="0" dirty="0" smtClean="0">
                <a:ln>
                  <a:noFill/>
                </a:ln>
                <a:solidFill>
                  <a:schemeClr val="tx1"/>
                </a:solidFill>
                <a:effectLst/>
                <a:uLnTx/>
                <a:uFillTx/>
                <a:latin typeface="Georgia" pitchFamily="18" charset="0"/>
                <a:ea typeface="+mn-ea"/>
                <a:cs typeface="+mn-cs"/>
              </a:rPr>
              <a:t>investment in automotive manufacturing.</a:t>
            </a:r>
          </a:p>
        </p:txBody>
      </p:sp>
      <p:sp>
        <p:nvSpPr>
          <p:cNvPr id="61" name="Content Placeholder 56"/>
          <p:cNvSpPr txBox="1">
            <a:spLocks/>
          </p:cNvSpPr>
          <p:nvPr/>
        </p:nvSpPr>
        <p:spPr>
          <a:xfrm>
            <a:off x="5509505" y="2268538"/>
            <a:ext cx="2124000" cy="4464035"/>
          </a:xfrm>
          <a:prstGeom prst="rect">
            <a:avLst/>
          </a:prstGeom>
        </p:spPr>
        <p:txBody>
          <a:bodyPr vert="horz" lIns="0" tIns="0" rIns="0" bIns="0" rtlCol="0">
            <a:noAutofit/>
          </a:bodyPr>
          <a:lstStyle/>
          <a:p>
            <a:pPr lvl="0" defTabSz="1019175" fontAlgn="base">
              <a:spcBef>
                <a:spcPts val="600"/>
              </a:spcBef>
              <a:buClr>
                <a:srgbClr val="000000"/>
              </a:buClr>
            </a:pPr>
            <a:r>
              <a:rPr lang="en-AU" sz="950" dirty="0" smtClean="0">
                <a:solidFill>
                  <a:srgbClr val="000000"/>
                </a:solidFill>
                <a:latin typeface="Georgia"/>
              </a:rPr>
              <a:t>The strength of the new vehicle market in Australia masks the challenges facing the Australian vehicle manufacturing industry. Australian vehicle production has dropped by over 40% since a peak in 2004. The majority of this reduction has occurred since the global economic downturn and is as a consequence of:</a:t>
            </a:r>
          </a:p>
          <a:p>
            <a:pPr marL="85725" lvl="0" indent="-85725" defTabSz="1019175" fontAlgn="base">
              <a:spcBef>
                <a:spcPts val="400"/>
              </a:spcBef>
              <a:spcAft>
                <a:spcPts val="200"/>
              </a:spcAft>
              <a:buClr>
                <a:srgbClr val="000000"/>
              </a:buClr>
              <a:buFont typeface="Arial" pitchFamily="34" charset="0"/>
              <a:buChar char="•"/>
            </a:pPr>
            <a:r>
              <a:rPr lang="en-AU" sz="950" dirty="0" smtClean="0">
                <a:solidFill>
                  <a:srgbClr val="000000"/>
                </a:solidFill>
                <a:latin typeface="Georgia"/>
              </a:rPr>
              <a:t>increased </a:t>
            </a:r>
            <a:r>
              <a:rPr lang="en-GB" sz="950" dirty="0" smtClean="0">
                <a:solidFill>
                  <a:srgbClr val="000000"/>
                </a:solidFill>
                <a:latin typeface="Georgia" pitchFamily="18" charset="0"/>
              </a:rPr>
              <a:t>competition (due to tariff reductions and strengthening of the A$)  in the Australian domestic market resulting in a reduction in locally produced vehicles from 30%</a:t>
            </a:r>
            <a:br>
              <a:rPr lang="en-GB" sz="950" dirty="0" smtClean="0">
                <a:solidFill>
                  <a:srgbClr val="000000"/>
                </a:solidFill>
                <a:latin typeface="Georgia" pitchFamily="18" charset="0"/>
              </a:rPr>
            </a:br>
            <a:r>
              <a:rPr lang="en-GB" sz="950" dirty="0" smtClean="0">
                <a:solidFill>
                  <a:srgbClr val="000000"/>
                </a:solidFill>
                <a:latin typeface="Georgia" pitchFamily="18" charset="0"/>
              </a:rPr>
              <a:t>to 15% of the domestic market</a:t>
            </a:r>
          </a:p>
          <a:p>
            <a:pPr marL="90488" lvl="0" indent="-90488" defTabSz="1019175" fontAlgn="base">
              <a:spcBef>
                <a:spcPts val="200"/>
              </a:spcBef>
              <a:spcAft>
                <a:spcPts val="300"/>
              </a:spcAft>
              <a:buClr>
                <a:srgbClr val="000000"/>
              </a:buClr>
              <a:buFont typeface="Arial" pitchFamily="34" charset="0"/>
              <a:buChar char="•"/>
            </a:pPr>
            <a:r>
              <a:rPr lang="en-GB" sz="950" dirty="0" smtClean="0">
                <a:solidFill>
                  <a:srgbClr val="000000"/>
                </a:solidFill>
                <a:latin typeface="Georgia" pitchFamily="18" charset="0"/>
              </a:rPr>
              <a:t>weakened consumer confidence and changes in consumer demand for smaller, low emission, vehicles.</a:t>
            </a:r>
          </a:p>
          <a:p>
            <a:pPr>
              <a:spcBef>
                <a:spcPts val="600"/>
              </a:spcBef>
              <a:spcAft>
                <a:spcPts val="0"/>
              </a:spcAft>
            </a:pPr>
            <a:r>
              <a:rPr lang="en-GB" sz="950" dirty="0" smtClean="0">
                <a:solidFill>
                  <a:srgbClr val="000000"/>
                </a:solidFill>
                <a:latin typeface="Georgia"/>
              </a:rPr>
              <a:t>Going forward, given the global economic environment, it is reasonable to expect that:</a:t>
            </a:r>
          </a:p>
          <a:p>
            <a:pPr marL="85725" lvl="1" indent="-85725">
              <a:spcBef>
                <a:spcPts val="300"/>
              </a:spcBef>
              <a:buClr>
                <a:schemeClr val="tx1"/>
              </a:buClr>
              <a:buFont typeface="Arial"/>
              <a:buChar char="•"/>
            </a:pPr>
            <a:r>
              <a:rPr lang="en-GB" sz="950" i="1" dirty="0" smtClean="0">
                <a:solidFill>
                  <a:schemeClr val="tx2"/>
                </a:solidFill>
                <a:latin typeface="Georgia"/>
              </a:rPr>
              <a:t>New Auto Investment </a:t>
            </a:r>
            <a:r>
              <a:rPr lang="en-GB" sz="950" dirty="0" smtClean="0">
                <a:solidFill>
                  <a:srgbClr val="000000"/>
                </a:solidFill>
                <a:latin typeface="Georgia"/>
              </a:rPr>
              <a:t>– broad macroeconomic, trade and consumer trends (i.e. the higher $A, expansion of free trade agreements without reciprocal market access) will continue. These are challenges to which the Australian automotive manufacturers will need to respond</a:t>
            </a:r>
            <a:br>
              <a:rPr lang="en-GB" sz="950" dirty="0" smtClean="0">
                <a:solidFill>
                  <a:srgbClr val="000000"/>
                </a:solidFill>
                <a:latin typeface="Georgia"/>
              </a:rPr>
            </a:br>
            <a:r>
              <a:rPr lang="en-GB" sz="950" dirty="0" smtClean="0">
                <a:solidFill>
                  <a:srgbClr val="000000"/>
                </a:solidFill>
                <a:latin typeface="Georgia"/>
              </a:rPr>
              <a:t>with new investment and increased productivity.</a:t>
            </a:r>
            <a:endParaRPr lang="en-AU" sz="950" dirty="0" smtClean="0"/>
          </a:p>
          <a:p>
            <a:pPr marL="171450" lvl="0" indent="-171450" defTabSz="1019175" fontAlgn="base">
              <a:spcBef>
                <a:spcPts val="200"/>
              </a:spcBef>
              <a:spcAft>
                <a:spcPts val="300"/>
              </a:spcAft>
              <a:buClr>
                <a:srgbClr val="000000"/>
              </a:buClr>
              <a:buFont typeface="Arial" pitchFamily="34" charset="0"/>
              <a:buChar char="•"/>
            </a:pPr>
            <a:endParaRPr lang="en-GB" sz="950" dirty="0" smtClean="0">
              <a:solidFill>
                <a:srgbClr val="000000"/>
              </a:solidFill>
              <a:latin typeface="Georgia" pitchFamily="18" charset="0"/>
            </a:endParaRPr>
          </a:p>
          <a:p>
            <a:pPr marL="182563" marR="0" lvl="1" indent="-176213" algn="l" defTabSz="1019175" rtl="0" eaLnBrk="1" fontAlgn="base" latinLnBrk="0" hangingPunct="1">
              <a:lnSpc>
                <a:spcPct val="100000"/>
              </a:lnSpc>
              <a:spcBef>
                <a:spcPts val="200"/>
              </a:spcBef>
              <a:spcAft>
                <a:spcPts val="200"/>
              </a:spcAft>
              <a:buClr>
                <a:srgbClr val="000000"/>
              </a:buClr>
              <a:buSzTx/>
              <a:buFont typeface="Arial"/>
              <a:buChar char="•"/>
              <a:tabLst/>
              <a:defRPr/>
            </a:pPr>
            <a:endParaRPr kumimoji="0" lang="en-AU" sz="950" b="0" i="0" u="none" strike="noStrike" kern="1200" cap="none" spc="0" normalizeH="0" baseline="0" noProof="0" dirty="0" smtClean="0">
              <a:ln>
                <a:noFill/>
              </a:ln>
              <a:solidFill>
                <a:schemeClr val="tx1"/>
              </a:solidFill>
              <a:effectLst/>
              <a:uLnTx/>
              <a:uFillTx/>
              <a:latin typeface="Georgia" pitchFamily="18" charset="0"/>
              <a:ea typeface="+mn-ea"/>
              <a:cs typeface="+mn-cs"/>
            </a:endParaRPr>
          </a:p>
          <a:p>
            <a:pPr marL="182563" marR="0" lvl="1" indent="-176213" algn="l" defTabSz="1019175" rtl="0" eaLnBrk="1" fontAlgn="base" latinLnBrk="0" hangingPunct="1">
              <a:lnSpc>
                <a:spcPct val="100000"/>
              </a:lnSpc>
              <a:spcBef>
                <a:spcPts val="300"/>
              </a:spcBef>
              <a:spcAft>
                <a:spcPts val="500"/>
              </a:spcAft>
              <a:buClr>
                <a:srgbClr val="000000"/>
              </a:buClr>
              <a:buSzTx/>
              <a:buFont typeface="Arial"/>
              <a:buChar char="•"/>
              <a:tabLst/>
              <a:defRPr/>
            </a:pPr>
            <a:endParaRPr kumimoji="0" lang="en-GB" sz="950" b="0" i="0" u="none" strike="noStrike" kern="1200" cap="none" spc="0" normalizeH="0" baseline="0" noProof="0" dirty="0" smtClean="0">
              <a:ln>
                <a:noFill/>
              </a:ln>
              <a:solidFill>
                <a:schemeClr val="tx1"/>
              </a:solidFill>
              <a:effectLst/>
              <a:uLnTx/>
              <a:uFillTx/>
              <a:latin typeface="Georgia" pitchFamily="18" charset="0"/>
              <a:ea typeface="+mn-ea"/>
              <a:cs typeface="+mn-cs"/>
            </a:endParaRPr>
          </a:p>
          <a:p>
            <a:pPr marL="182563" marR="0" lvl="1" indent="-176213" algn="l" defTabSz="1019175" rtl="0" eaLnBrk="1" fontAlgn="base" latinLnBrk="0" hangingPunct="1">
              <a:lnSpc>
                <a:spcPct val="100000"/>
              </a:lnSpc>
              <a:spcBef>
                <a:spcPts val="300"/>
              </a:spcBef>
              <a:spcAft>
                <a:spcPts val="500"/>
              </a:spcAft>
              <a:buClr>
                <a:srgbClr val="000000"/>
              </a:buClr>
              <a:buSzTx/>
              <a:buFont typeface="Arial"/>
              <a:buChar char="•"/>
              <a:tabLst/>
              <a:defRPr/>
            </a:pPr>
            <a:endParaRPr kumimoji="0" lang="en-GB" sz="950" b="0" i="0" u="none" strike="noStrike" kern="1200" cap="none" spc="0" normalizeH="0" baseline="0" noProof="0" dirty="0" smtClean="0">
              <a:ln>
                <a:noFill/>
              </a:ln>
              <a:solidFill>
                <a:schemeClr val="tx1"/>
              </a:solidFill>
              <a:effectLst/>
              <a:uLnTx/>
              <a:uFillTx/>
              <a:latin typeface="Georgia" pitchFamily="18" charset="0"/>
              <a:ea typeface="+mn-ea"/>
              <a:cs typeface="+mn-cs"/>
            </a:endParaRPr>
          </a:p>
          <a:p>
            <a:pPr marL="182563" marR="0" lvl="1" indent="-176213" algn="l" defTabSz="1019175" rtl="0" eaLnBrk="1" fontAlgn="base" latinLnBrk="0" hangingPunct="1">
              <a:lnSpc>
                <a:spcPct val="100000"/>
              </a:lnSpc>
              <a:spcBef>
                <a:spcPts val="300"/>
              </a:spcBef>
              <a:spcAft>
                <a:spcPts val="500"/>
              </a:spcAft>
              <a:buClr>
                <a:srgbClr val="000000"/>
              </a:buClr>
              <a:buSzTx/>
              <a:buFont typeface="Arial"/>
              <a:buChar char="•"/>
              <a:tabLst/>
              <a:defRPr/>
            </a:pPr>
            <a:endParaRPr kumimoji="0" lang="en-AU" sz="950" b="0" i="0" u="none" strike="noStrike" kern="1200" cap="none" spc="0" normalizeH="0" baseline="0" noProof="0" dirty="0" smtClean="0">
              <a:ln>
                <a:noFill/>
              </a:ln>
              <a:solidFill>
                <a:schemeClr val="tx1"/>
              </a:solidFill>
              <a:effectLst/>
              <a:uLnTx/>
              <a:uFillTx/>
              <a:latin typeface="Georgia" pitchFamily="18" charset="0"/>
              <a:ea typeface="+mn-ea"/>
              <a:cs typeface="+mn-cs"/>
            </a:endParaRPr>
          </a:p>
          <a:p>
            <a:pPr marL="182563" marR="0" lvl="1" indent="-176213" algn="l" defTabSz="1019175" rtl="0" eaLnBrk="1" fontAlgn="base" latinLnBrk="0" hangingPunct="1">
              <a:lnSpc>
                <a:spcPct val="100000"/>
              </a:lnSpc>
              <a:spcBef>
                <a:spcPts val="300"/>
              </a:spcBef>
              <a:spcAft>
                <a:spcPts val="200"/>
              </a:spcAft>
              <a:buClr>
                <a:srgbClr val="000000"/>
              </a:buClr>
              <a:buSzTx/>
              <a:buFont typeface="Arial"/>
              <a:buChar char="•"/>
              <a:tabLst/>
              <a:defRPr/>
            </a:pPr>
            <a:endParaRPr kumimoji="0" lang="en-AU" sz="950" b="0" i="0" u="none" strike="noStrike" kern="1200" cap="none" spc="0" normalizeH="0" baseline="0" noProof="0" dirty="0" smtClean="0">
              <a:ln>
                <a:noFill/>
              </a:ln>
              <a:solidFill>
                <a:srgbClr val="000000"/>
              </a:solidFill>
              <a:effectLst/>
              <a:uLnTx/>
              <a:uFillTx/>
              <a:latin typeface="Georgia"/>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6604737" y="1894091"/>
            <a:ext cx="958113" cy="540000"/>
          </a:xfrm>
          <a:prstGeom prst="rect">
            <a:avLst/>
          </a:prstGeom>
          <a:solidFill>
            <a:schemeClr val="tx2"/>
          </a:solidFill>
          <a:ln w="25400">
            <a:solidFill>
              <a:schemeClr val="bg2"/>
            </a:solidFill>
          </a:ln>
        </p:spPr>
        <p:txBody>
          <a:bodyPr vert="horz" wrap="square" lIns="91440" tIns="45720" rIns="91440" bIns="45720" rtlCol="0" anchor="ctr">
            <a:noAutofit/>
          </a:bodyPr>
          <a:lstStyle/>
          <a:p>
            <a:pPr algn="ctr"/>
            <a:endParaRPr lang="en-AU" dirty="0" smtClean="0">
              <a:solidFill>
                <a:schemeClr val="bg2"/>
              </a:solidFill>
            </a:endParaRPr>
          </a:p>
        </p:txBody>
      </p:sp>
      <p:sp>
        <p:nvSpPr>
          <p:cNvPr id="58" name="Rectangle 57"/>
          <p:cNvSpPr/>
          <p:nvPr/>
        </p:nvSpPr>
        <p:spPr>
          <a:xfrm>
            <a:off x="6604737" y="2413335"/>
            <a:ext cx="958113" cy="540000"/>
          </a:xfrm>
          <a:prstGeom prst="rect">
            <a:avLst/>
          </a:prstGeom>
          <a:solidFill>
            <a:schemeClr val="tx2"/>
          </a:solidFill>
          <a:ln w="25400">
            <a:solidFill>
              <a:schemeClr val="bg2"/>
            </a:solidFill>
          </a:ln>
        </p:spPr>
        <p:txBody>
          <a:bodyPr vert="horz" wrap="square" lIns="91440" tIns="45720" rIns="91440" bIns="45720" rtlCol="0" anchor="ctr">
            <a:noAutofit/>
          </a:bodyPr>
          <a:lstStyle/>
          <a:p>
            <a:pPr algn="ctr"/>
            <a:endParaRPr lang="en-AU" dirty="0" smtClean="0">
              <a:solidFill>
                <a:schemeClr val="bg2"/>
              </a:solidFill>
            </a:endParaRPr>
          </a:p>
        </p:txBody>
      </p:sp>
      <p:sp>
        <p:nvSpPr>
          <p:cNvPr id="59" name="Rectangle 58"/>
          <p:cNvSpPr/>
          <p:nvPr/>
        </p:nvSpPr>
        <p:spPr>
          <a:xfrm>
            <a:off x="6604737" y="2932579"/>
            <a:ext cx="958113" cy="540000"/>
          </a:xfrm>
          <a:prstGeom prst="rect">
            <a:avLst/>
          </a:prstGeom>
          <a:solidFill>
            <a:schemeClr val="tx2"/>
          </a:solidFill>
          <a:ln w="25400">
            <a:solidFill>
              <a:schemeClr val="bg2"/>
            </a:solidFill>
          </a:ln>
        </p:spPr>
        <p:txBody>
          <a:bodyPr vert="horz" wrap="square" lIns="91440" tIns="45720" rIns="91440" bIns="45720" rtlCol="0" anchor="ctr">
            <a:noAutofit/>
          </a:bodyPr>
          <a:lstStyle/>
          <a:p>
            <a:pPr algn="ctr"/>
            <a:endParaRPr lang="en-AU" dirty="0" smtClean="0">
              <a:solidFill>
                <a:schemeClr val="bg2"/>
              </a:solidFill>
            </a:endParaRPr>
          </a:p>
        </p:txBody>
      </p:sp>
      <p:sp>
        <p:nvSpPr>
          <p:cNvPr id="60" name="Rectangle 59"/>
          <p:cNvSpPr/>
          <p:nvPr/>
        </p:nvSpPr>
        <p:spPr>
          <a:xfrm>
            <a:off x="6604737" y="3451823"/>
            <a:ext cx="958113" cy="540000"/>
          </a:xfrm>
          <a:prstGeom prst="rect">
            <a:avLst/>
          </a:prstGeom>
          <a:solidFill>
            <a:schemeClr val="tx2"/>
          </a:solidFill>
          <a:ln w="25400">
            <a:solidFill>
              <a:schemeClr val="bg2"/>
            </a:solidFill>
          </a:ln>
        </p:spPr>
        <p:txBody>
          <a:bodyPr vert="horz" wrap="square" lIns="91440" tIns="45720" rIns="91440" bIns="45720" rtlCol="0" anchor="ctr">
            <a:noAutofit/>
          </a:bodyPr>
          <a:lstStyle/>
          <a:p>
            <a:pPr algn="ctr"/>
            <a:endParaRPr lang="en-AU" dirty="0" smtClean="0">
              <a:solidFill>
                <a:schemeClr val="bg2"/>
              </a:solidFill>
            </a:endParaRPr>
          </a:p>
        </p:txBody>
      </p:sp>
      <p:grpSp>
        <p:nvGrpSpPr>
          <p:cNvPr id="3" name="grid" hidden="1"/>
          <p:cNvGrpSpPr/>
          <p:nvPr>
            <p:custDataLst>
              <p:tags r:id="rId1"/>
            </p:custDataLst>
          </p:nvPr>
        </p:nvGrpSpPr>
        <p:grpSpPr>
          <a:xfrm>
            <a:off x="541065" y="635374"/>
            <a:ext cx="9179468" cy="6218189"/>
            <a:chOff x="530352" y="685800"/>
            <a:chExt cx="8997696" cy="6711696"/>
          </a:xfrm>
        </p:grpSpPr>
        <p:sp>
          <p:nvSpPr>
            <p:cNvPr id="5" name="Footer block" hidden="1"/>
            <p:cNvSpPr>
              <a:spLocks noChangeArrowheads="1"/>
            </p:cNvSpPr>
            <p:nvPr/>
          </p:nvSpPr>
          <p:spPr bwMode="gray">
            <a:xfrm>
              <a:off x="530352" y="6784848"/>
              <a:ext cx="8988552"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912813">
                <a:defRPr/>
              </a:pPr>
              <a:endParaRPr lang="en-GB" dirty="0"/>
            </a:p>
          </p:txBody>
        </p:sp>
        <p:sp>
          <p:nvSpPr>
            <p:cNvPr id="6" name="Title block" hidden="1"/>
            <p:cNvSpPr>
              <a:spLocks noChangeArrowheads="1"/>
            </p:cNvSpPr>
            <p:nvPr/>
          </p:nvSpPr>
          <p:spPr bwMode="gray">
            <a:xfrm>
              <a:off x="530352" y="1143000"/>
              <a:ext cx="8988552"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912813">
                <a:defRPr/>
              </a:pPr>
              <a:endParaRPr lang="en-GB" dirty="0"/>
            </a:p>
          </p:txBody>
        </p:sp>
        <p:sp>
          <p:nvSpPr>
            <p:cNvPr id="7" name="Header block" hidden="1"/>
            <p:cNvSpPr>
              <a:spLocks noChangeArrowheads="1"/>
            </p:cNvSpPr>
            <p:nvPr/>
          </p:nvSpPr>
          <p:spPr bwMode="gray">
            <a:xfrm>
              <a:off x="530352" y="685800"/>
              <a:ext cx="8988552"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801688">
                <a:buSzPct val="90000"/>
                <a:defRPr/>
              </a:pPr>
              <a:endParaRPr lang="en-GB" sz="1400" dirty="0">
                <a:solidFill>
                  <a:schemeClr val="folHlink"/>
                </a:solidFill>
                <a:cs typeface="Arial" charset="0"/>
              </a:endParaRPr>
            </a:p>
          </p:txBody>
        </p:sp>
        <p:grpSp>
          <p:nvGrpSpPr>
            <p:cNvPr id="4" name="Group 600" hidden="1"/>
            <p:cNvGrpSpPr/>
            <p:nvPr/>
          </p:nvGrpSpPr>
          <p:grpSpPr>
            <a:xfrm>
              <a:off x="530352" y="6016752"/>
              <a:ext cx="8997696" cy="609600"/>
              <a:chOff x="530352" y="6016752"/>
              <a:chExt cx="8997696" cy="609600"/>
            </a:xfrm>
          </p:grpSpPr>
          <p:sp>
            <p:nvSpPr>
              <p:cNvPr id="44" name="Content block 606" hidden="1"/>
              <p:cNvSpPr>
                <a:spLocks noChangeArrowheads="1"/>
              </p:cNvSpPr>
              <p:nvPr/>
            </p:nvSpPr>
            <p:spPr bwMode="gray">
              <a:xfrm>
                <a:off x="8156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5"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6"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7" name="Content block 603" hidden="1"/>
              <p:cNvSpPr>
                <a:spLocks noChangeArrowheads="1"/>
              </p:cNvSpPr>
              <p:nvPr/>
            </p:nvSpPr>
            <p:spPr bwMode="gray">
              <a:xfrm>
                <a:off x="358474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8" name="Content block 602" hidden="1"/>
              <p:cNvSpPr>
                <a:spLocks noChangeArrowheads="1"/>
              </p:cNvSpPr>
              <p:nvPr/>
            </p:nvSpPr>
            <p:spPr bwMode="gray">
              <a:xfrm>
                <a:off x="2057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9" name="Content block 601" hidden="1"/>
              <p:cNvSpPr>
                <a:spLocks noChangeArrowheads="1"/>
              </p:cNvSpPr>
              <p:nvPr/>
            </p:nvSpPr>
            <p:spPr bwMode="gray">
              <a:xfrm>
                <a:off x="530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8" name="Group 500" hidden="1"/>
            <p:cNvGrpSpPr/>
            <p:nvPr/>
          </p:nvGrpSpPr>
          <p:grpSpPr>
            <a:xfrm>
              <a:off x="530352" y="5257800"/>
              <a:ext cx="8997696" cy="609600"/>
              <a:chOff x="530352" y="5257800"/>
              <a:chExt cx="8997696" cy="609600"/>
            </a:xfrm>
          </p:grpSpPr>
          <p:sp>
            <p:nvSpPr>
              <p:cNvPr id="38" name="Content block 506" hidden="1"/>
              <p:cNvSpPr>
                <a:spLocks noChangeArrowheads="1"/>
              </p:cNvSpPr>
              <p:nvPr/>
            </p:nvSpPr>
            <p:spPr bwMode="gray">
              <a:xfrm>
                <a:off x="8156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9"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0"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1" name="Content block 503" hidden="1"/>
              <p:cNvSpPr>
                <a:spLocks noChangeArrowheads="1"/>
              </p:cNvSpPr>
              <p:nvPr/>
            </p:nvSpPr>
            <p:spPr bwMode="gray">
              <a:xfrm>
                <a:off x="358474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2" name="Content block 502" hidden="1"/>
              <p:cNvSpPr>
                <a:spLocks noChangeArrowheads="1"/>
              </p:cNvSpPr>
              <p:nvPr/>
            </p:nvSpPr>
            <p:spPr bwMode="gray">
              <a:xfrm>
                <a:off x="2057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3" name="Content block 501" hidden="1"/>
              <p:cNvSpPr>
                <a:spLocks noChangeArrowheads="1"/>
              </p:cNvSpPr>
              <p:nvPr/>
            </p:nvSpPr>
            <p:spPr bwMode="gray">
              <a:xfrm>
                <a:off x="530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9" name="Group 400" hidden="1"/>
            <p:cNvGrpSpPr/>
            <p:nvPr/>
          </p:nvGrpSpPr>
          <p:grpSpPr>
            <a:xfrm>
              <a:off x="530352" y="4498848"/>
              <a:ext cx="8997696" cy="609600"/>
              <a:chOff x="530352" y="4498848"/>
              <a:chExt cx="8997696" cy="609600"/>
            </a:xfrm>
          </p:grpSpPr>
          <p:sp>
            <p:nvSpPr>
              <p:cNvPr id="32" name="Content block 406" hidden="1"/>
              <p:cNvSpPr>
                <a:spLocks noChangeArrowheads="1"/>
              </p:cNvSpPr>
              <p:nvPr/>
            </p:nvSpPr>
            <p:spPr bwMode="gray">
              <a:xfrm>
                <a:off x="8156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3"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4"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5" name="Content block 403" hidden="1"/>
              <p:cNvSpPr>
                <a:spLocks noChangeArrowheads="1"/>
              </p:cNvSpPr>
              <p:nvPr/>
            </p:nvSpPr>
            <p:spPr bwMode="gray">
              <a:xfrm>
                <a:off x="358474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6" name="Content block 402" hidden="1"/>
              <p:cNvSpPr>
                <a:spLocks noChangeArrowheads="1"/>
              </p:cNvSpPr>
              <p:nvPr/>
            </p:nvSpPr>
            <p:spPr bwMode="gray">
              <a:xfrm>
                <a:off x="2057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7" name="Content block 401" hidden="1"/>
              <p:cNvSpPr>
                <a:spLocks noChangeArrowheads="1"/>
              </p:cNvSpPr>
              <p:nvPr/>
            </p:nvSpPr>
            <p:spPr bwMode="gray">
              <a:xfrm>
                <a:off x="530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0" name="Group 300" hidden="1"/>
            <p:cNvGrpSpPr/>
            <p:nvPr/>
          </p:nvGrpSpPr>
          <p:grpSpPr>
            <a:xfrm>
              <a:off x="530352" y="3730752"/>
              <a:ext cx="8997696" cy="609600"/>
              <a:chOff x="530352" y="3730752"/>
              <a:chExt cx="8997696" cy="609600"/>
            </a:xfrm>
          </p:grpSpPr>
          <p:sp>
            <p:nvSpPr>
              <p:cNvPr id="26" name="Content block 306" hidden="1"/>
              <p:cNvSpPr>
                <a:spLocks noChangeArrowheads="1"/>
              </p:cNvSpPr>
              <p:nvPr/>
            </p:nvSpPr>
            <p:spPr bwMode="gray">
              <a:xfrm>
                <a:off x="8156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7"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8"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9" name="Content block 303" hidden="1"/>
              <p:cNvSpPr>
                <a:spLocks noChangeArrowheads="1"/>
              </p:cNvSpPr>
              <p:nvPr/>
            </p:nvSpPr>
            <p:spPr bwMode="gray">
              <a:xfrm>
                <a:off x="358474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0" name="Content block 302" hidden="1"/>
              <p:cNvSpPr>
                <a:spLocks noChangeArrowheads="1"/>
              </p:cNvSpPr>
              <p:nvPr/>
            </p:nvSpPr>
            <p:spPr bwMode="gray">
              <a:xfrm>
                <a:off x="2057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1" name="Content block 301" hidden="1"/>
              <p:cNvSpPr>
                <a:spLocks noChangeArrowheads="1"/>
              </p:cNvSpPr>
              <p:nvPr/>
            </p:nvSpPr>
            <p:spPr bwMode="gray">
              <a:xfrm>
                <a:off x="530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1" name="Group 200" hidden="1"/>
            <p:cNvGrpSpPr/>
            <p:nvPr/>
          </p:nvGrpSpPr>
          <p:grpSpPr>
            <a:xfrm>
              <a:off x="530352" y="2971800"/>
              <a:ext cx="8997696" cy="609600"/>
              <a:chOff x="530352" y="2971800"/>
              <a:chExt cx="8997696" cy="609600"/>
            </a:xfrm>
          </p:grpSpPr>
          <p:sp>
            <p:nvSpPr>
              <p:cNvPr id="20" name="Content block 206" hidden="1"/>
              <p:cNvSpPr>
                <a:spLocks noChangeArrowheads="1"/>
              </p:cNvSpPr>
              <p:nvPr/>
            </p:nvSpPr>
            <p:spPr bwMode="gray">
              <a:xfrm>
                <a:off x="8156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1"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2"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3" name="Content block 203" hidden="1"/>
              <p:cNvSpPr>
                <a:spLocks noChangeArrowheads="1"/>
              </p:cNvSpPr>
              <p:nvPr/>
            </p:nvSpPr>
            <p:spPr bwMode="gray">
              <a:xfrm>
                <a:off x="358474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4" name="Content block 202" hidden="1"/>
              <p:cNvSpPr>
                <a:spLocks noChangeArrowheads="1"/>
              </p:cNvSpPr>
              <p:nvPr/>
            </p:nvSpPr>
            <p:spPr bwMode="gray">
              <a:xfrm>
                <a:off x="2057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5" name="Content block 201" hidden="1"/>
              <p:cNvSpPr>
                <a:spLocks noChangeArrowheads="1"/>
              </p:cNvSpPr>
              <p:nvPr/>
            </p:nvSpPr>
            <p:spPr bwMode="gray">
              <a:xfrm>
                <a:off x="530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2" name="Group 100" hidden="1"/>
            <p:cNvGrpSpPr/>
            <p:nvPr/>
          </p:nvGrpSpPr>
          <p:grpSpPr>
            <a:xfrm>
              <a:off x="530352" y="2212848"/>
              <a:ext cx="8997696" cy="609600"/>
              <a:chOff x="530352" y="2212848"/>
              <a:chExt cx="8997696" cy="609600"/>
            </a:xfrm>
          </p:grpSpPr>
          <p:sp>
            <p:nvSpPr>
              <p:cNvPr id="14" name="Content block 106" hidden="1"/>
              <p:cNvSpPr>
                <a:spLocks noChangeArrowheads="1"/>
              </p:cNvSpPr>
              <p:nvPr/>
            </p:nvSpPr>
            <p:spPr bwMode="gray">
              <a:xfrm>
                <a:off x="8156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5"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6"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7"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8" name="Content block 102" hidden="1"/>
              <p:cNvSpPr>
                <a:spLocks noChangeArrowheads="1"/>
              </p:cNvSpPr>
              <p:nvPr/>
            </p:nvSpPr>
            <p:spPr bwMode="gray">
              <a:xfrm>
                <a:off x="2057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9" name="Content block 101" hidden="1"/>
              <p:cNvSpPr>
                <a:spLocks noChangeArrowheads="1"/>
              </p:cNvSpPr>
              <p:nvPr/>
            </p:nvSpPr>
            <p:spPr bwMode="gray">
              <a:xfrm>
                <a:off x="530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sp>
        <p:nvSpPr>
          <p:cNvPr id="2" name="Title 1"/>
          <p:cNvSpPr>
            <a:spLocks noGrp="1"/>
          </p:cNvSpPr>
          <p:nvPr>
            <p:ph type="title"/>
          </p:nvPr>
        </p:nvSpPr>
        <p:spPr/>
        <p:txBody>
          <a:bodyPr/>
          <a:lstStyle/>
          <a:p>
            <a:r>
              <a:rPr lang="en-GB" dirty="0" smtClean="0"/>
              <a:t>Table of contents</a:t>
            </a:r>
            <a:endParaRPr lang="en-GB" dirty="0"/>
          </a:p>
        </p:txBody>
      </p:sp>
      <p:sp>
        <p:nvSpPr>
          <p:cNvPr id="51" name="Section Header" hidden="1"/>
          <p:cNvSpPr txBox="1"/>
          <p:nvPr>
            <p:custDataLst>
              <p:tags r:id="rId2"/>
            </p:custDataLst>
          </p:nvPr>
        </p:nvSpPr>
        <p:spPr>
          <a:xfrm>
            <a:off x="541065" y="787862"/>
            <a:ext cx="5597236" cy="127075"/>
          </a:xfrm>
          <a:prstGeom prst="rect">
            <a:avLst/>
          </a:prstGeom>
          <a:noFill/>
        </p:spPr>
        <p:txBody>
          <a:bodyPr wrap="square" lIns="0" tIns="0" rIns="0" bIns="0" rtlCol="0" anchor="b" anchorCtr="0">
            <a:noAutofit/>
          </a:bodyPr>
          <a:lstStyle/>
          <a:p>
            <a:r>
              <a:rPr lang="en-GB" sz="900" noProof="0" dirty="0" smtClean="0">
                <a:solidFill>
                  <a:schemeClr val="tx1"/>
                </a:solidFill>
              </a:rPr>
              <a:t>  – </a:t>
            </a:r>
          </a:p>
        </p:txBody>
      </p:sp>
      <p:sp>
        <p:nvSpPr>
          <p:cNvPr id="53" name="TextBox 52" hidden="1"/>
          <p:cNvSpPr txBox="1"/>
          <p:nvPr>
            <p:custDataLst>
              <p:tags r:id="rId3"/>
            </p:custDataLst>
          </p:nvPr>
        </p:nvSpPr>
        <p:spPr>
          <a:xfrm>
            <a:off x="541064" y="6286750"/>
            <a:ext cx="2024335" cy="205184"/>
          </a:xfrm>
          <a:prstGeom prst="rect">
            <a:avLst/>
          </a:prstGeom>
          <a:noFill/>
        </p:spPr>
        <p:txBody>
          <a:bodyPr wrap="square" lIns="0" tIns="0" rIns="0" bIns="0" rtlCol="0">
            <a:spAutoFit/>
          </a:bodyPr>
          <a:lstStyle/>
          <a:p>
            <a:pPr>
              <a:lnSpc>
                <a:spcPts val="1600"/>
              </a:lnSpc>
            </a:pPr>
            <a:endParaRPr lang="en-GB" sz="1600" noProof="0" dirty="0" smtClean="0">
              <a:solidFill>
                <a:schemeClr val="tx1"/>
              </a:solidFill>
            </a:endParaRPr>
          </a:p>
        </p:txBody>
      </p:sp>
      <p:sp>
        <p:nvSpPr>
          <p:cNvPr id="54" name="Rectangle 53"/>
          <p:cNvSpPr/>
          <p:nvPr/>
        </p:nvSpPr>
        <p:spPr>
          <a:xfrm>
            <a:off x="4873557" y="6696075"/>
            <a:ext cx="573156" cy="366206"/>
          </a:xfrm>
          <a:prstGeom prst="rect">
            <a:avLst/>
          </a:prstGeom>
          <a:solidFill>
            <a:schemeClr val="bg1"/>
          </a:solidFill>
          <a:ln w="25400">
            <a:noFill/>
          </a:ln>
        </p:spPr>
        <p:txBody>
          <a:bodyPr vert="horz" wrap="square" lIns="91440" tIns="45720" rIns="91440" bIns="45720" rtlCol="0" anchor="ctr">
            <a:noAutofit/>
          </a:bodyPr>
          <a:lstStyle/>
          <a:p>
            <a:pPr algn="ctr"/>
            <a:endParaRPr lang="en-AU" dirty="0" smtClean="0"/>
          </a:p>
        </p:txBody>
      </p:sp>
      <p:sp>
        <p:nvSpPr>
          <p:cNvPr id="33793" name="Rectangle 1"/>
          <p:cNvSpPr>
            <a:spLocks noChangeArrowheads="1"/>
          </p:cNvSpPr>
          <p:nvPr/>
        </p:nvSpPr>
        <p:spPr bwMode="auto">
          <a:xfrm>
            <a:off x="902786" y="2034704"/>
            <a:ext cx="7941541" cy="1785104"/>
          </a:xfrm>
          <a:prstGeom prst="rect">
            <a:avLst/>
          </a:prstGeom>
          <a:noFill/>
          <a:ln w="9525">
            <a:noFill/>
            <a:miter lim="800000"/>
            <a:headEnd/>
            <a:tailEnd/>
          </a:ln>
          <a:effectLst/>
        </p:spPr>
        <p:txBody>
          <a:bodyPr vert="horz" wrap="square" lIns="7200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ts val="2400"/>
              </a:spcBef>
              <a:spcAft>
                <a:spcPct val="0"/>
              </a:spcAft>
              <a:buClrTx/>
              <a:buSzTx/>
              <a:buFontTx/>
              <a:buNone/>
              <a:tabLst>
                <a:tab pos="6188075" algn="r"/>
              </a:tabLst>
            </a:pPr>
            <a:r>
              <a:rPr kumimoji="0" lang="en-GB" sz="1400" i="0" u="none" strike="noStrike" cap="none" normalizeH="0" baseline="0" dirty="0" smtClean="0">
                <a:ln>
                  <a:noFill/>
                </a:ln>
                <a:solidFill>
                  <a:schemeClr val="tx2"/>
                </a:solidFill>
                <a:effectLst/>
                <a:latin typeface="Georgia" pitchFamily="18" charset="0"/>
                <a:ea typeface="Times New Roman" pitchFamily="18" charset="0"/>
                <a:cs typeface="Arial" pitchFamily="34" charset="0"/>
              </a:rPr>
              <a:t>Industry profile</a:t>
            </a:r>
            <a:r>
              <a:rPr kumimoji="0" lang="en-AU" sz="1400" i="0" u="none" strike="noStrike" cap="none" normalizeH="0" baseline="0" dirty="0" smtClean="0">
                <a:ln>
                  <a:noFill/>
                </a:ln>
                <a:effectLst/>
                <a:latin typeface="Arial" pitchFamily="34" charset="0"/>
                <a:ea typeface="Times New Roman" pitchFamily="18" charset="0"/>
                <a:cs typeface="Arial" pitchFamily="34" charset="0"/>
              </a:rPr>
              <a:t>	</a:t>
            </a:r>
            <a:r>
              <a:rPr kumimoji="0" lang="en-AU" sz="1400" i="0" u="none" strike="noStrike" cap="none" normalizeH="0" baseline="0" dirty="0" smtClean="0">
                <a:ln>
                  <a:noFill/>
                </a:ln>
                <a:solidFill>
                  <a:schemeClr val="bg2"/>
                </a:solidFill>
                <a:effectLst/>
                <a:latin typeface="Georgia" pitchFamily="18" charset="0"/>
                <a:ea typeface="Times New Roman" pitchFamily="18" charset="0"/>
                <a:cs typeface="Arial" pitchFamily="34" charset="0"/>
              </a:rPr>
              <a:t>5 </a:t>
            </a:r>
            <a:endParaRPr kumimoji="0" lang="en-AU" sz="1400" i="0" u="none" strike="noStrike" cap="none" normalizeH="0" baseline="0" dirty="0" smtClean="0">
              <a:ln>
                <a:noFill/>
              </a:ln>
              <a:solidFill>
                <a:schemeClr val="bg2"/>
              </a:solidFill>
              <a:effectLst/>
              <a:latin typeface="Arial" pitchFamily="34" charset="0"/>
            </a:endParaRPr>
          </a:p>
          <a:p>
            <a:pPr marL="0" marR="0" lvl="0" indent="0" algn="l" defTabSz="914400" rtl="0" eaLnBrk="0" fontAlgn="base" latinLnBrk="0" hangingPunct="0">
              <a:lnSpc>
                <a:spcPct val="100000"/>
              </a:lnSpc>
              <a:spcBef>
                <a:spcPts val="2400"/>
              </a:spcBef>
              <a:spcAft>
                <a:spcPct val="0"/>
              </a:spcAft>
              <a:buClrTx/>
              <a:buSzTx/>
              <a:buFontTx/>
              <a:buNone/>
              <a:tabLst>
                <a:tab pos="6188075" algn="r"/>
              </a:tabLst>
            </a:pPr>
            <a:r>
              <a:rPr kumimoji="0" lang="en-AU" sz="1400" i="0" u="none" strike="noStrike" cap="none" normalizeH="0" baseline="0" dirty="0" smtClean="0">
                <a:ln>
                  <a:noFill/>
                </a:ln>
                <a:solidFill>
                  <a:schemeClr val="tx2"/>
                </a:solidFill>
                <a:effectLst/>
                <a:latin typeface="Georgia" pitchFamily="18" charset="0"/>
                <a:ea typeface="Times New Roman" pitchFamily="18" charset="0"/>
                <a:cs typeface="Arial" pitchFamily="34" charset="0"/>
              </a:rPr>
              <a:t>Macroeconomic trends </a:t>
            </a:r>
            <a:r>
              <a:rPr kumimoji="0" lang="en-AU" sz="1400" i="0" u="none" strike="noStrike" cap="none" normalizeH="0" baseline="0" dirty="0" smtClean="0">
                <a:ln>
                  <a:noFill/>
                </a:ln>
                <a:effectLst/>
                <a:latin typeface="Arial" pitchFamily="34" charset="0"/>
                <a:ea typeface="Times New Roman" pitchFamily="18" charset="0"/>
                <a:cs typeface="Arial" pitchFamily="34" charset="0"/>
              </a:rPr>
              <a:t>	</a:t>
            </a:r>
            <a:r>
              <a:rPr kumimoji="0" lang="en-AU" sz="1400" i="0" u="none" strike="noStrike" cap="none" normalizeH="0" baseline="0" dirty="0" smtClean="0">
                <a:ln>
                  <a:noFill/>
                </a:ln>
                <a:solidFill>
                  <a:schemeClr val="bg2"/>
                </a:solidFill>
                <a:effectLst/>
                <a:latin typeface="Georgia" pitchFamily="18" charset="0"/>
                <a:ea typeface="Times New Roman" pitchFamily="18" charset="0"/>
                <a:cs typeface="Arial" pitchFamily="34" charset="0"/>
              </a:rPr>
              <a:t>11 </a:t>
            </a:r>
            <a:endParaRPr kumimoji="0" lang="en-AU" sz="1400" i="0" u="none" strike="noStrike" cap="none" normalizeH="0" baseline="0" dirty="0" smtClean="0">
              <a:ln>
                <a:noFill/>
              </a:ln>
              <a:solidFill>
                <a:schemeClr val="bg2"/>
              </a:solidFill>
              <a:effectLst/>
              <a:latin typeface="Arial" pitchFamily="34" charset="0"/>
            </a:endParaRPr>
          </a:p>
          <a:p>
            <a:pPr marL="0" marR="0" lvl="0" indent="0" algn="l" defTabSz="914400" rtl="0" eaLnBrk="0" fontAlgn="base" latinLnBrk="0" hangingPunct="0">
              <a:lnSpc>
                <a:spcPct val="100000"/>
              </a:lnSpc>
              <a:spcBef>
                <a:spcPts val="2400"/>
              </a:spcBef>
              <a:spcAft>
                <a:spcPct val="0"/>
              </a:spcAft>
              <a:buClrTx/>
              <a:buSzTx/>
              <a:buFontTx/>
              <a:buNone/>
              <a:tabLst>
                <a:tab pos="6188075" algn="r"/>
              </a:tabLst>
            </a:pPr>
            <a:r>
              <a:rPr kumimoji="0" lang="en-AU" sz="1400" i="0" u="none" strike="noStrike" cap="none" normalizeH="0" baseline="0" dirty="0" smtClean="0">
                <a:ln>
                  <a:noFill/>
                </a:ln>
                <a:solidFill>
                  <a:schemeClr val="tx2"/>
                </a:solidFill>
                <a:effectLst/>
                <a:latin typeface="Georgia" pitchFamily="18" charset="0"/>
                <a:ea typeface="Times New Roman" pitchFamily="18" charset="0"/>
                <a:cs typeface="Arial" pitchFamily="34" charset="0"/>
              </a:rPr>
              <a:t>Government support </a:t>
            </a:r>
            <a:r>
              <a:rPr kumimoji="0" lang="en-AU" sz="1400" i="0" u="none" strike="noStrike" cap="none" normalizeH="0" baseline="0" dirty="0" smtClean="0">
                <a:ln>
                  <a:noFill/>
                </a:ln>
                <a:effectLst/>
                <a:latin typeface="Arial" pitchFamily="34" charset="0"/>
                <a:ea typeface="Times New Roman" pitchFamily="18" charset="0"/>
                <a:cs typeface="Arial" pitchFamily="34" charset="0"/>
              </a:rPr>
              <a:t>	</a:t>
            </a:r>
            <a:r>
              <a:rPr kumimoji="0" lang="en-AU" sz="1400" i="0" u="none" strike="noStrike" cap="none" normalizeH="0" baseline="0" dirty="0" smtClean="0">
                <a:ln>
                  <a:noFill/>
                </a:ln>
                <a:solidFill>
                  <a:schemeClr val="bg2"/>
                </a:solidFill>
                <a:effectLst/>
                <a:latin typeface="Georgia" pitchFamily="18" charset="0"/>
                <a:ea typeface="Times New Roman" pitchFamily="18" charset="0"/>
                <a:cs typeface="Arial" pitchFamily="34" charset="0"/>
              </a:rPr>
              <a:t>15 </a:t>
            </a:r>
            <a:endParaRPr kumimoji="0" lang="en-AU" sz="1400" i="0" u="none" strike="noStrike" cap="none" normalizeH="0" baseline="0" dirty="0" smtClean="0">
              <a:ln>
                <a:noFill/>
              </a:ln>
              <a:solidFill>
                <a:schemeClr val="bg2"/>
              </a:solidFill>
              <a:effectLst/>
              <a:latin typeface="Arial" pitchFamily="34" charset="0"/>
            </a:endParaRPr>
          </a:p>
          <a:p>
            <a:pPr marL="0" marR="0" lvl="0" indent="0" algn="l" defTabSz="914400" rtl="0" eaLnBrk="0" fontAlgn="base" latinLnBrk="0" hangingPunct="0">
              <a:lnSpc>
                <a:spcPct val="100000"/>
              </a:lnSpc>
              <a:spcBef>
                <a:spcPts val="2400"/>
              </a:spcBef>
              <a:spcAft>
                <a:spcPct val="0"/>
              </a:spcAft>
              <a:buClrTx/>
              <a:buSzTx/>
              <a:buFontTx/>
              <a:buNone/>
              <a:tabLst>
                <a:tab pos="6188075" algn="r"/>
              </a:tabLst>
            </a:pPr>
            <a:r>
              <a:rPr kumimoji="0" lang="en-AU" sz="1400" i="0" u="none" strike="noStrike" cap="none" normalizeH="0" baseline="0" dirty="0" smtClean="0">
                <a:ln>
                  <a:noFill/>
                </a:ln>
                <a:solidFill>
                  <a:schemeClr val="tx2"/>
                </a:solidFill>
                <a:effectLst/>
                <a:latin typeface="Georgia" pitchFamily="18" charset="0"/>
                <a:ea typeface="Times New Roman" pitchFamily="18" charset="0"/>
                <a:cs typeface="Arial" pitchFamily="34" charset="0"/>
              </a:rPr>
              <a:t>Industry outlook </a:t>
            </a:r>
            <a:r>
              <a:rPr kumimoji="0" lang="en-AU" sz="1400" i="0" u="none" strike="noStrike" cap="none" normalizeH="0" baseline="0" dirty="0" smtClean="0">
                <a:ln>
                  <a:noFill/>
                </a:ln>
                <a:effectLst/>
                <a:latin typeface="Arial" pitchFamily="34" charset="0"/>
                <a:ea typeface="Times New Roman" pitchFamily="18" charset="0"/>
                <a:cs typeface="Arial" pitchFamily="34" charset="0"/>
              </a:rPr>
              <a:t>	</a:t>
            </a:r>
            <a:r>
              <a:rPr kumimoji="0" lang="en-AU" sz="1400" i="0" u="none" strike="noStrike" cap="none" normalizeH="0" baseline="0" dirty="0" smtClean="0">
                <a:ln>
                  <a:noFill/>
                </a:ln>
                <a:solidFill>
                  <a:schemeClr val="bg2"/>
                </a:solidFill>
                <a:effectLst/>
                <a:latin typeface="Georgia" pitchFamily="18" charset="0"/>
                <a:ea typeface="Times New Roman" pitchFamily="18" charset="0"/>
                <a:cs typeface="Arial" pitchFamily="34" charset="0"/>
              </a:rPr>
              <a:t>24 </a:t>
            </a:r>
            <a:endParaRPr kumimoji="0" lang="en-AU" sz="1400" i="0" u="none" strike="noStrike" cap="none" normalizeH="0" baseline="0" dirty="0" smtClean="0">
              <a:ln>
                <a:noFill/>
              </a:ln>
              <a:solidFill>
                <a:schemeClr val="bg2"/>
              </a:solidFill>
              <a:effectLst/>
              <a:latin typeface="Arial" pitchFamily="34" charset="0"/>
            </a:endParaRPr>
          </a:p>
        </p:txBody>
      </p:sp>
      <p:cxnSp>
        <p:nvCxnSpPr>
          <p:cNvPr id="61" name="Straight Connector 60"/>
          <p:cNvCxnSpPr/>
          <p:nvPr/>
        </p:nvCxnSpPr>
        <p:spPr>
          <a:xfrm>
            <a:off x="955951" y="1904469"/>
            <a:ext cx="5540544" cy="0"/>
          </a:xfrm>
          <a:prstGeom prst="line">
            <a:avLst/>
          </a:prstGeom>
          <a:ln w="12700">
            <a:solidFill>
              <a:schemeClr val="tx2"/>
            </a:solidFill>
            <a:prstDash val="sysDash"/>
          </a:ln>
          <a:effectLst/>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958850" y="2423713"/>
            <a:ext cx="5540544" cy="0"/>
          </a:xfrm>
          <a:prstGeom prst="line">
            <a:avLst/>
          </a:prstGeom>
          <a:ln w="12700">
            <a:solidFill>
              <a:schemeClr val="tx2"/>
            </a:solidFill>
            <a:prstDash val="sysDash"/>
          </a:ln>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958850" y="2942957"/>
            <a:ext cx="5540544" cy="0"/>
          </a:xfrm>
          <a:prstGeom prst="line">
            <a:avLst/>
          </a:prstGeom>
          <a:ln w="12700">
            <a:solidFill>
              <a:schemeClr val="tx2"/>
            </a:solidFill>
            <a:prstDash val="sysDash"/>
          </a:ln>
          <a:effectLst/>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958850" y="3462201"/>
            <a:ext cx="5540544" cy="0"/>
          </a:xfrm>
          <a:prstGeom prst="line">
            <a:avLst/>
          </a:prstGeom>
          <a:ln w="12700">
            <a:solidFill>
              <a:schemeClr val="tx2"/>
            </a:solidFill>
            <a:prstDash val="sysDash"/>
          </a:ln>
          <a:effectLst/>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958850" y="3981445"/>
            <a:ext cx="5540544" cy="0"/>
          </a:xfrm>
          <a:prstGeom prst="line">
            <a:avLst/>
          </a:prstGeom>
          <a:ln w="12700">
            <a:solidFill>
              <a:schemeClr val="tx2"/>
            </a:solidFill>
            <a:prstDash val="sysDash"/>
          </a:ln>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id" hidden="1"/>
          <p:cNvGrpSpPr/>
          <p:nvPr>
            <p:custDataLst>
              <p:tags r:id="rId2"/>
            </p:custDataLst>
          </p:nvPr>
        </p:nvGrpSpPr>
        <p:grpSpPr>
          <a:xfrm>
            <a:off x="541065" y="635374"/>
            <a:ext cx="9179468" cy="6218189"/>
            <a:chOff x="530352" y="685800"/>
            <a:chExt cx="8997696" cy="6711696"/>
          </a:xfrm>
        </p:grpSpPr>
        <p:sp>
          <p:nvSpPr>
            <p:cNvPr id="7" name="Footer block" hidden="1"/>
            <p:cNvSpPr>
              <a:spLocks noChangeArrowheads="1"/>
            </p:cNvSpPr>
            <p:nvPr/>
          </p:nvSpPr>
          <p:spPr bwMode="gray">
            <a:xfrm>
              <a:off x="530352" y="6784848"/>
              <a:ext cx="8988552"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912813">
                <a:defRPr/>
              </a:pPr>
              <a:endParaRPr lang="en-GB" dirty="0"/>
            </a:p>
          </p:txBody>
        </p:sp>
        <p:sp>
          <p:nvSpPr>
            <p:cNvPr id="8" name="Title block" hidden="1"/>
            <p:cNvSpPr>
              <a:spLocks noChangeArrowheads="1"/>
            </p:cNvSpPr>
            <p:nvPr/>
          </p:nvSpPr>
          <p:spPr bwMode="gray">
            <a:xfrm>
              <a:off x="530352" y="1143000"/>
              <a:ext cx="8988552"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912813">
                <a:defRPr/>
              </a:pPr>
              <a:endParaRPr lang="en-GB" dirty="0"/>
            </a:p>
          </p:txBody>
        </p:sp>
        <p:sp>
          <p:nvSpPr>
            <p:cNvPr id="9" name="Header block" hidden="1"/>
            <p:cNvSpPr>
              <a:spLocks noChangeArrowheads="1"/>
            </p:cNvSpPr>
            <p:nvPr/>
          </p:nvSpPr>
          <p:spPr bwMode="gray">
            <a:xfrm>
              <a:off x="530352" y="685800"/>
              <a:ext cx="8988552"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801688">
                <a:buSzPct val="90000"/>
                <a:defRPr/>
              </a:pPr>
              <a:endParaRPr lang="en-GB" sz="1400" dirty="0">
                <a:solidFill>
                  <a:schemeClr val="folHlink"/>
                </a:solidFill>
                <a:cs typeface="Arial" charset="0"/>
              </a:endParaRPr>
            </a:p>
          </p:txBody>
        </p:sp>
        <p:grpSp>
          <p:nvGrpSpPr>
            <p:cNvPr id="10" name="Group 600" hidden="1"/>
            <p:cNvGrpSpPr/>
            <p:nvPr/>
          </p:nvGrpSpPr>
          <p:grpSpPr>
            <a:xfrm>
              <a:off x="530352" y="6016752"/>
              <a:ext cx="8997696" cy="609600"/>
              <a:chOff x="530352" y="6016752"/>
              <a:chExt cx="8997696" cy="609600"/>
            </a:xfrm>
          </p:grpSpPr>
          <p:sp>
            <p:nvSpPr>
              <p:cNvPr id="46" name="Content block 606" hidden="1"/>
              <p:cNvSpPr>
                <a:spLocks noChangeArrowheads="1"/>
              </p:cNvSpPr>
              <p:nvPr/>
            </p:nvSpPr>
            <p:spPr bwMode="gray">
              <a:xfrm>
                <a:off x="8156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7"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8"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9" name="Content block 603" hidden="1"/>
              <p:cNvSpPr>
                <a:spLocks noChangeArrowheads="1"/>
              </p:cNvSpPr>
              <p:nvPr/>
            </p:nvSpPr>
            <p:spPr bwMode="gray">
              <a:xfrm>
                <a:off x="358474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0" name="Content block 602" hidden="1"/>
              <p:cNvSpPr>
                <a:spLocks noChangeArrowheads="1"/>
              </p:cNvSpPr>
              <p:nvPr/>
            </p:nvSpPr>
            <p:spPr bwMode="gray">
              <a:xfrm>
                <a:off x="2057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1" name="Content block 601" hidden="1"/>
              <p:cNvSpPr>
                <a:spLocks noChangeArrowheads="1"/>
              </p:cNvSpPr>
              <p:nvPr/>
            </p:nvSpPr>
            <p:spPr bwMode="gray">
              <a:xfrm>
                <a:off x="530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1" name="Group 500" hidden="1"/>
            <p:cNvGrpSpPr/>
            <p:nvPr/>
          </p:nvGrpSpPr>
          <p:grpSpPr>
            <a:xfrm>
              <a:off x="530352" y="5257800"/>
              <a:ext cx="8997696" cy="609600"/>
              <a:chOff x="530352" y="5257800"/>
              <a:chExt cx="8997696" cy="609600"/>
            </a:xfrm>
          </p:grpSpPr>
          <p:sp>
            <p:nvSpPr>
              <p:cNvPr id="40" name="Content block 506" hidden="1"/>
              <p:cNvSpPr>
                <a:spLocks noChangeArrowheads="1"/>
              </p:cNvSpPr>
              <p:nvPr/>
            </p:nvSpPr>
            <p:spPr bwMode="gray">
              <a:xfrm>
                <a:off x="8156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1"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2"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3" name="Content block 503" hidden="1"/>
              <p:cNvSpPr>
                <a:spLocks noChangeArrowheads="1"/>
              </p:cNvSpPr>
              <p:nvPr/>
            </p:nvSpPr>
            <p:spPr bwMode="gray">
              <a:xfrm>
                <a:off x="358474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4" name="Content block 502" hidden="1"/>
              <p:cNvSpPr>
                <a:spLocks noChangeArrowheads="1"/>
              </p:cNvSpPr>
              <p:nvPr/>
            </p:nvSpPr>
            <p:spPr bwMode="gray">
              <a:xfrm>
                <a:off x="2057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5" name="Content block 501" hidden="1"/>
              <p:cNvSpPr>
                <a:spLocks noChangeArrowheads="1"/>
              </p:cNvSpPr>
              <p:nvPr/>
            </p:nvSpPr>
            <p:spPr bwMode="gray">
              <a:xfrm>
                <a:off x="530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2" name="Group 400" hidden="1"/>
            <p:cNvGrpSpPr/>
            <p:nvPr/>
          </p:nvGrpSpPr>
          <p:grpSpPr>
            <a:xfrm>
              <a:off x="530352" y="4498848"/>
              <a:ext cx="8997696" cy="609600"/>
              <a:chOff x="530352" y="4498848"/>
              <a:chExt cx="8997696" cy="609600"/>
            </a:xfrm>
          </p:grpSpPr>
          <p:sp>
            <p:nvSpPr>
              <p:cNvPr id="34" name="Content block 406" hidden="1"/>
              <p:cNvSpPr>
                <a:spLocks noChangeArrowheads="1"/>
              </p:cNvSpPr>
              <p:nvPr/>
            </p:nvSpPr>
            <p:spPr bwMode="gray">
              <a:xfrm>
                <a:off x="8156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5"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6"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7" name="Content block 403" hidden="1"/>
              <p:cNvSpPr>
                <a:spLocks noChangeArrowheads="1"/>
              </p:cNvSpPr>
              <p:nvPr/>
            </p:nvSpPr>
            <p:spPr bwMode="gray">
              <a:xfrm>
                <a:off x="358474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8" name="Content block 402" hidden="1"/>
              <p:cNvSpPr>
                <a:spLocks noChangeArrowheads="1"/>
              </p:cNvSpPr>
              <p:nvPr/>
            </p:nvSpPr>
            <p:spPr bwMode="gray">
              <a:xfrm>
                <a:off x="2057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9" name="Content block 401" hidden="1"/>
              <p:cNvSpPr>
                <a:spLocks noChangeArrowheads="1"/>
              </p:cNvSpPr>
              <p:nvPr/>
            </p:nvSpPr>
            <p:spPr bwMode="gray">
              <a:xfrm>
                <a:off x="530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3" name="Group 300" hidden="1"/>
            <p:cNvGrpSpPr/>
            <p:nvPr/>
          </p:nvGrpSpPr>
          <p:grpSpPr>
            <a:xfrm>
              <a:off x="530352" y="3730752"/>
              <a:ext cx="8997696" cy="609600"/>
              <a:chOff x="530352" y="3730752"/>
              <a:chExt cx="8997696" cy="609600"/>
            </a:xfrm>
          </p:grpSpPr>
          <p:sp>
            <p:nvSpPr>
              <p:cNvPr id="28" name="Content block 306" hidden="1"/>
              <p:cNvSpPr>
                <a:spLocks noChangeArrowheads="1"/>
              </p:cNvSpPr>
              <p:nvPr/>
            </p:nvSpPr>
            <p:spPr bwMode="gray">
              <a:xfrm>
                <a:off x="8156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9"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0"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1" name="Content block 303" hidden="1"/>
              <p:cNvSpPr>
                <a:spLocks noChangeArrowheads="1"/>
              </p:cNvSpPr>
              <p:nvPr/>
            </p:nvSpPr>
            <p:spPr bwMode="gray">
              <a:xfrm>
                <a:off x="358474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2" name="Content block 302" hidden="1"/>
              <p:cNvSpPr>
                <a:spLocks noChangeArrowheads="1"/>
              </p:cNvSpPr>
              <p:nvPr/>
            </p:nvSpPr>
            <p:spPr bwMode="gray">
              <a:xfrm>
                <a:off x="2057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3" name="Content block 301" hidden="1"/>
              <p:cNvSpPr>
                <a:spLocks noChangeArrowheads="1"/>
              </p:cNvSpPr>
              <p:nvPr/>
            </p:nvSpPr>
            <p:spPr bwMode="gray">
              <a:xfrm>
                <a:off x="530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4" name="Group 200" hidden="1"/>
            <p:cNvGrpSpPr/>
            <p:nvPr/>
          </p:nvGrpSpPr>
          <p:grpSpPr>
            <a:xfrm>
              <a:off x="530352" y="2971800"/>
              <a:ext cx="8997696" cy="609600"/>
              <a:chOff x="530352" y="2971800"/>
              <a:chExt cx="8997696" cy="609600"/>
            </a:xfrm>
          </p:grpSpPr>
          <p:sp>
            <p:nvSpPr>
              <p:cNvPr id="22" name="Content block 206" hidden="1"/>
              <p:cNvSpPr>
                <a:spLocks noChangeArrowheads="1"/>
              </p:cNvSpPr>
              <p:nvPr/>
            </p:nvSpPr>
            <p:spPr bwMode="gray">
              <a:xfrm>
                <a:off x="8156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3"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4"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5" name="Content block 203" hidden="1"/>
              <p:cNvSpPr>
                <a:spLocks noChangeArrowheads="1"/>
              </p:cNvSpPr>
              <p:nvPr/>
            </p:nvSpPr>
            <p:spPr bwMode="gray">
              <a:xfrm>
                <a:off x="358474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6" name="Content block 202" hidden="1"/>
              <p:cNvSpPr>
                <a:spLocks noChangeArrowheads="1"/>
              </p:cNvSpPr>
              <p:nvPr/>
            </p:nvSpPr>
            <p:spPr bwMode="gray">
              <a:xfrm>
                <a:off x="2057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7" name="Content block 201" hidden="1"/>
              <p:cNvSpPr>
                <a:spLocks noChangeArrowheads="1"/>
              </p:cNvSpPr>
              <p:nvPr/>
            </p:nvSpPr>
            <p:spPr bwMode="gray">
              <a:xfrm>
                <a:off x="530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5" name="Group 100" hidden="1"/>
            <p:cNvGrpSpPr/>
            <p:nvPr/>
          </p:nvGrpSpPr>
          <p:grpSpPr>
            <a:xfrm>
              <a:off x="530352" y="2212848"/>
              <a:ext cx="8997696" cy="609600"/>
              <a:chOff x="530352" y="2212848"/>
              <a:chExt cx="8997696" cy="609600"/>
            </a:xfrm>
          </p:grpSpPr>
          <p:sp>
            <p:nvSpPr>
              <p:cNvPr id="16" name="Content block 106" hidden="1"/>
              <p:cNvSpPr>
                <a:spLocks noChangeArrowheads="1"/>
              </p:cNvSpPr>
              <p:nvPr/>
            </p:nvSpPr>
            <p:spPr bwMode="gray">
              <a:xfrm>
                <a:off x="8156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7"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8"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9"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0" name="Content block 102" hidden="1"/>
              <p:cNvSpPr>
                <a:spLocks noChangeArrowheads="1"/>
              </p:cNvSpPr>
              <p:nvPr/>
            </p:nvSpPr>
            <p:spPr bwMode="gray">
              <a:xfrm>
                <a:off x="2057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1" name="Content block 101" hidden="1"/>
              <p:cNvSpPr>
                <a:spLocks noChangeArrowheads="1"/>
              </p:cNvSpPr>
              <p:nvPr/>
            </p:nvSpPr>
            <p:spPr bwMode="gray">
              <a:xfrm>
                <a:off x="530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sp>
        <p:nvSpPr>
          <p:cNvPr id="3" name="Title 2"/>
          <p:cNvSpPr>
            <a:spLocks noGrp="1"/>
          </p:cNvSpPr>
          <p:nvPr>
            <p:ph type="title"/>
            <p:custDataLst>
              <p:tags r:id="rId3"/>
            </p:custDataLst>
          </p:nvPr>
        </p:nvSpPr>
        <p:spPr>
          <a:xfrm>
            <a:off x="1314376" y="1224186"/>
            <a:ext cx="8395278" cy="1169551"/>
          </a:xfrm>
        </p:spPr>
        <p:txBody>
          <a:bodyPr/>
          <a:lstStyle/>
          <a:p>
            <a:r>
              <a:rPr lang="en-GB" dirty="0" smtClean="0"/>
              <a:t>Industry profile:</a:t>
            </a:r>
            <a:br>
              <a:rPr lang="en-GB" dirty="0" smtClean="0"/>
            </a:br>
            <a:r>
              <a:rPr lang="en-GB" dirty="0" smtClean="0"/>
              <a:t>Role in the economy</a:t>
            </a:r>
            <a:endParaRPr lang="en-GB" dirty="0"/>
          </a:p>
        </p:txBody>
      </p:sp>
      <p:sp>
        <p:nvSpPr>
          <p:cNvPr id="52" name="Rectangle 51"/>
          <p:cNvSpPr/>
          <p:nvPr/>
        </p:nvSpPr>
        <p:spPr>
          <a:xfrm>
            <a:off x="1243860" y="2687133"/>
            <a:ext cx="5833215" cy="1615827"/>
          </a:xfrm>
          <a:prstGeom prst="rect">
            <a:avLst/>
          </a:prstGeom>
        </p:spPr>
        <p:txBody>
          <a:bodyPr wrap="square">
            <a:spAutoFit/>
          </a:bodyPr>
          <a:lstStyle/>
          <a:p>
            <a:r>
              <a:rPr lang="en-AU" dirty="0" smtClean="0">
                <a:solidFill>
                  <a:schemeClr val="bg1"/>
                </a:solidFill>
                <a:latin typeface="+mj-lt"/>
              </a:rPr>
              <a:t>Automotive manufacturing provides significant economic benefits in terms of employment, value adding, R&amp;D and exporting. The industry is the largest contributor to manufacturing output, employment and R&amp;D.</a:t>
            </a:r>
          </a:p>
          <a:p>
            <a:endParaRPr lang="en-AU" dirty="0" smtClean="0">
              <a:solidFill>
                <a:schemeClr val="bg1"/>
              </a:solidFill>
              <a:latin typeface="+mj-lt"/>
            </a:endParaRPr>
          </a:p>
          <a:p>
            <a:r>
              <a:rPr lang="en-AU" dirty="0" smtClean="0">
                <a:solidFill>
                  <a:schemeClr val="bg1"/>
                </a:solidFill>
                <a:latin typeface="+mj-lt"/>
              </a:rPr>
              <a:t>The automotive industry provides employment for high-value design and engineering skills and builds capability in Australia that has spillover benefits for other industry sectors.</a:t>
            </a:r>
          </a:p>
          <a:p>
            <a:endParaRPr lang="en-AU" dirty="0" smtClean="0">
              <a:solidFill>
                <a:schemeClr val="bg1"/>
              </a:solidFill>
              <a:latin typeface="+mj-lt"/>
            </a:endParaRPr>
          </a:p>
          <a:p>
            <a:r>
              <a:rPr lang="en-AU" dirty="0" smtClean="0">
                <a:solidFill>
                  <a:schemeClr val="bg1"/>
                </a:solidFill>
                <a:latin typeface="+mj-lt"/>
              </a:rPr>
              <a:t>The industry also requires a large and stable workforce that can be located around major employment centres.</a:t>
            </a:r>
            <a:endParaRPr lang="en-GB" dirty="0">
              <a:solidFill>
                <a:schemeClr val="bg1"/>
              </a:solidFill>
              <a:latin typeface="+mj-lt"/>
            </a:endParaRPr>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id" hidden="1"/>
          <p:cNvGrpSpPr/>
          <p:nvPr>
            <p:custDataLst>
              <p:tags r:id="rId1"/>
            </p:custDataLst>
          </p:nvPr>
        </p:nvGrpSpPr>
        <p:grpSpPr>
          <a:xfrm>
            <a:off x="541065" y="635374"/>
            <a:ext cx="9179468" cy="6218189"/>
            <a:chOff x="530352" y="685800"/>
            <a:chExt cx="8997696" cy="6711696"/>
          </a:xfrm>
        </p:grpSpPr>
        <p:sp>
          <p:nvSpPr>
            <p:cNvPr id="7" name="Footer block" hidden="1"/>
            <p:cNvSpPr>
              <a:spLocks noChangeArrowheads="1"/>
            </p:cNvSpPr>
            <p:nvPr/>
          </p:nvSpPr>
          <p:spPr bwMode="gray">
            <a:xfrm>
              <a:off x="530352" y="6784848"/>
              <a:ext cx="8988552"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912813">
                <a:defRPr/>
              </a:pPr>
              <a:endParaRPr lang="en-GB" dirty="0"/>
            </a:p>
          </p:txBody>
        </p:sp>
        <p:sp>
          <p:nvSpPr>
            <p:cNvPr id="8" name="Title block" hidden="1"/>
            <p:cNvSpPr>
              <a:spLocks noChangeArrowheads="1"/>
            </p:cNvSpPr>
            <p:nvPr/>
          </p:nvSpPr>
          <p:spPr bwMode="gray">
            <a:xfrm>
              <a:off x="530352" y="1143000"/>
              <a:ext cx="8988552"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912813">
                <a:defRPr/>
              </a:pPr>
              <a:endParaRPr lang="en-GB" dirty="0"/>
            </a:p>
          </p:txBody>
        </p:sp>
        <p:sp>
          <p:nvSpPr>
            <p:cNvPr id="9" name="Header block" hidden="1"/>
            <p:cNvSpPr>
              <a:spLocks noChangeArrowheads="1"/>
            </p:cNvSpPr>
            <p:nvPr/>
          </p:nvSpPr>
          <p:spPr bwMode="gray">
            <a:xfrm>
              <a:off x="530352" y="685800"/>
              <a:ext cx="8988552"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801688">
                <a:buSzPct val="90000"/>
                <a:defRPr/>
              </a:pPr>
              <a:endParaRPr lang="en-GB" sz="1400" dirty="0">
                <a:solidFill>
                  <a:schemeClr val="folHlink"/>
                </a:solidFill>
                <a:cs typeface="Arial" charset="0"/>
              </a:endParaRPr>
            </a:p>
          </p:txBody>
        </p:sp>
        <p:grpSp>
          <p:nvGrpSpPr>
            <p:cNvPr id="10" name="Group 600" hidden="1"/>
            <p:cNvGrpSpPr/>
            <p:nvPr/>
          </p:nvGrpSpPr>
          <p:grpSpPr>
            <a:xfrm>
              <a:off x="530352" y="6016752"/>
              <a:ext cx="8997696" cy="609600"/>
              <a:chOff x="530352" y="6016752"/>
              <a:chExt cx="8997696" cy="609600"/>
            </a:xfrm>
          </p:grpSpPr>
          <p:sp>
            <p:nvSpPr>
              <p:cNvPr id="46" name="Content block 606" hidden="1"/>
              <p:cNvSpPr>
                <a:spLocks noChangeArrowheads="1"/>
              </p:cNvSpPr>
              <p:nvPr/>
            </p:nvSpPr>
            <p:spPr bwMode="gray">
              <a:xfrm>
                <a:off x="8156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7"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8"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9" name="Content block 603" hidden="1"/>
              <p:cNvSpPr>
                <a:spLocks noChangeArrowheads="1"/>
              </p:cNvSpPr>
              <p:nvPr/>
            </p:nvSpPr>
            <p:spPr bwMode="gray">
              <a:xfrm>
                <a:off x="358474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0" name="Content block 602" hidden="1"/>
              <p:cNvSpPr>
                <a:spLocks noChangeArrowheads="1"/>
              </p:cNvSpPr>
              <p:nvPr/>
            </p:nvSpPr>
            <p:spPr bwMode="gray">
              <a:xfrm>
                <a:off x="2057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1" name="Content block 601" hidden="1"/>
              <p:cNvSpPr>
                <a:spLocks noChangeArrowheads="1"/>
              </p:cNvSpPr>
              <p:nvPr/>
            </p:nvSpPr>
            <p:spPr bwMode="gray">
              <a:xfrm>
                <a:off x="530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1" name="Group 500" hidden="1"/>
            <p:cNvGrpSpPr/>
            <p:nvPr/>
          </p:nvGrpSpPr>
          <p:grpSpPr>
            <a:xfrm>
              <a:off x="530352" y="5257800"/>
              <a:ext cx="8997696" cy="609600"/>
              <a:chOff x="530352" y="5257800"/>
              <a:chExt cx="8997696" cy="609600"/>
            </a:xfrm>
          </p:grpSpPr>
          <p:sp>
            <p:nvSpPr>
              <p:cNvPr id="40" name="Content block 506" hidden="1"/>
              <p:cNvSpPr>
                <a:spLocks noChangeArrowheads="1"/>
              </p:cNvSpPr>
              <p:nvPr/>
            </p:nvSpPr>
            <p:spPr bwMode="gray">
              <a:xfrm>
                <a:off x="8156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1"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2"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3" name="Content block 503" hidden="1"/>
              <p:cNvSpPr>
                <a:spLocks noChangeArrowheads="1"/>
              </p:cNvSpPr>
              <p:nvPr/>
            </p:nvSpPr>
            <p:spPr bwMode="gray">
              <a:xfrm>
                <a:off x="358474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4" name="Content block 502" hidden="1"/>
              <p:cNvSpPr>
                <a:spLocks noChangeArrowheads="1"/>
              </p:cNvSpPr>
              <p:nvPr/>
            </p:nvSpPr>
            <p:spPr bwMode="gray">
              <a:xfrm>
                <a:off x="2057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5" name="Content block 501" hidden="1"/>
              <p:cNvSpPr>
                <a:spLocks noChangeArrowheads="1"/>
              </p:cNvSpPr>
              <p:nvPr/>
            </p:nvSpPr>
            <p:spPr bwMode="gray">
              <a:xfrm>
                <a:off x="530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2" name="Group 400" hidden="1"/>
            <p:cNvGrpSpPr/>
            <p:nvPr/>
          </p:nvGrpSpPr>
          <p:grpSpPr>
            <a:xfrm>
              <a:off x="530352" y="4498848"/>
              <a:ext cx="8997696" cy="609600"/>
              <a:chOff x="530352" y="4498848"/>
              <a:chExt cx="8997696" cy="609600"/>
            </a:xfrm>
          </p:grpSpPr>
          <p:sp>
            <p:nvSpPr>
              <p:cNvPr id="34" name="Content block 406" hidden="1"/>
              <p:cNvSpPr>
                <a:spLocks noChangeArrowheads="1"/>
              </p:cNvSpPr>
              <p:nvPr/>
            </p:nvSpPr>
            <p:spPr bwMode="gray">
              <a:xfrm>
                <a:off x="8156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5"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6"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7" name="Content block 403" hidden="1"/>
              <p:cNvSpPr>
                <a:spLocks noChangeArrowheads="1"/>
              </p:cNvSpPr>
              <p:nvPr/>
            </p:nvSpPr>
            <p:spPr bwMode="gray">
              <a:xfrm>
                <a:off x="358474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8" name="Content block 402" hidden="1"/>
              <p:cNvSpPr>
                <a:spLocks noChangeArrowheads="1"/>
              </p:cNvSpPr>
              <p:nvPr/>
            </p:nvSpPr>
            <p:spPr bwMode="gray">
              <a:xfrm>
                <a:off x="2057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9" name="Content block 401" hidden="1"/>
              <p:cNvSpPr>
                <a:spLocks noChangeArrowheads="1"/>
              </p:cNvSpPr>
              <p:nvPr/>
            </p:nvSpPr>
            <p:spPr bwMode="gray">
              <a:xfrm>
                <a:off x="530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3" name="Group 300" hidden="1"/>
            <p:cNvGrpSpPr/>
            <p:nvPr/>
          </p:nvGrpSpPr>
          <p:grpSpPr>
            <a:xfrm>
              <a:off x="530352" y="3730752"/>
              <a:ext cx="8997696" cy="609600"/>
              <a:chOff x="530352" y="3730752"/>
              <a:chExt cx="8997696" cy="609600"/>
            </a:xfrm>
          </p:grpSpPr>
          <p:sp>
            <p:nvSpPr>
              <p:cNvPr id="28" name="Content block 306" hidden="1"/>
              <p:cNvSpPr>
                <a:spLocks noChangeArrowheads="1"/>
              </p:cNvSpPr>
              <p:nvPr/>
            </p:nvSpPr>
            <p:spPr bwMode="gray">
              <a:xfrm>
                <a:off x="8156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9"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0"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1" name="Content block 303" hidden="1"/>
              <p:cNvSpPr>
                <a:spLocks noChangeArrowheads="1"/>
              </p:cNvSpPr>
              <p:nvPr/>
            </p:nvSpPr>
            <p:spPr bwMode="gray">
              <a:xfrm>
                <a:off x="358474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2" name="Content block 302" hidden="1"/>
              <p:cNvSpPr>
                <a:spLocks noChangeArrowheads="1"/>
              </p:cNvSpPr>
              <p:nvPr/>
            </p:nvSpPr>
            <p:spPr bwMode="gray">
              <a:xfrm>
                <a:off x="2057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3" name="Content block 301" hidden="1"/>
              <p:cNvSpPr>
                <a:spLocks noChangeArrowheads="1"/>
              </p:cNvSpPr>
              <p:nvPr/>
            </p:nvSpPr>
            <p:spPr bwMode="gray">
              <a:xfrm>
                <a:off x="530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4" name="Group 200" hidden="1"/>
            <p:cNvGrpSpPr/>
            <p:nvPr/>
          </p:nvGrpSpPr>
          <p:grpSpPr>
            <a:xfrm>
              <a:off x="530352" y="2971800"/>
              <a:ext cx="8997696" cy="609600"/>
              <a:chOff x="530352" y="2971800"/>
              <a:chExt cx="8997696" cy="609600"/>
            </a:xfrm>
          </p:grpSpPr>
          <p:sp>
            <p:nvSpPr>
              <p:cNvPr id="22" name="Content block 206" hidden="1"/>
              <p:cNvSpPr>
                <a:spLocks noChangeArrowheads="1"/>
              </p:cNvSpPr>
              <p:nvPr/>
            </p:nvSpPr>
            <p:spPr bwMode="gray">
              <a:xfrm>
                <a:off x="8156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3"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4"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5" name="Content block 203" hidden="1"/>
              <p:cNvSpPr>
                <a:spLocks noChangeArrowheads="1"/>
              </p:cNvSpPr>
              <p:nvPr/>
            </p:nvSpPr>
            <p:spPr bwMode="gray">
              <a:xfrm>
                <a:off x="358474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6" name="Content block 202" hidden="1"/>
              <p:cNvSpPr>
                <a:spLocks noChangeArrowheads="1"/>
              </p:cNvSpPr>
              <p:nvPr/>
            </p:nvSpPr>
            <p:spPr bwMode="gray">
              <a:xfrm>
                <a:off x="2057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7" name="Content block 201" hidden="1"/>
              <p:cNvSpPr>
                <a:spLocks noChangeArrowheads="1"/>
              </p:cNvSpPr>
              <p:nvPr/>
            </p:nvSpPr>
            <p:spPr bwMode="gray">
              <a:xfrm>
                <a:off x="530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5" name="Group 100" hidden="1"/>
            <p:cNvGrpSpPr/>
            <p:nvPr/>
          </p:nvGrpSpPr>
          <p:grpSpPr>
            <a:xfrm>
              <a:off x="530352" y="2212848"/>
              <a:ext cx="8997696" cy="609600"/>
              <a:chOff x="530352" y="2212848"/>
              <a:chExt cx="8997696" cy="609600"/>
            </a:xfrm>
          </p:grpSpPr>
          <p:sp>
            <p:nvSpPr>
              <p:cNvPr id="16" name="Content block 106" hidden="1"/>
              <p:cNvSpPr>
                <a:spLocks noChangeArrowheads="1"/>
              </p:cNvSpPr>
              <p:nvPr/>
            </p:nvSpPr>
            <p:spPr bwMode="gray">
              <a:xfrm>
                <a:off x="8156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7"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8"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9"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0" name="Content block 102" hidden="1"/>
              <p:cNvSpPr>
                <a:spLocks noChangeArrowheads="1"/>
              </p:cNvSpPr>
              <p:nvPr/>
            </p:nvSpPr>
            <p:spPr bwMode="gray">
              <a:xfrm>
                <a:off x="2057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1" name="Content block 101" hidden="1"/>
              <p:cNvSpPr>
                <a:spLocks noChangeArrowheads="1"/>
              </p:cNvSpPr>
              <p:nvPr/>
            </p:nvSpPr>
            <p:spPr bwMode="gray">
              <a:xfrm>
                <a:off x="530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sp>
        <p:nvSpPr>
          <p:cNvPr id="2" name="Title 1"/>
          <p:cNvSpPr>
            <a:spLocks noGrp="1"/>
          </p:cNvSpPr>
          <p:nvPr>
            <p:ph type="title"/>
          </p:nvPr>
        </p:nvSpPr>
        <p:spPr/>
        <p:txBody>
          <a:bodyPr/>
          <a:lstStyle/>
          <a:p>
            <a:r>
              <a:rPr lang="en-GB" dirty="0" smtClean="0"/>
              <a:t>Economic output</a:t>
            </a:r>
            <a:endParaRPr lang="en-GB" dirty="0"/>
          </a:p>
        </p:txBody>
      </p:sp>
      <p:sp>
        <p:nvSpPr>
          <p:cNvPr id="3" name="Content Placeholder 2"/>
          <p:cNvSpPr>
            <a:spLocks noGrp="1"/>
          </p:cNvSpPr>
          <p:nvPr>
            <p:ph sz="quarter" idx="24"/>
            <p:custDataLst>
              <p:tags r:id="rId2"/>
            </p:custDataLst>
          </p:nvPr>
        </p:nvSpPr>
        <p:spPr>
          <a:xfrm>
            <a:off x="696912" y="1357314"/>
            <a:ext cx="4362451" cy="1934359"/>
          </a:xfrm>
        </p:spPr>
        <p:txBody>
          <a:bodyPr/>
          <a:lstStyle/>
          <a:p>
            <a:pPr>
              <a:spcAft>
                <a:spcPts val="500"/>
              </a:spcAft>
            </a:pPr>
            <a:r>
              <a:rPr lang="en-GB" b="1" dirty="0" smtClean="0">
                <a:solidFill>
                  <a:schemeClr val="tx2"/>
                </a:solidFill>
              </a:rPr>
              <a:t>The Global Financial Crisis (GFC) in 2008 re-intensified the debate around the importance of a diversified economy underpinned by a strong manufacturing base.</a:t>
            </a:r>
          </a:p>
          <a:p>
            <a:pPr>
              <a:spcAft>
                <a:spcPts val="500"/>
              </a:spcAft>
            </a:pPr>
            <a:r>
              <a:rPr lang="en-GB" dirty="0" smtClean="0"/>
              <a:t>The sharp downturn and subsequent weakness in high value add services re-focused attention on labour intensive manufacturing industries, like the automotive industry. Many governments have responded through increased investment designed to retain and attract automotive manufacturing. The methods and extent to which this has occurred is discussed in further detail in Section 2 – A changing competitive environment.</a:t>
            </a:r>
          </a:p>
        </p:txBody>
      </p:sp>
      <p:sp>
        <p:nvSpPr>
          <p:cNvPr id="4" name="Content Placeholder 3"/>
          <p:cNvSpPr>
            <a:spLocks noGrp="1"/>
          </p:cNvSpPr>
          <p:nvPr>
            <p:ph sz="quarter" idx="25"/>
            <p:custDataLst>
              <p:tags r:id="rId3"/>
            </p:custDataLst>
          </p:nvPr>
        </p:nvSpPr>
        <p:spPr/>
        <p:txBody>
          <a:bodyPr/>
          <a:lstStyle/>
          <a:p>
            <a:endParaRPr lang="en-GB" sz="1000" b="1" dirty="0" smtClean="0">
              <a:solidFill>
                <a:schemeClr val="tx2"/>
              </a:solidFill>
            </a:endParaRPr>
          </a:p>
          <a:p>
            <a:endParaRPr lang="en-GB" sz="1000" b="1" dirty="0" smtClean="0">
              <a:solidFill>
                <a:schemeClr val="tx2"/>
              </a:solidFill>
            </a:endParaRPr>
          </a:p>
        </p:txBody>
      </p:sp>
      <p:sp>
        <p:nvSpPr>
          <p:cNvPr id="55" name="Executive Summary" hidden="1"/>
          <p:cNvSpPr txBox="1"/>
          <p:nvPr>
            <p:custDataLst>
              <p:tags r:id="rId4"/>
            </p:custDataLst>
          </p:nvPr>
        </p:nvSpPr>
        <p:spPr>
          <a:xfrm>
            <a:off x="541064" y="6286750"/>
            <a:ext cx="2024335" cy="205184"/>
          </a:xfrm>
          <a:prstGeom prst="rect">
            <a:avLst/>
          </a:prstGeom>
          <a:noFill/>
        </p:spPr>
        <p:txBody>
          <a:bodyPr wrap="square" lIns="0" tIns="0" rIns="0" bIns="0" rtlCol="0">
            <a:spAutoFit/>
          </a:bodyPr>
          <a:lstStyle/>
          <a:p>
            <a:pPr>
              <a:lnSpc>
                <a:spcPts val="1600"/>
              </a:lnSpc>
            </a:pPr>
            <a:endParaRPr lang="en-GB" sz="1600" noProof="0" dirty="0" smtClean="0">
              <a:solidFill>
                <a:schemeClr val="tx1"/>
              </a:solidFill>
            </a:endParaRPr>
          </a:p>
        </p:txBody>
      </p:sp>
      <p:sp>
        <p:nvSpPr>
          <p:cNvPr id="56" name="Draft stamp"/>
          <p:cNvSpPr txBox="1"/>
          <p:nvPr>
            <p:custDataLst>
              <p:tags r:id="rId5"/>
            </p:custDataLst>
          </p:nvPr>
        </p:nvSpPr>
        <p:spPr>
          <a:xfrm>
            <a:off x="517526" y="437615"/>
            <a:ext cx="4681554" cy="138499"/>
          </a:xfrm>
          <a:prstGeom prst="rect">
            <a:avLst/>
          </a:prstGeom>
          <a:noFill/>
          <a:ln>
            <a:noFill/>
          </a:ln>
        </p:spPr>
        <p:txBody>
          <a:bodyPr wrap="square" lIns="0" tIns="0" rIns="0" bIns="0" rtlCol="0">
            <a:spAutoFit/>
          </a:bodyPr>
          <a:lstStyle/>
          <a:p>
            <a:r>
              <a:rPr lang="en-AU" sz="900" dirty="0" smtClean="0">
                <a:latin typeface="+mj-lt"/>
              </a:rPr>
              <a:t>Industry profile: Role in the economy</a:t>
            </a:r>
            <a:endParaRPr lang="en-GB" sz="900" dirty="0" smtClean="0">
              <a:latin typeface="+mj-lt"/>
            </a:endParaRPr>
          </a:p>
        </p:txBody>
      </p:sp>
      <p:sp>
        <p:nvSpPr>
          <p:cNvPr id="58" name="Content Placeholder 3"/>
          <p:cNvSpPr txBox="1">
            <a:spLocks/>
          </p:cNvSpPr>
          <p:nvPr>
            <p:custDataLst>
              <p:tags r:id="rId6"/>
            </p:custDataLst>
          </p:nvPr>
        </p:nvSpPr>
        <p:spPr>
          <a:xfrm>
            <a:off x="5400676" y="1362460"/>
            <a:ext cx="4246544" cy="1628390"/>
          </a:xfrm>
          <a:prstGeom prst="rect">
            <a:avLst/>
          </a:prstGeom>
        </p:spPr>
        <p:txBody>
          <a:bodyPr vert="horz" lIns="0" tIns="0" rIns="0" bIns="0" rtlCol="0">
            <a:noAutofit/>
          </a:bodyPr>
          <a:lstStyle/>
          <a:p>
            <a:r>
              <a:rPr lang="en-AU" sz="1000" dirty="0" smtClean="0">
                <a:solidFill>
                  <a:srgbClr val="000000"/>
                </a:solidFill>
                <a:latin typeface="Georgia"/>
              </a:rPr>
              <a:t>Within Australia, the automotive industry represents an estimated  1.92% of total gross domestic product (GDP). This equates to annual industry gross value add of </a:t>
            </a:r>
            <a:r>
              <a:rPr lang="en-AU" sz="1000" b="1" dirty="0" smtClean="0">
                <a:solidFill>
                  <a:schemeClr val="tx2"/>
                </a:solidFill>
                <a:latin typeface="Georgia"/>
              </a:rPr>
              <a:t>$23.5 billion.</a:t>
            </a:r>
          </a:p>
          <a:p>
            <a:endParaRPr lang="en-GB" sz="1000" dirty="0" smtClean="0">
              <a:solidFill>
                <a:srgbClr val="000000"/>
              </a:solidFill>
              <a:latin typeface="Georgia"/>
            </a:endParaRPr>
          </a:p>
          <a:p>
            <a:r>
              <a:rPr lang="en-AU" sz="1000" dirty="0" smtClean="0">
                <a:solidFill>
                  <a:srgbClr val="000000"/>
                </a:solidFill>
                <a:latin typeface="Georgia"/>
              </a:rPr>
              <a:t>This level of economic output puts the industry on par with the utilities and hospitality sectors. The automotive sector’s numerous linkages to  other parts of the economy also ensures a high spill over, or flow through effect of industry investment into the broader economy. </a:t>
            </a:r>
            <a:endParaRPr lang="en-AU" sz="1000" dirty="0" smtClean="0">
              <a:solidFill>
                <a:srgbClr val="00B0F0"/>
              </a:solidFill>
              <a:latin typeface="Georgia"/>
            </a:endParaRPr>
          </a:p>
          <a:p>
            <a:endParaRPr lang="en-AU" sz="1000" dirty="0" smtClean="0">
              <a:solidFill>
                <a:srgbClr val="000000"/>
              </a:solidFill>
              <a:latin typeface="Georgia"/>
            </a:endParaRPr>
          </a:p>
          <a:p>
            <a:endParaRPr lang="en-AU" sz="1000" dirty="0" smtClean="0">
              <a:solidFill>
                <a:srgbClr val="000000"/>
              </a:solidFill>
              <a:latin typeface="Georgia"/>
            </a:endParaRP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1000" b="1" i="0" u="none" strike="noStrike" kern="1200" cap="none" spc="0" normalizeH="0" baseline="0" noProof="0" dirty="0" smtClean="0">
              <a:ln>
                <a:noFill/>
              </a:ln>
              <a:solidFill>
                <a:schemeClr val="tx2"/>
              </a:solidFill>
              <a:effectLst/>
              <a:uLnTx/>
              <a:uFillTx/>
              <a:latin typeface="Georgia" pitchFamily="18" charset="0"/>
              <a:ea typeface="+mn-ea"/>
              <a:cs typeface="+mn-cs"/>
            </a:endParaRPr>
          </a:p>
        </p:txBody>
      </p:sp>
      <p:graphicFrame>
        <p:nvGraphicFramePr>
          <p:cNvPr id="59" name="Chart 58"/>
          <p:cNvGraphicFramePr/>
          <p:nvPr/>
        </p:nvGraphicFramePr>
        <p:xfrm>
          <a:off x="3376152" y="3244553"/>
          <a:ext cx="6391736" cy="3204110"/>
        </p:xfrm>
        <a:graphic>
          <a:graphicData uri="http://schemas.openxmlformats.org/drawingml/2006/chart">
            <c:chart xmlns:c="http://schemas.openxmlformats.org/drawingml/2006/chart" xmlns:r="http://schemas.openxmlformats.org/officeDocument/2006/relationships" r:id="rId9"/>
          </a:graphicData>
        </a:graphic>
      </p:graphicFrame>
      <p:sp>
        <p:nvSpPr>
          <p:cNvPr id="60" name="Content Placeholder 2"/>
          <p:cNvSpPr txBox="1">
            <a:spLocks/>
          </p:cNvSpPr>
          <p:nvPr>
            <p:custDataLst>
              <p:tags r:id="rId7"/>
            </p:custDataLst>
          </p:nvPr>
        </p:nvSpPr>
        <p:spPr>
          <a:xfrm>
            <a:off x="716369" y="6528815"/>
            <a:ext cx="7436854" cy="215900"/>
          </a:xfrm>
          <a:prstGeom prst="rect">
            <a:avLst/>
          </a:prstGeom>
        </p:spPr>
        <p:txBody>
          <a:bodyPr vert="horz" lIns="0" tIns="0" rIns="0" bIns="0" rtlCol="0">
            <a:noAutofit/>
          </a:bodyPr>
          <a:lstStyle/>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r>
              <a:rPr lang="en-GB" sz="800" i="1" dirty="0" smtClean="0">
                <a:latin typeface="Georgia" pitchFamily="18" charset="0"/>
              </a:rPr>
              <a:t>Source: ABS (2011) Cat. 5206.0;  IBIS World Australia Automotive Industry Report Series (2011)</a:t>
            </a:r>
            <a:endParaRPr kumimoji="0" lang="en-GB" sz="800" i="1" u="none" strike="noStrike" kern="1200" cap="none" spc="0" normalizeH="0" baseline="0" noProof="0" dirty="0" smtClean="0">
              <a:ln>
                <a:noFill/>
              </a:ln>
              <a:effectLst/>
              <a:uLnTx/>
              <a:uFillTx/>
              <a:latin typeface="Georgia" pitchFamily="18" charset="0"/>
              <a:ea typeface="+mn-ea"/>
              <a:cs typeface="+mn-cs"/>
            </a:endParaRPr>
          </a:p>
        </p:txBody>
      </p:sp>
      <p:sp>
        <p:nvSpPr>
          <p:cNvPr id="61" name="TextBox 60"/>
          <p:cNvSpPr txBox="1"/>
          <p:nvPr/>
        </p:nvSpPr>
        <p:spPr>
          <a:xfrm>
            <a:off x="784465" y="3244553"/>
            <a:ext cx="2548648" cy="315471"/>
          </a:xfrm>
          <a:prstGeom prst="rect">
            <a:avLst/>
          </a:prstGeom>
          <a:noFill/>
          <a:ln>
            <a:noFill/>
          </a:ln>
        </p:spPr>
        <p:txBody>
          <a:bodyPr wrap="square" lIns="0" tIns="0" rIns="0" bIns="0" rtlCol="0">
            <a:spAutoFit/>
          </a:bodyPr>
          <a:lstStyle/>
          <a:p>
            <a:pPr lvl="0" defTabSz="1019175" fontAlgn="base">
              <a:spcBef>
                <a:spcPts val="600"/>
              </a:spcBef>
              <a:spcAft>
                <a:spcPts val="300"/>
              </a:spcAft>
              <a:buClr>
                <a:srgbClr val="000000"/>
              </a:buClr>
            </a:pPr>
            <a:r>
              <a:rPr lang="en-GB" sz="900" b="1" dirty="0" smtClean="0">
                <a:solidFill>
                  <a:srgbClr val="A32020"/>
                </a:solidFill>
                <a:latin typeface="Georgia" pitchFamily="18" charset="0"/>
              </a:rPr>
              <a:t>Chart 1: Industry share of GDP FY11</a:t>
            </a:r>
          </a:p>
          <a:p>
            <a:endParaRPr lang="en-AU" sz="900" noProof="0" dirty="0" smtClean="0">
              <a:solidFill>
                <a:schemeClr val="tx1"/>
              </a:solidFill>
              <a:latin typeface="Georgia" pitchFamily="18" charset="0"/>
              <a:cs typeface="Arial" pitchFamily="34" charset="0"/>
            </a:endParaRPr>
          </a:p>
        </p:txBody>
      </p:sp>
      <p:sp>
        <p:nvSpPr>
          <p:cNvPr id="62" name="Rectangle 61"/>
          <p:cNvSpPr/>
          <p:nvPr/>
        </p:nvSpPr>
        <p:spPr>
          <a:xfrm>
            <a:off x="696913" y="3171217"/>
            <a:ext cx="9070975" cy="3308958"/>
          </a:xfrm>
          <a:prstGeom prst="rect">
            <a:avLst/>
          </a:prstGeom>
          <a:noFill/>
          <a:ln w="9525">
            <a:solidFill>
              <a:schemeClr val="bg1">
                <a:lumMod val="75000"/>
              </a:schemeClr>
            </a:solidFill>
          </a:ln>
        </p:spPr>
        <p:txBody>
          <a:bodyPr vert="horz" wrap="square" lIns="91440" tIns="45720" rIns="91440" bIns="45720" rtlCol="0" anchor="ctr">
            <a:noAutofit/>
          </a:bodyPr>
          <a:lstStyle/>
          <a:p>
            <a:pPr algn="ctr"/>
            <a:endParaRPr lang="en-AU"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id" hidden="1"/>
          <p:cNvGrpSpPr/>
          <p:nvPr>
            <p:custDataLst>
              <p:tags r:id="rId1"/>
            </p:custDataLst>
          </p:nvPr>
        </p:nvGrpSpPr>
        <p:grpSpPr>
          <a:xfrm>
            <a:off x="541065" y="635374"/>
            <a:ext cx="9179468" cy="6218189"/>
            <a:chOff x="530352" y="685800"/>
            <a:chExt cx="8997696" cy="6711696"/>
          </a:xfrm>
        </p:grpSpPr>
        <p:sp>
          <p:nvSpPr>
            <p:cNvPr id="7" name="Footer block" hidden="1"/>
            <p:cNvSpPr>
              <a:spLocks noChangeArrowheads="1"/>
            </p:cNvSpPr>
            <p:nvPr/>
          </p:nvSpPr>
          <p:spPr bwMode="gray">
            <a:xfrm>
              <a:off x="530352" y="6784848"/>
              <a:ext cx="8988552"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912813">
                <a:defRPr/>
              </a:pPr>
              <a:endParaRPr lang="en-GB" dirty="0"/>
            </a:p>
          </p:txBody>
        </p:sp>
        <p:sp>
          <p:nvSpPr>
            <p:cNvPr id="8" name="Title block" hidden="1"/>
            <p:cNvSpPr>
              <a:spLocks noChangeArrowheads="1"/>
            </p:cNvSpPr>
            <p:nvPr/>
          </p:nvSpPr>
          <p:spPr bwMode="gray">
            <a:xfrm>
              <a:off x="530352" y="1143000"/>
              <a:ext cx="8988552"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912813">
                <a:defRPr/>
              </a:pPr>
              <a:endParaRPr lang="en-GB" dirty="0"/>
            </a:p>
          </p:txBody>
        </p:sp>
        <p:sp>
          <p:nvSpPr>
            <p:cNvPr id="9" name="Header block" hidden="1"/>
            <p:cNvSpPr>
              <a:spLocks noChangeArrowheads="1"/>
            </p:cNvSpPr>
            <p:nvPr/>
          </p:nvSpPr>
          <p:spPr bwMode="gray">
            <a:xfrm>
              <a:off x="530352" y="685800"/>
              <a:ext cx="8988552"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801688">
                <a:buSzPct val="90000"/>
                <a:defRPr/>
              </a:pPr>
              <a:endParaRPr lang="en-GB" sz="1400" dirty="0">
                <a:solidFill>
                  <a:schemeClr val="folHlink"/>
                </a:solidFill>
                <a:cs typeface="Arial" charset="0"/>
              </a:endParaRPr>
            </a:p>
          </p:txBody>
        </p:sp>
        <p:grpSp>
          <p:nvGrpSpPr>
            <p:cNvPr id="10" name="Group 600" hidden="1"/>
            <p:cNvGrpSpPr/>
            <p:nvPr/>
          </p:nvGrpSpPr>
          <p:grpSpPr>
            <a:xfrm>
              <a:off x="530352" y="6016752"/>
              <a:ext cx="8997696" cy="609600"/>
              <a:chOff x="530352" y="6016752"/>
              <a:chExt cx="8997696" cy="609600"/>
            </a:xfrm>
          </p:grpSpPr>
          <p:sp>
            <p:nvSpPr>
              <p:cNvPr id="46" name="Content block 606" hidden="1"/>
              <p:cNvSpPr>
                <a:spLocks noChangeArrowheads="1"/>
              </p:cNvSpPr>
              <p:nvPr/>
            </p:nvSpPr>
            <p:spPr bwMode="gray">
              <a:xfrm>
                <a:off x="8156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7"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8"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9" name="Content block 603" hidden="1"/>
              <p:cNvSpPr>
                <a:spLocks noChangeArrowheads="1"/>
              </p:cNvSpPr>
              <p:nvPr/>
            </p:nvSpPr>
            <p:spPr bwMode="gray">
              <a:xfrm>
                <a:off x="358474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0" name="Content block 602" hidden="1"/>
              <p:cNvSpPr>
                <a:spLocks noChangeArrowheads="1"/>
              </p:cNvSpPr>
              <p:nvPr/>
            </p:nvSpPr>
            <p:spPr bwMode="gray">
              <a:xfrm>
                <a:off x="2057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1" name="Content block 601" hidden="1"/>
              <p:cNvSpPr>
                <a:spLocks noChangeArrowheads="1"/>
              </p:cNvSpPr>
              <p:nvPr/>
            </p:nvSpPr>
            <p:spPr bwMode="gray">
              <a:xfrm>
                <a:off x="530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1" name="Group 500" hidden="1"/>
            <p:cNvGrpSpPr/>
            <p:nvPr/>
          </p:nvGrpSpPr>
          <p:grpSpPr>
            <a:xfrm>
              <a:off x="530352" y="5257800"/>
              <a:ext cx="8997696" cy="609600"/>
              <a:chOff x="530352" y="5257800"/>
              <a:chExt cx="8997696" cy="609600"/>
            </a:xfrm>
          </p:grpSpPr>
          <p:sp>
            <p:nvSpPr>
              <p:cNvPr id="40" name="Content block 506" hidden="1"/>
              <p:cNvSpPr>
                <a:spLocks noChangeArrowheads="1"/>
              </p:cNvSpPr>
              <p:nvPr/>
            </p:nvSpPr>
            <p:spPr bwMode="gray">
              <a:xfrm>
                <a:off x="8156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1"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2"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3" name="Content block 503" hidden="1"/>
              <p:cNvSpPr>
                <a:spLocks noChangeArrowheads="1"/>
              </p:cNvSpPr>
              <p:nvPr/>
            </p:nvSpPr>
            <p:spPr bwMode="gray">
              <a:xfrm>
                <a:off x="358474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4" name="Content block 502" hidden="1"/>
              <p:cNvSpPr>
                <a:spLocks noChangeArrowheads="1"/>
              </p:cNvSpPr>
              <p:nvPr/>
            </p:nvSpPr>
            <p:spPr bwMode="gray">
              <a:xfrm>
                <a:off x="2057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5" name="Content block 501" hidden="1"/>
              <p:cNvSpPr>
                <a:spLocks noChangeArrowheads="1"/>
              </p:cNvSpPr>
              <p:nvPr/>
            </p:nvSpPr>
            <p:spPr bwMode="gray">
              <a:xfrm>
                <a:off x="530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2" name="Group 400" hidden="1"/>
            <p:cNvGrpSpPr/>
            <p:nvPr/>
          </p:nvGrpSpPr>
          <p:grpSpPr>
            <a:xfrm>
              <a:off x="530352" y="4498848"/>
              <a:ext cx="8997696" cy="609600"/>
              <a:chOff x="530352" y="4498848"/>
              <a:chExt cx="8997696" cy="609600"/>
            </a:xfrm>
          </p:grpSpPr>
          <p:sp>
            <p:nvSpPr>
              <p:cNvPr id="34" name="Content block 406" hidden="1"/>
              <p:cNvSpPr>
                <a:spLocks noChangeArrowheads="1"/>
              </p:cNvSpPr>
              <p:nvPr/>
            </p:nvSpPr>
            <p:spPr bwMode="gray">
              <a:xfrm>
                <a:off x="8156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5"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6"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7" name="Content block 403" hidden="1"/>
              <p:cNvSpPr>
                <a:spLocks noChangeArrowheads="1"/>
              </p:cNvSpPr>
              <p:nvPr/>
            </p:nvSpPr>
            <p:spPr bwMode="gray">
              <a:xfrm>
                <a:off x="358474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8" name="Content block 402" hidden="1"/>
              <p:cNvSpPr>
                <a:spLocks noChangeArrowheads="1"/>
              </p:cNvSpPr>
              <p:nvPr/>
            </p:nvSpPr>
            <p:spPr bwMode="gray">
              <a:xfrm>
                <a:off x="2057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9" name="Content block 401" hidden="1"/>
              <p:cNvSpPr>
                <a:spLocks noChangeArrowheads="1"/>
              </p:cNvSpPr>
              <p:nvPr/>
            </p:nvSpPr>
            <p:spPr bwMode="gray">
              <a:xfrm>
                <a:off x="530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3" name="Group 300" hidden="1"/>
            <p:cNvGrpSpPr/>
            <p:nvPr/>
          </p:nvGrpSpPr>
          <p:grpSpPr>
            <a:xfrm>
              <a:off x="530352" y="3730752"/>
              <a:ext cx="8997696" cy="609600"/>
              <a:chOff x="530352" y="3730752"/>
              <a:chExt cx="8997696" cy="609600"/>
            </a:xfrm>
          </p:grpSpPr>
          <p:sp>
            <p:nvSpPr>
              <p:cNvPr id="28" name="Content block 306" hidden="1"/>
              <p:cNvSpPr>
                <a:spLocks noChangeArrowheads="1"/>
              </p:cNvSpPr>
              <p:nvPr/>
            </p:nvSpPr>
            <p:spPr bwMode="gray">
              <a:xfrm>
                <a:off x="8156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9"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0"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1" name="Content block 303" hidden="1"/>
              <p:cNvSpPr>
                <a:spLocks noChangeArrowheads="1"/>
              </p:cNvSpPr>
              <p:nvPr/>
            </p:nvSpPr>
            <p:spPr bwMode="gray">
              <a:xfrm>
                <a:off x="358474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2" name="Content block 302" hidden="1"/>
              <p:cNvSpPr>
                <a:spLocks noChangeArrowheads="1"/>
              </p:cNvSpPr>
              <p:nvPr/>
            </p:nvSpPr>
            <p:spPr bwMode="gray">
              <a:xfrm>
                <a:off x="2057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3" name="Content block 301" hidden="1"/>
              <p:cNvSpPr>
                <a:spLocks noChangeArrowheads="1"/>
              </p:cNvSpPr>
              <p:nvPr/>
            </p:nvSpPr>
            <p:spPr bwMode="gray">
              <a:xfrm>
                <a:off x="530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4" name="Group 200" hidden="1"/>
            <p:cNvGrpSpPr/>
            <p:nvPr/>
          </p:nvGrpSpPr>
          <p:grpSpPr>
            <a:xfrm>
              <a:off x="530352" y="2971800"/>
              <a:ext cx="8997696" cy="609600"/>
              <a:chOff x="530352" y="2971800"/>
              <a:chExt cx="8997696" cy="609600"/>
            </a:xfrm>
          </p:grpSpPr>
          <p:sp>
            <p:nvSpPr>
              <p:cNvPr id="22" name="Content block 206" hidden="1"/>
              <p:cNvSpPr>
                <a:spLocks noChangeArrowheads="1"/>
              </p:cNvSpPr>
              <p:nvPr/>
            </p:nvSpPr>
            <p:spPr bwMode="gray">
              <a:xfrm>
                <a:off x="8156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3"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4"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5" name="Content block 203" hidden="1"/>
              <p:cNvSpPr>
                <a:spLocks noChangeArrowheads="1"/>
              </p:cNvSpPr>
              <p:nvPr/>
            </p:nvSpPr>
            <p:spPr bwMode="gray">
              <a:xfrm>
                <a:off x="358474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6" name="Content block 202" hidden="1"/>
              <p:cNvSpPr>
                <a:spLocks noChangeArrowheads="1"/>
              </p:cNvSpPr>
              <p:nvPr/>
            </p:nvSpPr>
            <p:spPr bwMode="gray">
              <a:xfrm>
                <a:off x="2057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7" name="Content block 201" hidden="1"/>
              <p:cNvSpPr>
                <a:spLocks noChangeArrowheads="1"/>
              </p:cNvSpPr>
              <p:nvPr/>
            </p:nvSpPr>
            <p:spPr bwMode="gray">
              <a:xfrm>
                <a:off x="530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5" name="Group 100" hidden="1"/>
            <p:cNvGrpSpPr/>
            <p:nvPr/>
          </p:nvGrpSpPr>
          <p:grpSpPr>
            <a:xfrm>
              <a:off x="530352" y="2212848"/>
              <a:ext cx="8997696" cy="609600"/>
              <a:chOff x="530352" y="2212848"/>
              <a:chExt cx="8997696" cy="609600"/>
            </a:xfrm>
          </p:grpSpPr>
          <p:sp>
            <p:nvSpPr>
              <p:cNvPr id="16" name="Content block 106" hidden="1"/>
              <p:cNvSpPr>
                <a:spLocks noChangeArrowheads="1"/>
              </p:cNvSpPr>
              <p:nvPr/>
            </p:nvSpPr>
            <p:spPr bwMode="gray">
              <a:xfrm>
                <a:off x="8156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7"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8"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9"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0" name="Content block 102" hidden="1"/>
              <p:cNvSpPr>
                <a:spLocks noChangeArrowheads="1"/>
              </p:cNvSpPr>
              <p:nvPr/>
            </p:nvSpPr>
            <p:spPr bwMode="gray">
              <a:xfrm>
                <a:off x="2057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1" name="Content block 101" hidden="1"/>
              <p:cNvSpPr>
                <a:spLocks noChangeArrowheads="1"/>
              </p:cNvSpPr>
              <p:nvPr/>
            </p:nvSpPr>
            <p:spPr bwMode="gray">
              <a:xfrm>
                <a:off x="530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sp>
        <p:nvSpPr>
          <p:cNvPr id="2" name="Title 1"/>
          <p:cNvSpPr>
            <a:spLocks noGrp="1"/>
          </p:cNvSpPr>
          <p:nvPr>
            <p:ph type="title"/>
          </p:nvPr>
        </p:nvSpPr>
        <p:spPr/>
        <p:txBody>
          <a:bodyPr/>
          <a:lstStyle/>
          <a:p>
            <a:r>
              <a:rPr lang="en-GB" dirty="0" smtClean="0"/>
              <a:t>Production and sales</a:t>
            </a:r>
            <a:endParaRPr lang="en-GB" dirty="0"/>
          </a:p>
        </p:txBody>
      </p:sp>
      <p:sp>
        <p:nvSpPr>
          <p:cNvPr id="4" name="Content Placeholder 3"/>
          <p:cNvSpPr>
            <a:spLocks noGrp="1"/>
          </p:cNvSpPr>
          <p:nvPr>
            <p:ph sz="quarter" idx="25"/>
            <p:custDataLst>
              <p:tags r:id="rId2"/>
            </p:custDataLst>
          </p:nvPr>
        </p:nvSpPr>
        <p:spPr>
          <a:xfrm>
            <a:off x="5592730" y="1357313"/>
            <a:ext cx="4104885" cy="5236857"/>
          </a:xfrm>
        </p:spPr>
        <p:txBody>
          <a:bodyPr/>
          <a:lstStyle/>
          <a:p>
            <a:pPr lvl="0"/>
            <a:r>
              <a:rPr lang="en-GB" b="1" dirty="0" smtClean="0">
                <a:solidFill>
                  <a:schemeClr val="tx2"/>
                </a:solidFill>
              </a:rPr>
              <a:t>The size of the automotive market has increased by 32% since 2000, reflecting an annual growth rate of around 2.8%.   </a:t>
            </a:r>
          </a:p>
          <a:p>
            <a:pPr lvl="0"/>
            <a:r>
              <a:rPr lang="en-GB" dirty="0" smtClean="0"/>
              <a:t>While sales did stall during the GFC, renewed domestic demand in 2010 for passenger vehicles and SUVs has seen domestic demand return to pre-GFC levels.</a:t>
            </a:r>
          </a:p>
          <a:p>
            <a:pPr>
              <a:spcAft>
                <a:spcPts val="0"/>
              </a:spcAft>
            </a:pPr>
            <a:r>
              <a:rPr lang="en-GB" dirty="0" smtClean="0"/>
              <a:t>There has been a decline in the local production of motor vehicles from its peak in 2003 and 2004. Key features of this downward trend include:</a:t>
            </a:r>
          </a:p>
          <a:p>
            <a:pPr marL="180975" lvl="0" indent="-180975">
              <a:buFont typeface="Arial" pitchFamily="34" charset="0"/>
              <a:buChar char="•"/>
            </a:pPr>
            <a:r>
              <a:rPr lang="en-GB" dirty="0" smtClean="0"/>
              <a:t>production for the domestic market contracting at an annual rate of approximately 9%</a:t>
            </a:r>
          </a:p>
          <a:p>
            <a:pPr marL="180975" lvl="0" indent="-180975">
              <a:buFont typeface="Arial" pitchFamily="34" charset="0"/>
              <a:buChar char="•"/>
            </a:pPr>
            <a:r>
              <a:rPr lang="en-GB" dirty="0" smtClean="0"/>
              <a:t>production for the export market growing steadily through to 2008 at an annual rate of approximately 4.7%, but fell away sharply in 09/10.</a:t>
            </a:r>
          </a:p>
          <a:p>
            <a:pPr lvl="0"/>
            <a:r>
              <a:rPr lang="en-GB" dirty="0" smtClean="0"/>
              <a:t>In 2001, just under 30% of total domestic demand was served by domestic vehicle production. This figure has halved, with just under</a:t>
            </a:r>
            <a:br>
              <a:rPr lang="en-GB" dirty="0" smtClean="0"/>
            </a:br>
            <a:r>
              <a:rPr lang="en-GB" dirty="0" smtClean="0"/>
              <a:t>15% of total domestic demand served by domestic vehicle production in 2010. The implication of declining domestic production set against increased domestic demand has been an increase in importation of vehicles to fill the gap.  </a:t>
            </a:r>
          </a:p>
          <a:p>
            <a:pPr lvl="0"/>
            <a:r>
              <a:rPr lang="en-GB" dirty="0" smtClean="0"/>
              <a:t>This shift is a function of changes to the domestic and international competitive environment, as well as shifting consumer preference. These forces, and both their current and potential impact upon the automotive industry within Australia, are discussed in detail in Section 2 – A changing competitive environment.</a:t>
            </a:r>
            <a:endParaRPr lang="en-AU" dirty="0" smtClean="0"/>
          </a:p>
        </p:txBody>
      </p:sp>
      <p:sp>
        <p:nvSpPr>
          <p:cNvPr id="55" name="Executive Summary" hidden="1"/>
          <p:cNvSpPr txBox="1"/>
          <p:nvPr>
            <p:custDataLst>
              <p:tags r:id="rId3"/>
            </p:custDataLst>
          </p:nvPr>
        </p:nvSpPr>
        <p:spPr>
          <a:xfrm>
            <a:off x="541064" y="6286750"/>
            <a:ext cx="2024335" cy="205184"/>
          </a:xfrm>
          <a:prstGeom prst="rect">
            <a:avLst/>
          </a:prstGeom>
          <a:noFill/>
        </p:spPr>
        <p:txBody>
          <a:bodyPr wrap="square" lIns="0" tIns="0" rIns="0" bIns="0" rtlCol="0">
            <a:spAutoFit/>
          </a:bodyPr>
          <a:lstStyle/>
          <a:p>
            <a:pPr>
              <a:lnSpc>
                <a:spcPts val="1600"/>
              </a:lnSpc>
            </a:pPr>
            <a:endParaRPr lang="en-GB" sz="1600" noProof="0" dirty="0" smtClean="0">
              <a:solidFill>
                <a:schemeClr val="tx1"/>
              </a:solidFill>
            </a:endParaRPr>
          </a:p>
        </p:txBody>
      </p:sp>
      <p:sp>
        <p:nvSpPr>
          <p:cNvPr id="56" name="Draft stamp"/>
          <p:cNvSpPr txBox="1"/>
          <p:nvPr>
            <p:custDataLst>
              <p:tags r:id="rId4"/>
            </p:custDataLst>
          </p:nvPr>
        </p:nvSpPr>
        <p:spPr>
          <a:xfrm>
            <a:off x="809625" y="437615"/>
            <a:ext cx="8887990" cy="138499"/>
          </a:xfrm>
          <a:prstGeom prst="rect">
            <a:avLst/>
          </a:prstGeom>
          <a:noFill/>
          <a:ln>
            <a:noFill/>
          </a:ln>
        </p:spPr>
        <p:txBody>
          <a:bodyPr wrap="square" lIns="0" tIns="0" rIns="0" bIns="0" rtlCol="0">
            <a:spAutoFit/>
          </a:bodyPr>
          <a:lstStyle/>
          <a:p>
            <a:pPr lvl="0" algn="r"/>
            <a:r>
              <a:rPr lang="en-AU" sz="900" dirty="0" smtClean="0">
                <a:solidFill>
                  <a:srgbClr val="000000"/>
                </a:solidFill>
                <a:latin typeface="Georgia"/>
              </a:rPr>
              <a:t>Industry profile: Role in the economy</a:t>
            </a:r>
            <a:endParaRPr lang="en-GB" sz="900" dirty="0" smtClean="0">
              <a:solidFill>
                <a:srgbClr val="000000"/>
              </a:solidFill>
              <a:latin typeface="Georgia"/>
            </a:endParaRPr>
          </a:p>
        </p:txBody>
      </p:sp>
      <p:graphicFrame>
        <p:nvGraphicFramePr>
          <p:cNvPr id="57" name="Chart 56"/>
          <p:cNvGraphicFramePr/>
          <p:nvPr/>
        </p:nvGraphicFramePr>
        <p:xfrm>
          <a:off x="808169" y="1518322"/>
          <a:ext cx="4248000" cy="2323883"/>
        </p:xfrm>
        <a:graphic>
          <a:graphicData uri="http://schemas.openxmlformats.org/drawingml/2006/chart">
            <c:chart xmlns:c="http://schemas.openxmlformats.org/drawingml/2006/chart" xmlns:r="http://schemas.openxmlformats.org/officeDocument/2006/relationships" r:id="rId8"/>
          </a:graphicData>
        </a:graphic>
      </p:graphicFrame>
      <p:sp>
        <p:nvSpPr>
          <p:cNvPr id="58" name="Content Placeholder 2"/>
          <p:cNvSpPr txBox="1">
            <a:spLocks/>
          </p:cNvSpPr>
          <p:nvPr>
            <p:custDataLst>
              <p:tags r:id="rId5"/>
            </p:custDataLst>
          </p:nvPr>
        </p:nvSpPr>
        <p:spPr>
          <a:xfrm>
            <a:off x="957429" y="1357313"/>
            <a:ext cx="4248000" cy="168116"/>
          </a:xfrm>
          <a:prstGeom prst="rect">
            <a:avLst/>
          </a:prstGeom>
        </p:spPr>
        <p:txBody>
          <a:bodyPr vert="horz" lIns="0" tIns="0" rIns="0" bIns="0" rtlCol="0">
            <a:noAutofit/>
          </a:bodyPr>
          <a:lstStyle/>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r>
              <a:rPr kumimoji="0" lang="en-GB" sz="900" b="1" i="0" u="none" strike="noStrike" kern="1200" cap="none" spc="0" normalizeH="0" baseline="0" noProof="0" dirty="0" smtClean="0">
                <a:ln>
                  <a:noFill/>
                </a:ln>
                <a:solidFill>
                  <a:schemeClr val="tx2"/>
                </a:solidFill>
                <a:effectLst/>
                <a:uLnTx/>
                <a:uFillTx/>
                <a:latin typeface="Georgia" pitchFamily="18" charset="0"/>
                <a:ea typeface="+mn-ea"/>
                <a:cs typeface="+mn-cs"/>
              </a:rPr>
              <a:t>Chart 2: Motor</a:t>
            </a:r>
            <a:r>
              <a:rPr kumimoji="0" lang="en-GB" sz="900" b="1" i="0" u="none" strike="noStrike" kern="1200" cap="none" spc="0" normalizeH="0" noProof="0" dirty="0" smtClean="0">
                <a:ln>
                  <a:noFill/>
                </a:ln>
                <a:solidFill>
                  <a:schemeClr val="tx2"/>
                </a:solidFill>
                <a:effectLst/>
                <a:uLnTx/>
                <a:uFillTx/>
                <a:latin typeface="Georgia" pitchFamily="18" charset="0"/>
                <a:ea typeface="+mn-ea"/>
                <a:cs typeface="+mn-cs"/>
              </a:rPr>
              <a:t> vehicle </a:t>
            </a:r>
            <a:r>
              <a:rPr lang="en-GB" sz="900" b="1" dirty="0" smtClean="0">
                <a:solidFill>
                  <a:schemeClr val="tx2"/>
                </a:solidFill>
                <a:latin typeface="Georgia" pitchFamily="18" charset="0"/>
              </a:rPr>
              <a:t>s</a:t>
            </a:r>
            <a:r>
              <a:rPr kumimoji="0" lang="en-GB" sz="900" b="1" i="0" u="none" strike="noStrike" kern="1200" cap="none" spc="0" normalizeH="0" baseline="0" noProof="0" dirty="0" smtClean="0">
                <a:ln>
                  <a:noFill/>
                </a:ln>
                <a:solidFill>
                  <a:schemeClr val="tx2"/>
                </a:solidFill>
                <a:effectLst/>
                <a:uLnTx/>
                <a:uFillTx/>
                <a:latin typeface="Georgia" pitchFamily="18" charset="0"/>
                <a:ea typeface="+mn-ea"/>
                <a:cs typeface="+mn-cs"/>
              </a:rPr>
              <a:t>ales in Australia</a:t>
            </a: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900" b="0" i="0" u="none" strike="noStrike" kern="1200" cap="none" spc="0" normalizeH="0" baseline="0" noProof="0" dirty="0" smtClean="0">
              <a:ln>
                <a:noFill/>
              </a:ln>
              <a:solidFill>
                <a:schemeClr val="tx1"/>
              </a:solidFill>
              <a:effectLst/>
              <a:uLnTx/>
              <a:uFillTx/>
              <a:latin typeface="Georgia" pitchFamily="18" charset="0"/>
              <a:ea typeface="+mn-ea"/>
              <a:cs typeface="+mn-cs"/>
            </a:endParaRP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900" b="0" i="0" u="none" strike="noStrike" kern="1200" cap="none" spc="0" normalizeH="0" baseline="0" noProof="0" dirty="0" smtClean="0">
              <a:ln>
                <a:noFill/>
              </a:ln>
              <a:solidFill>
                <a:schemeClr val="tx1"/>
              </a:solidFill>
              <a:effectLst/>
              <a:uLnTx/>
              <a:uFillTx/>
              <a:latin typeface="Georgia" pitchFamily="18" charset="0"/>
              <a:ea typeface="+mn-ea"/>
              <a:cs typeface="+mn-cs"/>
            </a:endParaRP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900" b="0" i="0" u="none" strike="noStrike" kern="1200" cap="none" spc="0" normalizeH="0" baseline="0" noProof="0" dirty="0" smtClean="0">
              <a:ln>
                <a:noFill/>
              </a:ln>
              <a:solidFill>
                <a:schemeClr val="tx1"/>
              </a:solidFill>
              <a:effectLst/>
              <a:uLnTx/>
              <a:uFillTx/>
              <a:latin typeface="Georgia" pitchFamily="18" charset="0"/>
              <a:ea typeface="+mn-ea"/>
              <a:cs typeface="+mn-cs"/>
            </a:endParaRP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900" b="0" i="0" u="none" strike="noStrike" kern="1200" cap="none" spc="0" normalizeH="0" baseline="0" noProof="0" dirty="0" smtClean="0">
              <a:ln>
                <a:noFill/>
              </a:ln>
              <a:solidFill>
                <a:schemeClr val="tx1"/>
              </a:solidFill>
              <a:effectLst/>
              <a:uLnTx/>
              <a:uFillTx/>
              <a:latin typeface="Georgia" pitchFamily="18" charset="0"/>
              <a:ea typeface="+mn-ea"/>
              <a:cs typeface="+mn-cs"/>
            </a:endParaRPr>
          </a:p>
        </p:txBody>
      </p:sp>
      <p:sp>
        <p:nvSpPr>
          <p:cNvPr id="62" name="Rectangle 61"/>
          <p:cNvSpPr/>
          <p:nvPr/>
        </p:nvSpPr>
        <p:spPr>
          <a:xfrm>
            <a:off x="827220" y="3774109"/>
            <a:ext cx="2508830" cy="215444"/>
          </a:xfrm>
          <a:prstGeom prst="rect">
            <a:avLst/>
          </a:prstGeom>
        </p:spPr>
        <p:txBody>
          <a:bodyPr wrap="square" lIns="0" rIns="0">
            <a:spAutoFit/>
          </a:bodyPr>
          <a:lstStyle/>
          <a:p>
            <a:r>
              <a:rPr lang="en-AU" sz="800" i="1" dirty="0" smtClean="0">
                <a:latin typeface="Georgia" pitchFamily="18" charset="0"/>
                <a:cs typeface="Arial" pitchFamily="34" charset="0"/>
              </a:rPr>
              <a:t>Source: DIISR, Key Automotive Statistics (2010)</a:t>
            </a:r>
          </a:p>
        </p:txBody>
      </p:sp>
      <p:sp>
        <p:nvSpPr>
          <p:cNvPr id="63" name="Content Placeholder 2"/>
          <p:cNvSpPr>
            <a:spLocks noGrp="1"/>
          </p:cNvSpPr>
          <p:nvPr>
            <p:ph sz="quarter" idx="24"/>
            <p:custDataLst>
              <p:tags r:id="rId6"/>
            </p:custDataLst>
          </p:nvPr>
        </p:nvSpPr>
        <p:spPr>
          <a:xfrm>
            <a:off x="957429" y="4169318"/>
            <a:ext cx="4248000" cy="168116"/>
          </a:xfrm>
        </p:spPr>
        <p:txBody>
          <a:bodyPr/>
          <a:lstStyle/>
          <a:p>
            <a:r>
              <a:rPr lang="en-GB" sz="900" b="1" dirty="0" smtClean="0">
                <a:solidFill>
                  <a:schemeClr val="tx2"/>
                </a:solidFill>
              </a:rPr>
              <a:t>Chart 3: Motor vehicle production in Australia</a:t>
            </a:r>
          </a:p>
          <a:p>
            <a:endParaRPr lang="en-GB" sz="900" dirty="0" smtClean="0"/>
          </a:p>
          <a:p>
            <a:endParaRPr lang="en-GB" sz="900" dirty="0" smtClean="0"/>
          </a:p>
          <a:p>
            <a:endParaRPr lang="en-GB" sz="900" dirty="0" smtClean="0"/>
          </a:p>
          <a:p>
            <a:endParaRPr lang="en-GB" sz="900" dirty="0" smtClean="0"/>
          </a:p>
        </p:txBody>
      </p:sp>
      <p:graphicFrame>
        <p:nvGraphicFramePr>
          <p:cNvPr id="64" name="Chart 63"/>
          <p:cNvGraphicFramePr/>
          <p:nvPr/>
        </p:nvGraphicFramePr>
        <p:xfrm>
          <a:off x="809625" y="4351338"/>
          <a:ext cx="4246544" cy="2248623"/>
        </p:xfrm>
        <a:graphic>
          <a:graphicData uri="http://schemas.openxmlformats.org/drawingml/2006/chart">
            <c:chart xmlns:c="http://schemas.openxmlformats.org/drawingml/2006/chart" xmlns:r="http://schemas.openxmlformats.org/officeDocument/2006/relationships" r:id="rId9"/>
          </a:graphicData>
        </a:graphic>
      </p:graphicFrame>
      <p:sp>
        <p:nvSpPr>
          <p:cNvPr id="65" name="Rectangle 64"/>
          <p:cNvSpPr/>
          <p:nvPr/>
        </p:nvSpPr>
        <p:spPr>
          <a:xfrm>
            <a:off x="827220" y="6550065"/>
            <a:ext cx="2351799" cy="215444"/>
          </a:xfrm>
          <a:prstGeom prst="rect">
            <a:avLst/>
          </a:prstGeom>
        </p:spPr>
        <p:txBody>
          <a:bodyPr wrap="square" lIns="0" rIns="0">
            <a:spAutoFit/>
          </a:bodyPr>
          <a:lstStyle/>
          <a:p>
            <a:r>
              <a:rPr lang="en-AU" sz="800" i="1" dirty="0" smtClean="0">
                <a:latin typeface="Georgia" pitchFamily="18" charset="0"/>
                <a:cs typeface="Arial" pitchFamily="34" charset="0"/>
              </a:rPr>
              <a:t>Source: DIISR, Key Automotive Statistics (2010)</a:t>
            </a:r>
          </a:p>
        </p:txBody>
      </p:sp>
      <p:sp>
        <p:nvSpPr>
          <p:cNvPr id="59" name="Rectangle 58"/>
          <p:cNvSpPr/>
          <p:nvPr/>
        </p:nvSpPr>
        <p:spPr>
          <a:xfrm>
            <a:off x="822326" y="1296195"/>
            <a:ext cx="4237038" cy="2477914"/>
          </a:xfrm>
          <a:prstGeom prst="rect">
            <a:avLst/>
          </a:prstGeom>
          <a:noFill/>
          <a:ln w="9525">
            <a:solidFill>
              <a:schemeClr val="bg1">
                <a:lumMod val="75000"/>
              </a:schemeClr>
            </a:solidFill>
          </a:ln>
        </p:spPr>
        <p:txBody>
          <a:bodyPr vert="horz" wrap="square" lIns="91440" tIns="45720" rIns="91440" bIns="45720" rtlCol="0" anchor="ctr">
            <a:noAutofit/>
          </a:bodyPr>
          <a:lstStyle/>
          <a:p>
            <a:pPr algn="ctr"/>
            <a:endParaRPr lang="en-AU" dirty="0" smtClean="0"/>
          </a:p>
        </p:txBody>
      </p:sp>
      <p:sp>
        <p:nvSpPr>
          <p:cNvPr id="60" name="Rectangle 59"/>
          <p:cNvSpPr/>
          <p:nvPr/>
        </p:nvSpPr>
        <p:spPr>
          <a:xfrm>
            <a:off x="827219" y="4099554"/>
            <a:ext cx="4237038" cy="2450511"/>
          </a:xfrm>
          <a:prstGeom prst="rect">
            <a:avLst/>
          </a:prstGeom>
          <a:noFill/>
          <a:ln w="9525">
            <a:solidFill>
              <a:schemeClr val="bg1">
                <a:lumMod val="75000"/>
              </a:schemeClr>
            </a:solidFill>
          </a:ln>
        </p:spPr>
        <p:txBody>
          <a:bodyPr vert="horz" wrap="square" lIns="91440" tIns="45720" rIns="91440" bIns="45720" rtlCol="0" anchor="ctr">
            <a:noAutofit/>
          </a:bodyPr>
          <a:lstStyle/>
          <a:p>
            <a:pPr algn="ctr"/>
            <a:endParaRPr lang="en-AU"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id" hidden="1"/>
          <p:cNvGrpSpPr/>
          <p:nvPr>
            <p:custDataLst>
              <p:tags r:id="rId1"/>
            </p:custDataLst>
          </p:nvPr>
        </p:nvGrpSpPr>
        <p:grpSpPr>
          <a:xfrm>
            <a:off x="541065" y="635374"/>
            <a:ext cx="9179468" cy="6218189"/>
            <a:chOff x="530352" y="685800"/>
            <a:chExt cx="8997696" cy="6711696"/>
          </a:xfrm>
        </p:grpSpPr>
        <p:sp>
          <p:nvSpPr>
            <p:cNvPr id="7" name="Footer block" hidden="1"/>
            <p:cNvSpPr>
              <a:spLocks noChangeArrowheads="1"/>
            </p:cNvSpPr>
            <p:nvPr/>
          </p:nvSpPr>
          <p:spPr bwMode="gray">
            <a:xfrm>
              <a:off x="530352" y="6784848"/>
              <a:ext cx="8988552"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912813">
                <a:defRPr/>
              </a:pPr>
              <a:endParaRPr lang="en-GB" dirty="0"/>
            </a:p>
          </p:txBody>
        </p:sp>
        <p:sp>
          <p:nvSpPr>
            <p:cNvPr id="8" name="Title block" hidden="1"/>
            <p:cNvSpPr>
              <a:spLocks noChangeArrowheads="1"/>
            </p:cNvSpPr>
            <p:nvPr/>
          </p:nvSpPr>
          <p:spPr bwMode="gray">
            <a:xfrm>
              <a:off x="530352" y="1143000"/>
              <a:ext cx="8988552"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912813">
                <a:defRPr/>
              </a:pPr>
              <a:endParaRPr lang="en-GB" dirty="0"/>
            </a:p>
          </p:txBody>
        </p:sp>
        <p:sp>
          <p:nvSpPr>
            <p:cNvPr id="9" name="Header block" hidden="1"/>
            <p:cNvSpPr>
              <a:spLocks noChangeArrowheads="1"/>
            </p:cNvSpPr>
            <p:nvPr/>
          </p:nvSpPr>
          <p:spPr bwMode="gray">
            <a:xfrm>
              <a:off x="530352" y="685800"/>
              <a:ext cx="8988552"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801688">
                <a:buSzPct val="90000"/>
                <a:defRPr/>
              </a:pPr>
              <a:endParaRPr lang="en-GB" sz="1400" dirty="0">
                <a:solidFill>
                  <a:schemeClr val="folHlink"/>
                </a:solidFill>
                <a:cs typeface="Arial" charset="0"/>
              </a:endParaRPr>
            </a:p>
          </p:txBody>
        </p:sp>
        <p:grpSp>
          <p:nvGrpSpPr>
            <p:cNvPr id="10" name="Group 600" hidden="1"/>
            <p:cNvGrpSpPr/>
            <p:nvPr/>
          </p:nvGrpSpPr>
          <p:grpSpPr>
            <a:xfrm>
              <a:off x="530352" y="6016752"/>
              <a:ext cx="8997696" cy="609600"/>
              <a:chOff x="530352" y="6016752"/>
              <a:chExt cx="8997696" cy="609600"/>
            </a:xfrm>
          </p:grpSpPr>
          <p:sp>
            <p:nvSpPr>
              <p:cNvPr id="46" name="Content block 606" hidden="1"/>
              <p:cNvSpPr>
                <a:spLocks noChangeArrowheads="1"/>
              </p:cNvSpPr>
              <p:nvPr/>
            </p:nvSpPr>
            <p:spPr bwMode="gray">
              <a:xfrm>
                <a:off x="8156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7"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8"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9" name="Content block 603" hidden="1"/>
              <p:cNvSpPr>
                <a:spLocks noChangeArrowheads="1"/>
              </p:cNvSpPr>
              <p:nvPr/>
            </p:nvSpPr>
            <p:spPr bwMode="gray">
              <a:xfrm>
                <a:off x="358474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0" name="Content block 602" hidden="1"/>
              <p:cNvSpPr>
                <a:spLocks noChangeArrowheads="1"/>
              </p:cNvSpPr>
              <p:nvPr/>
            </p:nvSpPr>
            <p:spPr bwMode="gray">
              <a:xfrm>
                <a:off x="2057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1" name="Content block 601" hidden="1"/>
              <p:cNvSpPr>
                <a:spLocks noChangeArrowheads="1"/>
              </p:cNvSpPr>
              <p:nvPr/>
            </p:nvSpPr>
            <p:spPr bwMode="gray">
              <a:xfrm>
                <a:off x="530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1" name="Group 500" hidden="1"/>
            <p:cNvGrpSpPr/>
            <p:nvPr/>
          </p:nvGrpSpPr>
          <p:grpSpPr>
            <a:xfrm>
              <a:off x="530352" y="5257800"/>
              <a:ext cx="8997696" cy="609600"/>
              <a:chOff x="530352" y="5257800"/>
              <a:chExt cx="8997696" cy="609600"/>
            </a:xfrm>
          </p:grpSpPr>
          <p:sp>
            <p:nvSpPr>
              <p:cNvPr id="40" name="Content block 506" hidden="1"/>
              <p:cNvSpPr>
                <a:spLocks noChangeArrowheads="1"/>
              </p:cNvSpPr>
              <p:nvPr/>
            </p:nvSpPr>
            <p:spPr bwMode="gray">
              <a:xfrm>
                <a:off x="8156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1"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2"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3" name="Content block 503" hidden="1"/>
              <p:cNvSpPr>
                <a:spLocks noChangeArrowheads="1"/>
              </p:cNvSpPr>
              <p:nvPr/>
            </p:nvSpPr>
            <p:spPr bwMode="gray">
              <a:xfrm>
                <a:off x="358474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4" name="Content block 502" hidden="1"/>
              <p:cNvSpPr>
                <a:spLocks noChangeArrowheads="1"/>
              </p:cNvSpPr>
              <p:nvPr/>
            </p:nvSpPr>
            <p:spPr bwMode="gray">
              <a:xfrm>
                <a:off x="2057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5" name="Content block 501" hidden="1"/>
              <p:cNvSpPr>
                <a:spLocks noChangeArrowheads="1"/>
              </p:cNvSpPr>
              <p:nvPr/>
            </p:nvSpPr>
            <p:spPr bwMode="gray">
              <a:xfrm>
                <a:off x="530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2" name="Group 400" hidden="1"/>
            <p:cNvGrpSpPr/>
            <p:nvPr/>
          </p:nvGrpSpPr>
          <p:grpSpPr>
            <a:xfrm>
              <a:off x="530352" y="4498848"/>
              <a:ext cx="8997696" cy="609600"/>
              <a:chOff x="530352" y="4498848"/>
              <a:chExt cx="8997696" cy="609600"/>
            </a:xfrm>
          </p:grpSpPr>
          <p:sp>
            <p:nvSpPr>
              <p:cNvPr id="34" name="Content block 406" hidden="1"/>
              <p:cNvSpPr>
                <a:spLocks noChangeArrowheads="1"/>
              </p:cNvSpPr>
              <p:nvPr/>
            </p:nvSpPr>
            <p:spPr bwMode="gray">
              <a:xfrm>
                <a:off x="8156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5"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6"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7" name="Content block 403" hidden="1"/>
              <p:cNvSpPr>
                <a:spLocks noChangeArrowheads="1"/>
              </p:cNvSpPr>
              <p:nvPr/>
            </p:nvSpPr>
            <p:spPr bwMode="gray">
              <a:xfrm>
                <a:off x="358474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8" name="Content block 402" hidden="1"/>
              <p:cNvSpPr>
                <a:spLocks noChangeArrowheads="1"/>
              </p:cNvSpPr>
              <p:nvPr/>
            </p:nvSpPr>
            <p:spPr bwMode="gray">
              <a:xfrm>
                <a:off x="2057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9" name="Content block 401" hidden="1"/>
              <p:cNvSpPr>
                <a:spLocks noChangeArrowheads="1"/>
              </p:cNvSpPr>
              <p:nvPr/>
            </p:nvSpPr>
            <p:spPr bwMode="gray">
              <a:xfrm>
                <a:off x="530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3" name="Group 300" hidden="1"/>
            <p:cNvGrpSpPr/>
            <p:nvPr/>
          </p:nvGrpSpPr>
          <p:grpSpPr>
            <a:xfrm>
              <a:off x="530352" y="3730752"/>
              <a:ext cx="8997696" cy="609600"/>
              <a:chOff x="530352" y="3730752"/>
              <a:chExt cx="8997696" cy="609600"/>
            </a:xfrm>
          </p:grpSpPr>
          <p:sp>
            <p:nvSpPr>
              <p:cNvPr id="28" name="Content block 306" hidden="1"/>
              <p:cNvSpPr>
                <a:spLocks noChangeArrowheads="1"/>
              </p:cNvSpPr>
              <p:nvPr/>
            </p:nvSpPr>
            <p:spPr bwMode="gray">
              <a:xfrm>
                <a:off x="8156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9"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0"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1" name="Content block 303" hidden="1"/>
              <p:cNvSpPr>
                <a:spLocks noChangeArrowheads="1"/>
              </p:cNvSpPr>
              <p:nvPr/>
            </p:nvSpPr>
            <p:spPr bwMode="gray">
              <a:xfrm>
                <a:off x="358474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2" name="Content block 302" hidden="1"/>
              <p:cNvSpPr>
                <a:spLocks noChangeArrowheads="1"/>
              </p:cNvSpPr>
              <p:nvPr/>
            </p:nvSpPr>
            <p:spPr bwMode="gray">
              <a:xfrm>
                <a:off x="2057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3" name="Content block 301" hidden="1"/>
              <p:cNvSpPr>
                <a:spLocks noChangeArrowheads="1"/>
              </p:cNvSpPr>
              <p:nvPr/>
            </p:nvSpPr>
            <p:spPr bwMode="gray">
              <a:xfrm>
                <a:off x="530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4" name="Group 200" hidden="1"/>
            <p:cNvGrpSpPr/>
            <p:nvPr/>
          </p:nvGrpSpPr>
          <p:grpSpPr>
            <a:xfrm>
              <a:off x="530352" y="2971800"/>
              <a:ext cx="8997696" cy="609600"/>
              <a:chOff x="530352" y="2971800"/>
              <a:chExt cx="8997696" cy="609600"/>
            </a:xfrm>
          </p:grpSpPr>
          <p:sp>
            <p:nvSpPr>
              <p:cNvPr id="22" name="Content block 206" hidden="1"/>
              <p:cNvSpPr>
                <a:spLocks noChangeArrowheads="1"/>
              </p:cNvSpPr>
              <p:nvPr/>
            </p:nvSpPr>
            <p:spPr bwMode="gray">
              <a:xfrm>
                <a:off x="8156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3"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4"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5" name="Content block 203" hidden="1"/>
              <p:cNvSpPr>
                <a:spLocks noChangeArrowheads="1"/>
              </p:cNvSpPr>
              <p:nvPr/>
            </p:nvSpPr>
            <p:spPr bwMode="gray">
              <a:xfrm>
                <a:off x="358474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6" name="Content block 202" hidden="1"/>
              <p:cNvSpPr>
                <a:spLocks noChangeArrowheads="1"/>
              </p:cNvSpPr>
              <p:nvPr/>
            </p:nvSpPr>
            <p:spPr bwMode="gray">
              <a:xfrm>
                <a:off x="2057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7" name="Content block 201" hidden="1"/>
              <p:cNvSpPr>
                <a:spLocks noChangeArrowheads="1"/>
              </p:cNvSpPr>
              <p:nvPr/>
            </p:nvSpPr>
            <p:spPr bwMode="gray">
              <a:xfrm>
                <a:off x="530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5" name="Group 100" hidden="1"/>
            <p:cNvGrpSpPr/>
            <p:nvPr/>
          </p:nvGrpSpPr>
          <p:grpSpPr>
            <a:xfrm>
              <a:off x="530352" y="2212848"/>
              <a:ext cx="8997696" cy="609600"/>
              <a:chOff x="530352" y="2212848"/>
              <a:chExt cx="8997696" cy="609600"/>
            </a:xfrm>
          </p:grpSpPr>
          <p:sp>
            <p:nvSpPr>
              <p:cNvPr id="16" name="Content block 106" hidden="1"/>
              <p:cNvSpPr>
                <a:spLocks noChangeArrowheads="1"/>
              </p:cNvSpPr>
              <p:nvPr/>
            </p:nvSpPr>
            <p:spPr bwMode="gray">
              <a:xfrm>
                <a:off x="8156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7"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8"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9"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0" name="Content block 102" hidden="1"/>
              <p:cNvSpPr>
                <a:spLocks noChangeArrowheads="1"/>
              </p:cNvSpPr>
              <p:nvPr/>
            </p:nvSpPr>
            <p:spPr bwMode="gray">
              <a:xfrm>
                <a:off x="2057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1" name="Content block 101" hidden="1"/>
              <p:cNvSpPr>
                <a:spLocks noChangeArrowheads="1"/>
              </p:cNvSpPr>
              <p:nvPr/>
            </p:nvSpPr>
            <p:spPr bwMode="gray">
              <a:xfrm>
                <a:off x="530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sp>
        <p:nvSpPr>
          <p:cNvPr id="2" name="Title 1"/>
          <p:cNvSpPr>
            <a:spLocks noGrp="1"/>
          </p:cNvSpPr>
          <p:nvPr>
            <p:ph type="title"/>
          </p:nvPr>
        </p:nvSpPr>
        <p:spPr>
          <a:xfrm>
            <a:off x="663876" y="698942"/>
            <a:ext cx="8739631" cy="359922"/>
          </a:xfrm>
        </p:spPr>
        <p:txBody>
          <a:bodyPr/>
          <a:lstStyle/>
          <a:p>
            <a:r>
              <a:rPr lang="en-GB" dirty="0" smtClean="0"/>
              <a:t>Exports</a:t>
            </a:r>
            <a:endParaRPr lang="en-GB" dirty="0"/>
          </a:p>
        </p:txBody>
      </p:sp>
      <p:sp>
        <p:nvSpPr>
          <p:cNvPr id="54" name="Content Placeholder 2"/>
          <p:cNvSpPr>
            <a:spLocks noGrp="1"/>
          </p:cNvSpPr>
          <p:nvPr>
            <p:ph sz="quarter" idx="24"/>
            <p:custDataLst>
              <p:tags r:id="rId2"/>
            </p:custDataLst>
          </p:nvPr>
        </p:nvSpPr>
        <p:spPr/>
        <p:txBody>
          <a:bodyPr/>
          <a:lstStyle/>
          <a:p>
            <a:endParaRPr lang="en-GB" sz="1000" b="1" dirty="0" smtClean="0">
              <a:solidFill>
                <a:schemeClr val="tx2"/>
              </a:solidFill>
            </a:endParaRPr>
          </a:p>
          <a:p>
            <a:r>
              <a:rPr lang="en-GB" sz="1000" b="1" dirty="0" smtClean="0">
                <a:solidFill>
                  <a:schemeClr val="tx2"/>
                </a:solidFill>
              </a:rPr>
              <a:t> </a:t>
            </a:r>
          </a:p>
          <a:p>
            <a:endParaRPr lang="en-GB" sz="1000" dirty="0" smtClean="0"/>
          </a:p>
        </p:txBody>
      </p:sp>
      <p:sp>
        <p:nvSpPr>
          <p:cNvPr id="4" name="Content Placeholder 3"/>
          <p:cNvSpPr>
            <a:spLocks noGrp="1"/>
          </p:cNvSpPr>
          <p:nvPr>
            <p:ph sz="quarter" idx="25"/>
            <p:custDataLst>
              <p:tags r:id="rId3"/>
            </p:custDataLst>
          </p:nvPr>
        </p:nvSpPr>
        <p:spPr>
          <a:xfrm>
            <a:off x="5205428" y="1357314"/>
            <a:ext cx="4205867" cy="4522772"/>
          </a:xfrm>
        </p:spPr>
        <p:txBody>
          <a:bodyPr/>
          <a:lstStyle/>
          <a:p>
            <a:pPr>
              <a:spcAft>
                <a:spcPts val="500"/>
              </a:spcAft>
            </a:pPr>
            <a:r>
              <a:rPr lang="en-GB" b="1" dirty="0" smtClean="0">
                <a:solidFill>
                  <a:schemeClr val="tx2"/>
                </a:solidFill>
              </a:rPr>
              <a:t>The export of automotive vehicles and components was worth $3.6 billion dollars during 2010</a:t>
            </a:r>
            <a:r>
              <a:rPr lang="en-GB" dirty="0" smtClean="0"/>
              <a:t>.  </a:t>
            </a:r>
          </a:p>
          <a:p>
            <a:pPr>
              <a:spcAft>
                <a:spcPts val="500"/>
              </a:spcAft>
            </a:pPr>
            <a:r>
              <a:rPr lang="en-GB" dirty="0" smtClean="0"/>
              <a:t>This comprised the export of approximately 94,000 vehicles (40% of total domestic production), generating export revenues of $2.1 billion, and $1.5 billion in components.  </a:t>
            </a:r>
          </a:p>
          <a:p>
            <a:pPr>
              <a:spcAft>
                <a:spcPts val="500"/>
              </a:spcAft>
            </a:pPr>
            <a:r>
              <a:rPr lang="en-GB" dirty="0" smtClean="0"/>
              <a:t>The long term revenue from automotive exports has increased (Chart 4) despite the decline in the units exported (Chart 3, previous page). This implies that the export value per unit exported rose from 2000 through to 2008, with total exports exceeding $5 billion due to increasing efficiencies and a favourable currency.</a:t>
            </a:r>
          </a:p>
          <a:p>
            <a:pPr>
              <a:spcAft>
                <a:spcPts val="500"/>
              </a:spcAft>
            </a:pPr>
            <a:r>
              <a:rPr lang="en-GB" dirty="0" smtClean="0"/>
              <a:t>More recently, the stalling of consumer demand  for vehicles resulting from the GFC and the strength of the $A have led to a reduction in the number of vehicles exported (down  55% between 2008 and 2009) and a near halving of their export value. </a:t>
            </a:r>
          </a:p>
          <a:p>
            <a:pPr>
              <a:spcAft>
                <a:spcPts val="500"/>
              </a:spcAft>
            </a:pPr>
            <a:r>
              <a:rPr lang="en-GB" dirty="0" smtClean="0"/>
              <a:t>Australia’s key export markets include the Middle East (44% of exports), New Zealand (13%) and the countries within the NAFTA bloc (9%). The composition of these top trading partners is important because both the Middle East and the US were severely affected by the GFC and there was a corresponding decrease in demand for vehicles in these markets. </a:t>
            </a:r>
          </a:p>
          <a:p>
            <a:pPr>
              <a:spcAft>
                <a:spcPts val="500"/>
              </a:spcAft>
            </a:pPr>
            <a:r>
              <a:rPr lang="en-GB" dirty="0" smtClean="0"/>
              <a:t>Furthermore, the recent appreciation of the $A has been most pronounced against the $US (against which many Middle Eastern countries peg their currency), implying lower price competitiveness in these markets since the GFC. This point is elaborated upon further in Section 2 – A changing competitive environment.</a:t>
            </a:r>
          </a:p>
          <a:p>
            <a:pPr>
              <a:spcAft>
                <a:spcPts val="500"/>
              </a:spcAft>
            </a:pPr>
            <a:endParaRPr lang="en-GB" dirty="0" smtClean="0"/>
          </a:p>
        </p:txBody>
      </p:sp>
      <p:sp>
        <p:nvSpPr>
          <p:cNvPr id="55" name="Executive Summary" hidden="1"/>
          <p:cNvSpPr txBox="1"/>
          <p:nvPr>
            <p:custDataLst>
              <p:tags r:id="rId4"/>
            </p:custDataLst>
          </p:nvPr>
        </p:nvSpPr>
        <p:spPr>
          <a:xfrm>
            <a:off x="541064" y="6286750"/>
            <a:ext cx="2024335" cy="205184"/>
          </a:xfrm>
          <a:prstGeom prst="rect">
            <a:avLst/>
          </a:prstGeom>
          <a:noFill/>
        </p:spPr>
        <p:txBody>
          <a:bodyPr wrap="square" lIns="0" tIns="0" rIns="0" bIns="0" rtlCol="0">
            <a:spAutoFit/>
          </a:bodyPr>
          <a:lstStyle/>
          <a:p>
            <a:pPr>
              <a:lnSpc>
                <a:spcPts val="1600"/>
              </a:lnSpc>
            </a:pPr>
            <a:endParaRPr lang="en-GB" sz="1600" noProof="0" dirty="0" smtClean="0">
              <a:solidFill>
                <a:schemeClr val="tx1"/>
              </a:solidFill>
            </a:endParaRPr>
          </a:p>
        </p:txBody>
      </p:sp>
      <p:graphicFrame>
        <p:nvGraphicFramePr>
          <p:cNvPr id="60" name="Chart 59"/>
          <p:cNvGraphicFramePr/>
          <p:nvPr/>
        </p:nvGraphicFramePr>
        <p:xfrm>
          <a:off x="590176" y="1693864"/>
          <a:ext cx="4321700" cy="2657474"/>
        </p:xfrm>
        <a:graphic>
          <a:graphicData uri="http://schemas.openxmlformats.org/drawingml/2006/chart">
            <c:chart xmlns:c="http://schemas.openxmlformats.org/drawingml/2006/chart" xmlns:r="http://schemas.openxmlformats.org/officeDocument/2006/relationships" r:id="rId9"/>
          </a:graphicData>
        </a:graphic>
      </p:graphicFrame>
      <p:sp>
        <p:nvSpPr>
          <p:cNvPr id="58" name="Content Placeholder 2"/>
          <p:cNvSpPr txBox="1">
            <a:spLocks/>
          </p:cNvSpPr>
          <p:nvPr>
            <p:custDataLst>
              <p:tags r:id="rId5"/>
            </p:custDataLst>
          </p:nvPr>
        </p:nvSpPr>
        <p:spPr>
          <a:xfrm>
            <a:off x="511031" y="4376738"/>
            <a:ext cx="4610530" cy="240117"/>
          </a:xfrm>
          <a:prstGeom prst="rect">
            <a:avLst/>
          </a:prstGeom>
        </p:spPr>
        <p:txBody>
          <a:bodyPr vert="horz" lIns="0" tIns="0" rIns="0" bIns="0" rtlCol="0">
            <a:noAutofit/>
          </a:bodyPr>
          <a:lstStyle/>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r>
              <a:rPr lang="en-GB" sz="800" i="1" dirty="0" smtClean="0">
                <a:latin typeface="Georgia" pitchFamily="18" charset="0"/>
              </a:rPr>
              <a:t>Source: DIISR, Key Automotive Statistics (2010)</a:t>
            </a:r>
            <a:endParaRPr kumimoji="0" lang="en-GB" sz="800" i="1" u="none" strike="noStrike" kern="1200" cap="none" spc="0" normalizeH="0" baseline="0" noProof="0" dirty="0" smtClean="0">
              <a:ln>
                <a:noFill/>
              </a:ln>
              <a:effectLst/>
              <a:uLnTx/>
              <a:uFillTx/>
              <a:latin typeface="Georgia" pitchFamily="18" charset="0"/>
              <a:ea typeface="+mn-ea"/>
              <a:cs typeface="+mn-cs"/>
            </a:endParaRPr>
          </a:p>
        </p:txBody>
      </p:sp>
      <p:sp>
        <p:nvSpPr>
          <p:cNvPr id="57" name="Draft stamp"/>
          <p:cNvSpPr txBox="1"/>
          <p:nvPr>
            <p:custDataLst>
              <p:tags r:id="rId6"/>
            </p:custDataLst>
          </p:nvPr>
        </p:nvSpPr>
        <p:spPr>
          <a:xfrm>
            <a:off x="517526" y="437615"/>
            <a:ext cx="4681554" cy="138499"/>
          </a:xfrm>
          <a:prstGeom prst="rect">
            <a:avLst/>
          </a:prstGeom>
          <a:noFill/>
          <a:ln>
            <a:noFill/>
          </a:ln>
        </p:spPr>
        <p:txBody>
          <a:bodyPr wrap="square" lIns="0" tIns="0" rIns="0" bIns="0" rtlCol="0">
            <a:spAutoFit/>
          </a:bodyPr>
          <a:lstStyle/>
          <a:p>
            <a:r>
              <a:rPr lang="en-AU" sz="900" dirty="0" smtClean="0">
                <a:latin typeface="+mj-lt"/>
              </a:rPr>
              <a:t>Industry profile: Role in the economy</a:t>
            </a:r>
            <a:endParaRPr lang="en-GB" sz="900" dirty="0" smtClean="0">
              <a:latin typeface="+mj-lt"/>
            </a:endParaRPr>
          </a:p>
        </p:txBody>
      </p:sp>
      <p:sp>
        <p:nvSpPr>
          <p:cNvPr id="59" name="Content Placeholder 2"/>
          <p:cNvSpPr txBox="1">
            <a:spLocks/>
          </p:cNvSpPr>
          <p:nvPr>
            <p:custDataLst>
              <p:tags r:id="rId7"/>
            </p:custDataLst>
          </p:nvPr>
        </p:nvSpPr>
        <p:spPr>
          <a:xfrm>
            <a:off x="663876" y="1357313"/>
            <a:ext cx="4248000" cy="168116"/>
          </a:xfrm>
          <a:prstGeom prst="rect">
            <a:avLst/>
          </a:prstGeom>
        </p:spPr>
        <p:txBody>
          <a:bodyPr vert="horz" lIns="0" tIns="0" rIns="0" bIns="0" rtlCol="0">
            <a:noAutofit/>
          </a:bodyPr>
          <a:lstStyle/>
          <a:p>
            <a:pPr defTabSz="1019175" fontAlgn="base">
              <a:spcBef>
                <a:spcPts val="600"/>
              </a:spcBef>
              <a:spcAft>
                <a:spcPts val="300"/>
              </a:spcAft>
              <a:buClr>
                <a:srgbClr val="000000"/>
              </a:buClr>
              <a:defRPr/>
            </a:pPr>
            <a:r>
              <a:rPr kumimoji="0" lang="en-GB" sz="900" b="1" i="0" u="none" strike="noStrike" kern="1200" cap="none" spc="0" normalizeH="0" baseline="0" noProof="0" dirty="0" smtClean="0">
                <a:ln>
                  <a:noFill/>
                </a:ln>
                <a:solidFill>
                  <a:schemeClr val="tx2"/>
                </a:solidFill>
                <a:effectLst/>
                <a:uLnTx/>
                <a:uFillTx/>
                <a:latin typeface="Georgia" pitchFamily="18" charset="0"/>
                <a:ea typeface="+mn-ea"/>
                <a:cs typeface="+mn-cs"/>
              </a:rPr>
              <a:t>Chart 4: </a:t>
            </a:r>
            <a:r>
              <a:rPr lang="en-AU" sz="900" b="1" dirty="0" smtClean="0">
                <a:solidFill>
                  <a:schemeClr val="tx2"/>
                </a:solidFill>
                <a:latin typeface="Georgia" pitchFamily="18" charset="0"/>
              </a:rPr>
              <a:t>Changing value of automotive exports</a:t>
            </a:r>
            <a:endParaRPr kumimoji="0" lang="en-GB" sz="900" b="1" i="0" u="none" strike="noStrike" kern="1200" cap="none" spc="0" normalizeH="0" baseline="0" noProof="0" dirty="0" smtClean="0">
              <a:ln>
                <a:noFill/>
              </a:ln>
              <a:solidFill>
                <a:schemeClr val="tx2"/>
              </a:solidFill>
              <a:effectLst/>
              <a:uLnTx/>
              <a:uFillTx/>
              <a:latin typeface="Georgia" pitchFamily="18" charset="0"/>
              <a:ea typeface="+mn-ea"/>
              <a:cs typeface="+mn-cs"/>
            </a:endParaRP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900" b="0" i="0" u="none" strike="noStrike" kern="1200" cap="none" spc="0" normalizeH="0" baseline="0" noProof="0" dirty="0" smtClean="0">
              <a:ln>
                <a:noFill/>
              </a:ln>
              <a:solidFill>
                <a:schemeClr val="tx1"/>
              </a:solidFill>
              <a:effectLst/>
              <a:uLnTx/>
              <a:uFillTx/>
              <a:latin typeface="Georgia" pitchFamily="18" charset="0"/>
              <a:ea typeface="+mn-ea"/>
              <a:cs typeface="+mn-cs"/>
            </a:endParaRP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900" b="0" i="0" u="none" strike="noStrike" kern="1200" cap="none" spc="0" normalizeH="0" baseline="0" noProof="0" dirty="0" smtClean="0">
              <a:ln>
                <a:noFill/>
              </a:ln>
              <a:solidFill>
                <a:schemeClr val="tx1"/>
              </a:solidFill>
              <a:effectLst/>
              <a:uLnTx/>
              <a:uFillTx/>
              <a:latin typeface="Georgia" pitchFamily="18" charset="0"/>
              <a:ea typeface="+mn-ea"/>
              <a:cs typeface="+mn-cs"/>
            </a:endParaRP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900" b="0" i="0" u="none" strike="noStrike" kern="1200" cap="none" spc="0" normalizeH="0" baseline="0" noProof="0" dirty="0" smtClean="0">
              <a:ln>
                <a:noFill/>
              </a:ln>
              <a:solidFill>
                <a:schemeClr val="tx1"/>
              </a:solidFill>
              <a:effectLst/>
              <a:uLnTx/>
              <a:uFillTx/>
              <a:latin typeface="Georgia" pitchFamily="18" charset="0"/>
              <a:ea typeface="+mn-ea"/>
              <a:cs typeface="+mn-cs"/>
            </a:endParaRP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900" b="0" i="0" u="none" strike="noStrike" kern="1200" cap="none" spc="0" normalizeH="0" baseline="0" noProof="0" dirty="0" smtClean="0">
              <a:ln>
                <a:noFill/>
              </a:ln>
              <a:solidFill>
                <a:schemeClr val="tx1"/>
              </a:solidFill>
              <a:effectLst/>
              <a:uLnTx/>
              <a:uFillTx/>
              <a:latin typeface="Georgia" pitchFamily="18" charset="0"/>
              <a:ea typeface="+mn-ea"/>
              <a:cs typeface="+mn-cs"/>
            </a:endParaRPr>
          </a:p>
        </p:txBody>
      </p:sp>
      <p:sp>
        <p:nvSpPr>
          <p:cNvPr id="61" name="Rectangle 60"/>
          <p:cNvSpPr/>
          <p:nvPr/>
        </p:nvSpPr>
        <p:spPr>
          <a:xfrm>
            <a:off x="511030" y="1296195"/>
            <a:ext cx="4400846" cy="3028155"/>
          </a:xfrm>
          <a:prstGeom prst="rect">
            <a:avLst/>
          </a:prstGeom>
          <a:noFill/>
          <a:ln w="9525">
            <a:solidFill>
              <a:schemeClr val="bg1">
                <a:lumMod val="75000"/>
              </a:schemeClr>
            </a:solidFill>
          </a:ln>
        </p:spPr>
        <p:txBody>
          <a:bodyPr vert="horz" wrap="square" lIns="91440" tIns="45720" rIns="91440" bIns="45720" rtlCol="0" anchor="ctr">
            <a:noAutofit/>
          </a:bodyPr>
          <a:lstStyle/>
          <a:p>
            <a:pPr algn="ctr"/>
            <a:endParaRPr lang="en-AU"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id" hidden="1"/>
          <p:cNvGrpSpPr/>
          <p:nvPr>
            <p:custDataLst>
              <p:tags r:id="rId1"/>
            </p:custDataLst>
          </p:nvPr>
        </p:nvGrpSpPr>
        <p:grpSpPr>
          <a:xfrm>
            <a:off x="541065" y="635374"/>
            <a:ext cx="9179468" cy="6218189"/>
            <a:chOff x="530352" y="685800"/>
            <a:chExt cx="8997696" cy="6711696"/>
          </a:xfrm>
        </p:grpSpPr>
        <p:sp>
          <p:nvSpPr>
            <p:cNvPr id="7" name="Footer block" hidden="1"/>
            <p:cNvSpPr>
              <a:spLocks noChangeArrowheads="1"/>
            </p:cNvSpPr>
            <p:nvPr/>
          </p:nvSpPr>
          <p:spPr bwMode="gray">
            <a:xfrm>
              <a:off x="530352" y="6784848"/>
              <a:ext cx="8988552"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912813">
                <a:defRPr/>
              </a:pPr>
              <a:endParaRPr lang="en-GB" dirty="0"/>
            </a:p>
          </p:txBody>
        </p:sp>
        <p:sp>
          <p:nvSpPr>
            <p:cNvPr id="8" name="Title block" hidden="1"/>
            <p:cNvSpPr>
              <a:spLocks noChangeArrowheads="1"/>
            </p:cNvSpPr>
            <p:nvPr/>
          </p:nvSpPr>
          <p:spPr bwMode="gray">
            <a:xfrm>
              <a:off x="530352" y="1143000"/>
              <a:ext cx="8988552"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912813">
                <a:defRPr/>
              </a:pPr>
              <a:endParaRPr lang="en-GB" dirty="0"/>
            </a:p>
          </p:txBody>
        </p:sp>
        <p:sp>
          <p:nvSpPr>
            <p:cNvPr id="9" name="Header block" hidden="1"/>
            <p:cNvSpPr>
              <a:spLocks noChangeArrowheads="1"/>
            </p:cNvSpPr>
            <p:nvPr/>
          </p:nvSpPr>
          <p:spPr bwMode="gray">
            <a:xfrm>
              <a:off x="530352" y="685800"/>
              <a:ext cx="8988552"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801688">
                <a:buSzPct val="90000"/>
                <a:defRPr/>
              </a:pPr>
              <a:endParaRPr lang="en-GB" sz="1400" dirty="0">
                <a:solidFill>
                  <a:schemeClr val="folHlink"/>
                </a:solidFill>
                <a:cs typeface="Arial" charset="0"/>
              </a:endParaRPr>
            </a:p>
          </p:txBody>
        </p:sp>
        <p:grpSp>
          <p:nvGrpSpPr>
            <p:cNvPr id="10" name="Group 600" hidden="1"/>
            <p:cNvGrpSpPr/>
            <p:nvPr/>
          </p:nvGrpSpPr>
          <p:grpSpPr>
            <a:xfrm>
              <a:off x="530352" y="6016752"/>
              <a:ext cx="8997696" cy="609600"/>
              <a:chOff x="530352" y="6016752"/>
              <a:chExt cx="8997696" cy="609600"/>
            </a:xfrm>
          </p:grpSpPr>
          <p:sp>
            <p:nvSpPr>
              <p:cNvPr id="46" name="Content block 606" hidden="1"/>
              <p:cNvSpPr>
                <a:spLocks noChangeArrowheads="1"/>
              </p:cNvSpPr>
              <p:nvPr/>
            </p:nvSpPr>
            <p:spPr bwMode="gray">
              <a:xfrm>
                <a:off x="8156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7"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8"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9" name="Content block 603" hidden="1"/>
              <p:cNvSpPr>
                <a:spLocks noChangeArrowheads="1"/>
              </p:cNvSpPr>
              <p:nvPr/>
            </p:nvSpPr>
            <p:spPr bwMode="gray">
              <a:xfrm>
                <a:off x="358474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0" name="Content block 602" hidden="1"/>
              <p:cNvSpPr>
                <a:spLocks noChangeArrowheads="1"/>
              </p:cNvSpPr>
              <p:nvPr/>
            </p:nvSpPr>
            <p:spPr bwMode="gray">
              <a:xfrm>
                <a:off x="2057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51" name="Content block 601" hidden="1"/>
              <p:cNvSpPr>
                <a:spLocks noChangeArrowheads="1"/>
              </p:cNvSpPr>
              <p:nvPr/>
            </p:nvSpPr>
            <p:spPr bwMode="gray">
              <a:xfrm>
                <a:off x="530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1" name="Group 500" hidden="1"/>
            <p:cNvGrpSpPr/>
            <p:nvPr/>
          </p:nvGrpSpPr>
          <p:grpSpPr>
            <a:xfrm>
              <a:off x="530352" y="5257800"/>
              <a:ext cx="8997696" cy="609600"/>
              <a:chOff x="530352" y="5257800"/>
              <a:chExt cx="8997696" cy="609600"/>
            </a:xfrm>
          </p:grpSpPr>
          <p:sp>
            <p:nvSpPr>
              <p:cNvPr id="40" name="Content block 506" hidden="1"/>
              <p:cNvSpPr>
                <a:spLocks noChangeArrowheads="1"/>
              </p:cNvSpPr>
              <p:nvPr/>
            </p:nvSpPr>
            <p:spPr bwMode="gray">
              <a:xfrm>
                <a:off x="8156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1"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2"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3" name="Content block 503" hidden="1"/>
              <p:cNvSpPr>
                <a:spLocks noChangeArrowheads="1"/>
              </p:cNvSpPr>
              <p:nvPr/>
            </p:nvSpPr>
            <p:spPr bwMode="gray">
              <a:xfrm>
                <a:off x="358474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4" name="Content block 502" hidden="1"/>
              <p:cNvSpPr>
                <a:spLocks noChangeArrowheads="1"/>
              </p:cNvSpPr>
              <p:nvPr/>
            </p:nvSpPr>
            <p:spPr bwMode="gray">
              <a:xfrm>
                <a:off x="2057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45" name="Content block 501" hidden="1"/>
              <p:cNvSpPr>
                <a:spLocks noChangeArrowheads="1"/>
              </p:cNvSpPr>
              <p:nvPr/>
            </p:nvSpPr>
            <p:spPr bwMode="gray">
              <a:xfrm>
                <a:off x="530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2" name="Group 400" hidden="1"/>
            <p:cNvGrpSpPr/>
            <p:nvPr/>
          </p:nvGrpSpPr>
          <p:grpSpPr>
            <a:xfrm>
              <a:off x="530352" y="4498848"/>
              <a:ext cx="8997696" cy="609600"/>
              <a:chOff x="530352" y="4498848"/>
              <a:chExt cx="8997696" cy="609600"/>
            </a:xfrm>
          </p:grpSpPr>
          <p:sp>
            <p:nvSpPr>
              <p:cNvPr id="34" name="Content block 406" hidden="1"/>
              <p:cNvSpPr>
                <a:spLocks noChangeArrowheads="1"/>
              </p:cNvSpPr>
              <p:nvPr/>
            </p:nvSpPr>
            <p:spPr bwMode="gray">
              <a:xfrm>
                <a:off x="8156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5"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6"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7" name="Content block 403" hidden="1"/>
              <p:cNvSpPr>
                <a:spLocks noChangeArrowheads="1"/>
              </p:cNvSpPr>
              <p:nvPr/>
            </p:nvSpPr>
            <p:spPr bwMode="gray">
              <a:xfrm>
                <a:off x="358474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8" name="Content block 402" hidden="1"/>
              <p:cNvSpPr>
                <a:spLocks noChangeArrowheads="1"/>
              </p:cNvSpPr>
              <p:nvPr/>
            </p:nvSpPr>
            <p:spPr bwMode="gray">
              <a:xfrm>
                <a:off x="2057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9" name="Content block 401" hidden="1"/>
              <p:cNvSpPr>
                <a:spLocks noChangeArrowheads="1"/>
              </p:cNvSpPr>
              <p:nvPr/>
            </p:nvSpPr>
            <p:spPr bwMode="gray">
              <a:xfrm>
                <a:off x="530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3" name="Group 300" hidden="1"/>
            <p:cNvGrpSpPr/>
            <p:nvPr/>
          </p:nvGrpSpPr>
          <p:grpSpPr>
            <a:xfrm>
              <a:off x="530352" y="3730752"/>
              <a:ext cx="8997696" cy="609600"/>
              <a:chOff x="530352" y="3730752"/>
              <a:chExt cx="8997696" cy="609600"/>
            </a:xfrm>
          </p:grpSpPr>
          <p:sp>
            <p:nvSpPr>
              <p:cNvPr id="28" name="Content block 306" hidden="1"/>
              <p:cNvSpPr>
                <a:spLocks noChangeArrowheads="1"/>
              </p:cNvSpPr>
              <p:nvPr/>
            </p:nvSpPr>
            <p:spPr bwMode="gray">
              <a:xfrm>
                <a:off x="8156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9"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0"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1" name="Content block 303" hidden="1"/>
              <p:cNvSpPr>
                <a:spLocks noChangeArrowheads="1"/>
              </p:cNvSpPr>
              <p:nvPr/>
            </p:nvSpPr>
            <p:spPr bwMode="gray">
              <a:xfrm>
                <a:off x="358474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2" name="Content block 302" hidden="1"/>
              <p:cNvSpPr>
                <a:spLocks noChangeArrowheads="1"/>
              </p:cNvSpPr>
              <p:nvPr/>
            </p:nvSpPr>
            <p:spPr bwMode="gray">
              <a:xfrm>
                <a:off x="2057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33" name="Content block 301" hidden="1"/>
              <p:cNvSpPr>
                <a:spLocks noChangeArrowheads="1"/>
              </p:cNvSpPr>
              <p:nvPr/>
            </p:nvSpPr>
            <p:spPr bwMode="gray">
              <a:xfrm>
                <a:off x="530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4" name="Group 200" hidden="1"/>
            <p:cNvGrpSpPr/>
            <p:nvPr/>
          </p:nvGrpSpPr>
          <p:grpSpPr>
            <a:xfrm>
              <a:off x="530352" y="2971800"/>
              <a:ext cx="8997696" cy="609600"/>
              <a:chOff x="530352" y="2971800"/>
              <a:chExt cx="8997696" cy="609600"/>
            </a:xfrm>
          </p:grpSpPr>
          <p:sp>
            <p:nvSpPr>
              <p:cNvPr id="22" name="Content block 206" hidden="1"/>
              <p:cNvSpPr>
                <a:spLocks noChangeArrowheads="1"/>
              </p:cNvSpPr>
              <p:nvPr/>
            </p:nvSpPr>
            <p:spPr bwMode="gray">
              <a:xfrm>
                <a:off x="8156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3"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4"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5" name="Content block 203" hidden="1"/>
              <p:cNvSpPr>
                <a:spLocks noChangeArrowheads="1"/>
              </p:cNvSpPr>
              <p:nvPr/>
            </p:nvSpPr>
            <p:spPr bwMode="gray">
              <a:xfrm>
                <a:off x="358474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6" name="Content block 202" hidden="1"/>
              <p:cNvSpPr>
                <a:spLocks noChangeArrowheads="1"/>
              </p:cNvSpPr>
              <p:nvPr/>
            </p:nvSpPr>
            <p:spPr bwMode="gray">
              <a:xfrm>
                <a:off x="2057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7" name="Content block 201" hidden="1"/>
              <p:cNvSpPr>
                <a:spLocks noChangeArrowheads="1"/>
              </p:cNvSpPr>
              <p:nvPr/>
            </p:nvSpPr>
            <p:spPr bwMode="gray">
              <a:xfrm>
                <a:off x="530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nvGrpSpPr>
            <p:cNvPr id="15" name="Group 100" hidden="1"/>
            <p:cNvGrpSpPr/>
            <p:nvPr/>
          </p:nvGrpSpPr>
          <p:grpSpPr>
            <a:xfrm>
              <a:off x="530352" y="2212848"/>
              <a:ext cx="8997696" cy="609600"/>
              <a:chOff x="530352" y="2212848"/>
              <a:chExt cx="8997696" cy="609600"/>
            </a:xfrm>
          </p:grpSpPr>
          <p:sp>
            <p:nvSpPr>
              <p:cNvPr id="16" name="Content block 106" hidden="1"/>
              <p:cNvSpPr>
                <a:spLocks noChangeArrowheads="1"/>
              </p:cNvSpPr>
              <p:nvPr/>
            </p:nvSpPr>
            <p:spPr bwMode="gray">
              <a:xfrm>
                <a:off x="8156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7"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8"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19"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0" name="Content block 102" hidden="1"/>
              <p:cNvSpPr>
                <a:spLocks noChangeArrowheads="1"/>
              </p:cNvSpPr>
              <p:nvPr/>
            </p:nvSpPr>
            <p:spPr bwMode="gray">
              <a:xfrm>
                <a:off x="2057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sp>
            <p:nvSpPr>
              <p:cNvPr id="21" name="Content block 101" hidden="1"/>
              <p:cNvSpPr>
                <a:spLocks noChangeArrowheads="1"/>
              </p:cNvSpPr>
              <p:nvPr/>
            </p:nvSpPr>
            <p:spPr bwMode="gray">
              <a:xfrm>
                <a:off x="530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912813">
                  <a:defRPr/>
                </a:pPr>
                <a:endParaRPr lang="en-GB" dirty="0"/>
              </a:p>
            </p:txBody>
          </p:sp>
        </p:grpSp>
      </p:grpSp>
      <p:sp>
        <p:nvSpPr>
          <p:cNvPr id="2" name="Title 1"/>
          <p:cNvSpPr>
            <a:spLocks noGrp="1"/>
          </p:cNvSpPr>
          <p:nvPr>
            <p:ph type="title"/>
          </p:nvPr>
        </p:nvSpPr>
        <p:spPr/>
        <p:txBody>
          <a:bodyPr/>
          <a:lstStyle/>
          <a:p>
            <a:r>
              <a:rPr lang="en-GB" dirty="0" smtClean="0"/>
              <a:t>Employment</a:t>
            </a:r>
            <a:endParaRPr lang="en-GB" dirty="0"/>
          </a:p>
        </p:txBody>
      </p:sp>
      <p:sp>
        <p:nvSpPr>
          <p:cNvPr id="3" name="Content Placeholder 2"/>
          <p:cNvSpPr>
            <a:spLocks noGrp="1"/>
          </p:cNvSpPr>
          <p:nvPr>
            <p:ph sz="quarter" idx="24"/>
            <p:custDataLst>
              <p:tags r:id="rId2"/>
            </p:custDataLst>
          </p:nvPr>
        </p:nvSpPr>
        <p:spPr>
          <a:xfrm>
            <a:off x="957984" y="1357314"/>
            <a:ext cx="4248000" cy="165099"/>
          </a:xfrm>
        </p:spPr>
        <p:txBody>
          <a:bodyPr/>
          <a:lstStyle/>
          <a:p>
            <a:r>
              <a:rPr lang="en-GB" sz="900" b="1" dirty="0" smtClean="0">
                <a:solidFill>
                  <a:schemeClr val="tx2"/>
                </a:solidFill>
              </a:rPr>
              <a:t>Chart 5: Employment within the automotive industry</a:t>
            </a:r>
          </a:p>
          <a:p>
            <a:endParaRPr lang="en-GB" sz="900" dirty="0" smtClean="0"/>
          </a:p>
        </p:txBody>
      </p:sp>
      <p:sp>
        <p:nvSpPr>
          <p:cNvPr id="4" name="Content Placeholder 3"/>
          <p:cNvSpPr>
            <a:spLocks noGrp="1"/>
          </p:cNvSpPr>
          <p:nvPr>
            <p:ph sz="quarter" idx="25"/>
            <p:custDataLst>
              <p:tags r:id="rId3"/>
            </p:custDataLst>
          </p:nvPr>
        </p:nvSpPr>
        <p:spPr>
          <a:xfrm>
            <a:off x="5867400" y="1357314"/>
            <a:ext cx="3838004" cy="4929436"/>
          </a:xfrm>
        </p:spPr>
        <p:txBody>
          <a:bodyPr/>
          <a:lstStyle/>
          <a:p>
            <a:pPr>
              <a:spcAft>
                <a:spcPts val="500"/>
              </a:spcAft>
            </a:pPr>
            <a:r>
              <a:rPr lang="en-GB" b="1" dirty="0" smtClean="0">
                <a:solidFill>
                  <a:schemeClr val="tx2"/>
                </a:solidFill>
              </a:rPr>
              <a:t>The automotive industry directly employs up to 59,000 people in local manufacturing.</a:t>
            </a:r>
          </a:p>
          <a:p>
            <a:pPr>
              <a:spcAft>
                <a:spcPts val="500"/>
              </a:spcAft>
            </a:pPr>
            <a:r>
              <a:rPr lang="en-GB" dirty="0" smtClean="0"/>
              <a:t>The estimates of employment in automotive manufacturing range from 52,000 as reported by IBIS World up to approximately 59,000 as reported by the Department of Innovation, Industry, Science and Research.  This employment within manufacturing forms the base of the local automotive industry, not only through its job creation, but wider support for the localised supply chain which includes parts manufacturers.</a:t>
            </a:r>
          </a:p>
          <a:p>
            <a:pPr>
              <a:spcAft>
                <a:spcPts val="500"/>
              </a:spcAft>
            </a:pPr>
            <a:r>
              <a:rPr lang="en-GB" dirty="0" smtClean="0"/>
              <a:t>Employment within the wider automotive  industry has grown steadily  over the past decade. However, this total growth masks declining employment in automotive manufacturing which currently makes up 14% of employment within the industry, down from 20% in 2002/03.  The total industry employment growth is being driven by automotive servicing, which accounts for an estimated 72% of all people employed within the industry.</a:t>
            </a:r>
          </a:p>
          <a:p>
            <a:pPr>
              <a:spcAft>
                <a:spcPts val="500"/>
              </a:spcAft>
            </a:pPr>
            <a:r>
              <a:rPr lang="en-GB" dirty="0" smtClean="0"/>
              <a:t>The overall automotive industry currently employs 372,000 people.</a:t>
            </a:r>
            <a:br>
              <a:rPr lang="en-GB" dirty="0" smtClean="0"/>
            </a:br>
            <a:r>
              <a:rPr lang="en-GB" dirty="0" smtClean="0"/>
              <a:t>This includes the 52,000 people directly employed in manufacturing (IBIS World estimate), 147,000 employed in  servicing and 173,000 employed in retail/wholesale activities.</a:t>
            </a:r>
          </a:p>
          <a:p>
            <a:pPr>
              <a:spcAft>
                <a:spcPts val="200"/>
              </a:spcAft>
            </a:pPr>
            <a:r>
              <a:rPr lang="en-GB" dirty="0" smtClean="0"/>
              <a:t>This total employment figure of 372,000 in the automotive industry, implies that the industry employs more people than the:</a:t>
            </a:r>
          </a:p>
          <a:p>
            <a:pPr lvl="1">
              <a:buFont typeface="Arial"/>
              <a:buChar char="•"/>
            </a:pPr>
            <a:r>
              <a:rPr lang="en-GB" dirty="0" smtClean="0"/>
              <a:t>Agricultural sector (336,000)</a:t>
            </a:r>
          </a:p>
          <a:p>
            <a:pPr lvl="1">
              <a:buFont typeface="Arial"/>
              <a:buChar char="•"/>
            </a:pPr>
            <a:r>
              <a:rPr lang="en-GB" dirty="0" smtClean="0"/>
              <a:t>Mining sector (212,000)</a:t>
            </a:r>
          </a:p>
          <a:p>
            <a:pPr lvl="1">
              <a:spcAft>
                <a:spcPts val="500"/>
              </a:spcAft>
              <a:buFont typeface="Arial"/>
              <a:buChar char="•"/>
            </a:pPr>
            <a:r>
              <a:rPr lang="en-GB" dirty="0" smtClean="0"/>
              <a:t>Utilities sector  (electricity, gas and waste services) (149,000).</a:t>
            </a:r>
          </a:p>
          <a:p>
            <a:pPr>
              <a:spcAft>
                <a:spcPts val="500"/>
              </a:spcAft>
            </a:pPr>
            <a:endParaRPr lang="en-GB" dirty="0" smtClean="0"/>
          </a:p>
          <a:p>
            <a:pPr>
              <a:spcAft>
                <a:spcPts val="500"/>
              </a:spcAft>
            </a:pPr>
            <a:endParaRPr lang="en-GB" dirty="0" smtClean="0"/>
          </a:p>
          <a:p>
            <a:pPr>
              <a:spcAft>
                <a:spcPts val="500"/>
              </a:spcAft>
            </a:pPr>
            <a:endParaRPr lang="en-GB" dirty="0" smtClean="0"/>
          </a:p>
          <a:p>
            <a:pPr>
              <a:spcAft>
                <a:spcPts val="500"/>
              </a:spcAft>
            </a:pPr>
            <a:endParaRPr lang="en-GB" b="1" dirty="0" smtClean="0">
              <a:solidFill>
                <a:schemeClr val="tx2"/>
              </a:solidFill>
            </a:endParaRPr>
          </a:p>
          <a:p>
            <a:pPr marL="0" lvl="1" indent="0">
              <a:spcBef>
                <a:spcPts val="600"/>
              </a:spcBef>
              <a:spcAft>
                <a:spcPts val="500"/>
              </a:spcAft>
              <a:buNone/>
            </a:pPr>
            <a:endParaRPr lang="en-GB" sz="800" dirty="0" smtClean="0"/>
          </a:p>
          <a:p>
            <a:pPr lvl="1">
              <a:spcAft>
                <a:spcPts val="500"/>
              </a:spcAft>
              <a:buNone/>
            </a:pPr>
            <a:endParaRPr lang="en-GB" dirty="0" smtClean="0"/>
          </a:p>
          <a:p>
            <a:pPr lvl="1">
              <a:spcAft>
                <a:spcPts val="500"/>
              </a:spcAft>
              <a:buFont typeface="Arial" pitchFamily="34" charset="0"/>
              <a:buChar char="•"/>
            </a:pPr>
            <a:endParaRPr lang="en-GB" dirty="0" smtClean="0"/>
          </a:p>
          <a:p>
            <a:pPr lvl="1">
              <a:spcAft>
                <a:spcPts val="500"/>
              </a:spcAft>
              <a:buNone/>
            </a:pPr>
            <a:endParaRPr lang="en-GB" dirty="0" smtClean="0"/>
          </a:p>
          <a:p>
            <a:pPr lvl="1">
              <a:spcAft>
                <a:spcPts val="500"/>
              </a:spcAft>
              <a:buFont typeface="Arial" pitchFamily="34" charset="0"/>
              <a:buChar char="•"/>
            </a:pPr>
            <a:endParaRPr lang="en-GB" dirty="0" smtClean="0"/>
          </a:p>
          <a:p>
            <a:pPr lvl="0">
              <a:spcAft>
                <a:spcPts val="500"/>
              </a:spcAft>
            </a:pPr>
            <a:endParaRPr lang="en-GB" dirty="0" smtClean="0"/>
          </a:p>
          <a:p>
            <a:pPr lvl="0">
              <a:spcAft>
                <a:spcPts val="500"/>
              </a:spcAft>
            </a:pPr>
            <a:endParaRPr lang="en-GB" sz="1000" dirty="0" smtClean="0"/>
          </a:p>
        </p:txBody>
      </p:sp>
      <p:sp>
        <p:nvSpPr>
          <p:cNvPr id="55" name="Executive Summary" hidden="1"/>
          <p:cNvSpPr txBox="1"/>
          <p:nvPr>
            <p:custDataLst>
              <p:tags r:id="rId4"/>
            </p:custDataLst>
          </p:nvPr>
        </p:nvSpPr>
        <p:spPr>
          <a:xfrm>
            <a:off x="541064" y="6286750"/>
            <a:ext cx="2024335" cy="205184"/>
          </a:xfrm>
          <a:prstGeom prst="rect">
            <a:avLst/>
          </a:prstGeom>
          <a:noFill/>
        </p:spPr>
        <p:txBody>
          <a:bodyPr wrap="square" lIns="0" tIns="0" rIns="0" bIns="0" rtlCol="0">
            <a:spAutoFit/>
          </a:bodyPr>
          <a:lstStyle/>
          <a:p>
            <a:pPr>
              <a:lnSpc>
                <a:spcPts val="1600"/>
              </a:lnSpc>
            </a:pPr>
            <a:endParaRPr lang="en-GB" sz="1600" noProof="0" dirty="0" smtClean="0">
              <a:solidFill>
                <a:schemeClr val="tx1"/>
              </a:solidFill>
            </a:endParaRPr>
          </a:p>
        </p:txBody>
      </p:sp>
      <p:sp>
        <p:nvSpPr>
          <p:cNvPr id="64" name="Content Placeholder 2"/>
          <p:cNvSpPr txBox="1">
            <a:spLocks/>
          </p:cNvSpPr>
          <p:nvPr>
            <p:custDataLst>
              <p:tags r:id="rId5"/>
            </p:custDataLst>
          </p:nvPr>
        </p:nvSpPr>
        <p:spPr>
          <a:xfrm>
            <a:off x="957984" y="4187585"/>
            <a:ext cx="3962369" cy="218916"/>
          </a:xfrm>
          <a:prstGeom prst="rect">
            <a:avLst/>
          </a:prstGeom>
        </p:spPr>
        <p:txBody>
          <a:bodyPr vert="horz" lIns="0" tIns="0" rIns="0" bIns="0" rtlCol="0">
            <a:noAutofit/>
          </a:bodyPr>
          <a:lstStyle/>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r>
              <a:rPr kumimoji="0" lang="en-GB" sz="900" b="1" i="0" u="none" strike="noStrike" kern="1200" cap="none" spc="0" normalizeH="0" baseline="0" noProof="0" dirty="0" smtClean="0">
                <a:ln>
                  <a:noFill/>
                </a:ln>
                <a:solidFill>
                  <a:schemeClr val="tx2"/>
                </a:solidFill>
                <a:effectLst/>
                <a:uLnTx/>
                <a:uFillTx/>
                <a:latin typeface="Georgia" pitchFamily="18" charset="0"/>
                <a:ea typeface="+mn-ea"/>
                <a:cs typeface="+mn-cs"/>
              </a:rPr>
              <a:t>Chart 6: Automotive employment vs. other industries</a:t>
            </a: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900" b="0" i="0" u="none" strike="noStrike" kern="1200" cap="none" spc="0" normalizeH="0" baseline="0" noProof="0" dirty="0" smtClean="0">
              <a:ln>
                <a:noFill/>
              </a:ln>
              <a:solidFill>
                <a:schemeClr val="tx1"/>
              </a:solidFill>
              <a:effectLst/>
              <a:uLnTx/>
              <a:uFillTx/>
              <a:latin typeface="Georgia" pitchFamily="18" charset="0"/>
              <a:ea typeface="+mn-ea"/>
              <a:cs typeface="+mn-cs"/>
            </a:endParaRPr>
          </a:p>
        </p:txBody>
      </p:sp>
      <p:sp>
        <p:nvSpPr>
          <p:cNvPr id="65" name="Content Placeholder 2"/>
          <p:cNvSpPr txBox="1">
            <a:spLocks/>
          </p:cNvSpPr>
          <p:nvPr>
            <p:custDataLst>
              <p:tags r:id="rId6"/>
            </p:custDataLst>
          </p:nvPr>
        </p:nvSpPr>
        <p:spPr>
          <a:xfrm>
            <a:off x="815829" y="3725424"/>
            <a:ext cx="4416421" cy="384217"/>
          </a:xfrm>
          <a:prstGeom prst="rect">
            <a:avLst/>
          </a:prstGeom>
        </p:spPr>
        <p:txBody>
          <a:bodyPr vert="horz" lIns="0" tIns="0" rIns="0" bIns="0" rtlCol="0">
            <a:noAutofit/>
          </a:bodyPr>
          <a:lstStyle/>
          <a:p>
            <a:pPr defTabSz="1019175" fontAlgn="base">
              <a:spcBef>
                <a:spcPts val="600"/>
              </a:spcBef>
              <a:spcAft>
                <a:spcPts val="300"/>
              </a:spcAft>
              <a:buClr>
                <a:srgbClr val="000000"/>
              </a:buClr>
            </a:pPr>
            <a:r>
              <a:rPr lang="en-GB" sz="800" i="1" dirty="0" smtClean="0">
                <a:latin typeface="Georgia" pitchFamily="18" charset="0"/>
              </a:rPr>
              <a:t>Source:  IBIS World, Australia Automotive Industry Report Series (2011)</a:t>
            </a:r>
            <a:r>
              <a:rPr lang="en-GB" sz="800" dirty="0" smtClean="0">
                <a:latin typeface="Georgia" pitchFamily="18" charset="0"/>
              </a:rPr>
              <a:t> reports an estimated 59,000 people employed within the automotive manufacturing industry in 2010, DIISR.</a:t>
            </a:r>
            <a:endParaRPr lang="en-GB" sz="800" i="1" dirty="0" smtClean="0">
              <a:latin typeface="Georgia" pitchFamily="18" charset="0"/>
            </a:endParaRPr>
          </a:p>
          <a:p>
            <a:pPr defTabSz="1019175" fontAlgn="base">
              <a:spcBef>
                <a:spcPts val="600"/>
              </a:spcBef>
              <a:spcAft>
                <a:spcPts val="300"/>
              </a:spcAft>
              <a:buClr>
                <a:srgbClr val="000000"/>
              </a:buClr>
            </a:pPr>
            <a:endParaRPr lang="en-GB" sz="800" i="1" dirty="0" smtClean="0">
              <a:latin typeface="Georgia" pitchFamily="18" charset="0"/>
            </a:endParaRP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800" i="1" u="none" strike="noStrike" kern="1200" cap="none" spc="0" normalizeH="0" baseline="0" noProof="0" dirty="0" smtClean="0">
              <a:ln>
                <a:noFill/>
              </a:ln>
              <a:effectLst/>
              <a:uLnTx/>
              <a:uFillTx/>
              <a:latin typeface="Georgia" pitchFamily="18" charset="0"/>
              <a:ea typeface="+mn-ea"/>
              <a:cs typeface="+mn-cs"/>
            </a:endParaRPr>
          </a:p>
        </p:txBody>
      </p:sp>
      <p:sp>
        <p:nvSpPr>
          <p:cNvPr id="66" name="Content Placeholder 2"/>
          <p:cNvSpPr txBox="1">
            <a:spLocks/>
          </p:cNvSpPr>
          <p:nvPr>
            <p:custDataLst>
              <p:tags r:id="rId7"/>
            </p:custDataLst>
          </p:nvPr>
        </p:nvSpPr>
        <p:spPr>
          <a:xfrm>
            <a:off x="815829" y="6521470"/>
            <a:ext cx="4071919" cy="181936"/>
          </a:xfrm>
          <a:prstGeom prst="rect">
            <a:avLst/>
          </a:prstGeom>
        </p:spPr>
        <p:txBody>
          <a:bodyPr vert="horz" lIns="0" tIns="0" rIns="0" bIns="0" rtlCol="0">
            <a:noAutofit/>
          </a:bodyPr>
          <a:lstStyle/>
          <a:p>
            <a:pPr defTabSz="1019175" fontAlgn="base">
              <a:spcBef>
                <a:spcPts val="600"/>
              </a:spcBef>
              <a:spcAft>
                <a:spcPts val="300"/>
              </a:spcAft>
              <a:buClr>
                <a:srgbClr val="000000"/>
              </a:buClr>
            </a:pPr>
            <a:r>
              <a:rPr lang="en-GB" sz="800" i="1" dirty="0" smtClean="0">
                <a:latin typeface="Georgia" pitchFamily="18" charset="0"/>
              </a:rPr>
              <a:t>Source:  ABS, IBIS World, Australia Automotive Industry Report Series (2011)</a:t>
            </a:r>
          </a:p>
          <a:p>
            <a:pPr lvl="0" defTabSz="1019175" fontAlgn="base">
              <a:spcBef>
                <a:spcPts val="600"/>
              </a:spcBef>
              <a:spcAft>
                <a:spcPts val="300"/>
              </a:spcAft>
              <a:buClr>
                <a:srgbClr val="000000"/>
              </a:buClr>
              <a:defRPr/>
            </a:pPr>
            <a:endParaRPr lang="en-GB" sz="800" i="1" dirty="0" smtClean="0">
              <a:latin typeface="Georgia" pitchFamily="18" charset="0"/>
            </a:endParaRPr>
          </a:p>
          <a:p>
            <a:pPr marL="0" marR="0" lvl="0" indent="0" algn="l" defTabSz="1019175" rtl="0" eaLnBrk="1" fontAlgn="base" latinLnBrk="0" hangingPunct="1">
              <a:lnSpc>
                <a:spcPct val="100000"/>
              </a:lnSpc>
              <a:spcBef>
                <a:spcPts val="600"/>
              </a:spcBef>
              <a:spcAft>
                <a:spcPts val="300"/>
              </a:spcAft>
              <a:buClr>
                <a:srgbClr val="000000"/>
              </a:buClr>
              <a:buSzTx/>
              <a:buFont typeface="Wingdings" pitchFamily="2" charset="2"/>
              <a:buNone/>
              <a:tabLst/>
              <a:defRPr/>
            </a:pPr>
            <a:endParaRPr kumimoji="0" lang="en-GB" sz="800" i="1" u="none" strike="noStrike" kern="1200" cap="none" spc="0" normalizeH="0" baseline="0" noProof="0" dirty="0" smtClean="0">
              <a:ln>
                <a:noFill/>
              </a:ln>
              <a:effectLst/>
              <a:uLnTx/>
              <a:uFillTx/>
              <a:latin typeface="Georgia" pitchFamily="18" charset="0"/>
              <a:ea typeface="+mn-ea"/>
              <a:cs typeface="+mn-cs"/>
            </a:endParaRPr>
          </a:p>
        </p:txBody>
      </p:sp>
      <p:graphicFrame>
        <p:nvGraphicFramePr>
          <p:cNvPr id="67" name="Chart 66"/>
          <p:cNvGraphicFramePr/>
          <p:nvPr/>
        </p:nvGraphicFramePr>
        <p:xfrm>
          <a:off x="874713" y="4342774"/>
          <a:ext cx="4572000" cy="2372351"/>
        </p:xfrm>
        <a:graphic>
          <a:graphicData uri="http://schemas.openxmlformats.org/drawingml/2006/chart">
            <c:chart xmlns:c="http://schemas.openxmlformats.org/drawingml/2006/chart" xmlns:r="http://schemas.openxmlformats.org/officeDocument/2006/relationships" r:id="rId10"/>
          </a:graphicData>
        </a:graphic>
      </p:graphicFrame>
      <p:sp>
        <p:nvSpPr>
          <p:cNvPr id="68" name="Oval 67"/>
          <p:cNvSpPr/>
          <p:nvPr/>
        </p:nvSpPr>
        <p:spPr>
          <a:xfrm>
            <a:off x="4079127" y="5102999"/>
            <a:ext cx="178240" cy="391086"/>
          </a:xfrm>
          <a:prstGeom prst="ellipse">
            <a:avLst/>
          </a:prstGeom>
          <a:solidFill>
            <a:schemeClr val="lt1">
              <a:alpha val="0"/>
            </a:schemeClr>
          </a:solidFill>
          <a:ln/>
        </p:spPr>
        <p:style>
          <a:lnRef idx="2">
            <a:schemeClr val="dk1"/>
          </a:lnRef>
          <a:fillRef idx="1">
            <a:schemeClr val="lt1"/>
          </a:fillRef>
          <a:effectRef idx="0">
            <a:schemeClr val="dk1"/>
          </a:effectRef>
          <a:fontRef idx="minor">
            <a:schemeClr val="dk1"/>
          </a:fontRef>
        </p:style>
        <p:txBody>
          <a:bodyPr vert="horz" wrap="square" lIns="91440" tIns="45720" rIns="91440" bIns="45720" rtlCol="0" anchor="ctr">
            <a:noAutofit/>
          </a:bodyPr>
          <a:lstStyle/>
          <a:p>
            <a:pPr algn="ctr"/>
            <a:endParaRPr lang="en-GB" dirty="0" smtClean="0"/>
          </a:p>
        </p:txBody>
      </p:sp>
      <p:graphicFrame>
        <p:nvGraphicFramePr>
          <p:cNvPr id="60" name="Chart 59"/>
          <p:cNvGraphicFramePr/>
          <p:nvPr/>
        </p:nvGraphicFramePr>
        <p:xfrm>
          <a:off x="873560" y="1522413"/>
          <a:ext cx="4448175" cy="2193050"/>
        </p:xfrm>
        <a:graphic>
          <a:graphicData uri="http://schemas.openxmlformats.org/drawingml/2006/chart">
            <c:chart xmlns:c="http://schemas.openxmlformats.org/drawingml/2006/chart" xmlns:r="http://schemas.openxmlformats.org/officeDocument/2006/relationships" r:id="rId11"/>
          </a:graphicData>
        </a:graphic>
      </p:graphicFrame>
      <p:sp>
        <p:nvSpPr>
          <p:cNvPr id="61" name="Rectangle 60"/>
          <p:cNvSpPr/>
          <p:nvPr/>
        </p:nvSpPr>
        <p:spPr>
          <a:xfrm>
            <a:off x="815829" y="1296194"/>
            <a:ext cx="4505905" cy="2403831"/>
          </a:xfrm>
          <a:prstGeom prst="rect">
            <a:avLst/>
          </a:prstGeom>
          <a:noFill/>
          <a:ln w="9525">
            <a:solidFill>
              <a:schemeClr val="bg1">
                <a:lumMod val="75000"/>
              </a:schemeClr>
            </a:solidFill>
          </a:ln>
        </p:spPr>
        <p:txBody>
          <a:bodyPr vert="horz" wrap="square" lIns="91440" tIns="45720" rIns="91440" bIns="45720" rtlCol="0" anchor="ctr">
            <a:noAutofit/>
          </a:bodyPr>
          <a:lstStyle/>
          <a:p>
            <a:pPr algn="ctr"/>
            <a:endParaRPr lang="en-AU" dirty="0" smtClean="0"/>
          </a:p>
        </p:txBody>
      </p:sp>
      <p:sp>
        <p:nvSpPr>
          <p:cNvPr id="62" name="Rectangle 61"/>
          <p:cNvSpPr/>
          <p:nvPr/>
        </p:nvSpPr>
        <p:spPr>
          <a:xfrm>
            <a:off x="815829" y="4109641"/>
            <a:ext cx="4505905" cy="2382294"/>
          </a:xfrm>
          <a:prstGeom prst="rect">
            <a:avLst/>
          </a:prstGeom>
          <a:noFill/>
          <a:ln w="9525">
            <a:solidFill>
              <a:schemeClr val="bg1">
                <a:lumMod val="75000"/>
              </a:schemeClr>
            </a:solidFill>
          </a:ln>
        </p:spPr>
        <p:txBody>
          <a:bodyPr vert="horz" wrap="square" lIns="91440" tIns="45720" rIns="91440" bIns="45720" rtlCol="0" anchor="ctr">
            <a:noAutofit/>
          </a:bodyPr>
          <a:lstStyle/>
          <a:p>
            <a:pPr algn="ctr"/>
            <a:endParaRPr lang="en-AU" dirty="0" smtClean="0"/>
          </a:p>
        </p:txBody>
      </p:sp>
      <p:sp>
        <p:nvSpPr>
          <p:cNvPr id="63" name="Draft stamp"/>
          <p:cNvSpPr txBox="1"/>
          <p:nvPr>
            <p:custDataLst>
              <p:tags r:id="rId8"/>
            </p:custDataLst>
          </p:nvPr>
        </p:nvSpPr>
        <p:spPr>
          <a:xfrm>
            <a:off x="809625" y="437615"/>
            <a:ext cx="8887990" cy="138499"/>
          </a:xfrm>
          <a:prstGeom prst="rect">
            <a:avLst/>
          </a:prstGeom>
          <a:noFill/>
          <a:ln>
            <a:noFill/>
          </a:ln>
        </p:spPr>
        <p:txBody>
          <a:bodyPr wrap="square" lIns="0" tIns="0" rIns="0" bIns="0" rtlCol="0">
            <a:spAutoFit/>
          </a:bodyPr>
          <a:lstStyle/>
          <a:p>
            <a:pPr lvl="0" algn="r"/>
            <a:r>
              <a:rPr lang="en-AU" sz="900" dirty="0" smtClean="0">
                <a:solidFill>
                  <a:srgbClr val="000000"/>
                </a:solidFill>
                <a:latin typeface="Georgia"/>
              </a:rPr>
              <a:t>Industry profile: Role in the economy</a:t>
            </a:r>
            <a:endParaRPr lang="en-GB" sz="900" dirty="0" smtClean="0">
              <a:solidFill>
                <a:srgbClr val="000000"/>
              </a:solidFill>
              <a:latin typeface="Georgia"/>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MRTDOCUMENTTYPE" val="2"/>
  <p:tag name="ISTOCUPDATED" val="No"/>
  <p:tag name="SHOWDISCLAIMERCLIENTNAME" val="No"/>
  <p:tag name="TOCAPPENDIXTEXT" val="Appendices"/>
  <p:tag name="TABLESTYLEID" val="{D5C30875-5027-47A9-8995-C2BF9F8F2FF4}"/>
  <p:tag name="TOCSECTIONHEADERTEXT" val="Section"/>
  <p:tag name="SMARTSHAPETYPE" val="PresentationDisclaimer"/>
  <p:tag name="SMARTISVISIBLE" val="{@PresentationDisclaimer}!=No Disclaimer"/>
  <p:tag name="SHOWPRESENTATIONDISCLAIMER" val="No"/>
  <p:tag name="TABLEHEADERFONTSIZE" val="12"/>
  <p:tag name="TABLEDEFAULTFONTSIZE" val="10"/>
  <p:tag name="TOCPAGETEXT" val="Page"/>
  <p:tag name="DESCRIPTOR TEXT" val="Transaction Services"/>
  <p:tag name="TOCPAGETEXT}{@TOCPAGELANGUAGETEXT" val="PagePage"/>
  <p:tag name="EXECUTIVE SUMMARY" val="Executive Summary"/>
  <p:tag name="DESCRIPTOR" val="Business Unit"/>
  <p:tag name="PICTURE" val="[New Brand] ASR FR Suspension bridge"/>
  <p:tag name="SMARTTOCSLIDENUMBER" val="3"/>
  <p:tag name="PRESENTATIONDISCLAIMER" val="No Disclaimer"/>
  <p:tag name="GRIDON" val="No"/>
  <p:tag name="SHOW DRAFT STAMP" val="Yes"/>
  <p:tag name="SHOW DATE FILEPATH" val="Yes"/>
  <p:tag name="PRESENTATION THEME COLOR" val="PwC Burgundy"/>
  <p:tag name="LANGUAGE" val="English (UK)"/>
  <p:tag name="HASFRONTIMAGE" val="NO"/>
  <p:tag name="TOCPAGELANGUAGETEXT" val="Page"/>
  <p:tag name="TOCSECTIONLANGUAGETEXT" val="Section"/>
  <p:tag name="TOCOVERVIEWLANGUAGETEXT" val="Overview"/>
  <p:tag name="TOCTEXT" val="Table of contents"/>
  <p:tag name="BUSINESSUNITCOVERTEXT" val="pwc.com.au"/>
  <p:tag name="DRAFT STAMP" val="Draft"/>
  <p:tag name="CONFIDENTIALITY STAMP" val="  "/>
  <p:tag name="TITLE" val="Federal Chamber of Automotive Industries"/>
  <p:tag name="SUBTITLE" val="Macroeconomic and Industry Environment"/>
  <p:tag name="REPORT DATE" val="2 December 2011"/>
</p:tagLst>
</file>

<file path=ppt/tags/tag10.xml><?xml version="1.0" encoding="utf-8"?>
<p:tagLst xmlns:a="http://schemas.openxmlformats.org/drawingml/2006/main" xmlns:r="http://schemas.openxmlformats.org/officeDocument/2006/relationships" xmlns:p="http://schemas.openxmlformats.org/presentationml/2006/main">
  <p:tag name="FULLLENGTH" val="True"/>
</p:tagLst>
</file>

<file path=ppt/tags/tag100.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101.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102.xml><?xml version="1.0" encoding="utf-8"?>
<p:tagLst xmlns:a="http://schemas.openxmlformats.org/drawingml/2006/main" xmlns:r="http://schemas.openxmlformats.org/officeDocument/2006/relationships" xmlns:p="http://schemas.openxmlformats.org/presentationml/2006/main">
  <p:tag name="SMARTWRITE" val="{SmartDividertext} {SmartDividernumber}"/>
  <p:tag name="SMARTSHAPETYPE" val="DividerHeader"/>
</p:tagLst>
</file>

<file path=ppt/tags/tag103.xml><?xml version="1.0" encoding="utf-8"?>
<p:tagLst xmlns:a="http://schemas.openxmlformats.org/drawingml/2006/main" xmlns:r="http://schemas.openxmlformats.org/officeDocument/2006/relationships" xmlns:p="http://schemas.openxmlformats.org/presentationml/2006/main">
  <p:tag name="SMARTREAD" val="{Smart Divider title}"/>
  <p:tag name="SMARTWRITE" val="{Smart Divider title}"/>
</p:tagLst>
</file>

<file path=ppt/tags/tag104.xml><?xml version="1.0" encoding="utf-8"?>
<p:tagLst xmlns:a="http://schemas.openxmlformats.org/drawingml/2006/main" xmlns:r="http://schemas.openxmlformats.org/officeDocument/2006/relationships" xmlns:p="http://schemas.openxmlformats.org/presentationml/2006/main">
  <p:tag name="SMARTSLIDETYPE" val="Divider"/>
  <p:tag name="SMARTDIVIDERLEVEL" val="0"/>
  <p:tag name="SMARTDIVIDERTYPE" val="Section"/>
  <p:tag name="SHOW EXECUTIVE SUMMARY" val="No"/>
</p:tagLst>
</file>

<file path=ppt/tags/tag105.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106.xml><?xml version="1.0" encoding="utf-8"?>
<p:tagLst xmlns:a="http://schemas.openxmlformats.org/drawingml/2006/main" xmlns:r="http://schemas.openxmlformats.org/officeDocument/2006/relationships" xmlns:p="http://schemas.openxmlformats.org/presentationml/2006/main">
  <p:tag name="SMARTWRITE" val="{SmartDividertext} {SmartDividernumber}"/>
  <p:tag name="SMARTSHAPETYPE" val="DividerHeader"/>
</p:tagLst>
</file>

<file path=ppt/tags/tag107.xml><?xml version="1.0" encoding="utf-8"?>
<p:tagLst xmlns:a="http://schemas.openxmlformats.org/drawingml/2006/main" xmlns:r="http://schemas.openxmlformats.org/officeDocument/2006/relationships" xmlns:p="http://schemas.openxmlformats.org/presentationml/2006/main">
  <p:tag name="SMARTREAD" val="{Smart Divider title}"/>
  <p:tag name="SMARTWRITE" val="{Smart Divider title}"/>
</p:tagLst>
</file>

<file path=ppt/tags/tag108.xml><?xml version="1.0" encoding="utf-8"?>
<p:tagLst xmlns:a="http://schemas.openxmlformats.org/drawingml/2006/main" xmlns:r="http://schemas.openxmlformats.org/officeDocument/2006/relationships" xmlns:p="http://schemas.openxmlformats.org/presentationml/2006/main">
  <p:tag name="SMARTSLIDETYPE" val="Divider"/>
  <p:tag name="SMARTDIVIDERLEVEL" val="0"/>
  <p:tag name="SHOW EXECUTIVE SUMMARY" val="No"/>
  <p:tag name="SMARTDIVIDERTYPE" val="Appendix"/>
</p:tagLst>
</file>

<file path=ppt/tags/tag109.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11.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110.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111.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112.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113.xml><?xml version="1.0" encoding="utf-8"?>
<p:tagLst xmlns:a="http://schemas.openxmlformats.org/drawingml/2006/main" xmlns:r="http://schemas.openxmlformats.org/officeDocument/2006/relationships" xmlns:p="http://schemas.openxmlformats.org/presentationml/2006/main">
  <p:tag name="SMARTSHAPETYPE" val="Front Cover Image"/>
</p:tagLst>
</file>

<file path=ppt/tags/tag114.xml><?xml version="1.0" encoding="utf-8"?>
<p:tagLst xmlns:a="http://schemas.openxmlformats.org/drawingml/2006/main" xmlns:r="http://schemas.openxmlformats.org/officeDocument/2006/relationships" xmlns:p="http://schemas.openxmlformats.org/presentationml/2006/main">
  <p:tag name="SMARTWRITE" val="{@Subtitle}"/>
  <p:tag name="SMARTREAD" val="{@Subtitle}"/>
</p:tagLst>
</file>

<file path=ppt/tags/tag115.xml><?xml version="1.0" encoding="utf-8"?>
<p:tagLst xmlns:a="http://schemas.openxmlformats.org/drawingml/2006/main" xmlns:r="http://schemas.openxmlformats.org/officeDocument/2006/relationships" xmlns:p="http://schemas.openxmlformats.org/presentationml/2006/main">
  <p:tag name="SMARTWRITE" val="{@Title}"/>
  <p:tag name="SMARTREAD" val="{@Title}"/>
</p:tagLst>
</file>

<file path=ppt/tags/tag116.xml><?xml version="1.0" encoding="utf-8"?>
<p:tagLst xmlns:a="http://schemas.openxmlformats.org/drawingml/2006/main" xmlns:r="http://schemas.openxmlformats.org/officeDocument/2006/relationships" xmlns:p="http://schemas.openxmlformats.org/presentationml/2006/main">
  <p:tag name="SMARTWRITE" val="{@Confidentiality stamp}"/>
  <p:tag name="SMARTREAD" val="{@Confidentiality stamp}"/>
  <p:tag name="SMARTOBJECT" val="Confidentiality stamp Large Title and Subtitle v.2"/>
</p:tagLst>
</file>

<file path=ppt/tags/tag117.xml><?xml version="1.0" encoding="utf-8"?>
<p:tagLst xmlns:a="http://schemas.openxmlformats.org/drawingml/2006/main" xmlns:r="http://schemas.openxmlformats.org/officeDocument/2006/relationships" xmlns:p="http://schemas.openxmlformats.org/presentationml/2006/main">
  <p:tag name="SMARTWRITE" val="{@Draft stamp}"/>
  <p:tag name="SMARTISVISIBLE" val="{@Show Draft stamp} = Yes"/>
  <p:tag name="SMARTREAD" val="{@Draft stamp}"/>
  <p:tag name="SMARTOBJECT" val="Draft stamp Large Title and Subtitle v.2"/>
</p:tagLst>
</file>

<file path=ppt/tags/tag118.xml><?xml version="1.0" encoding="utf-8"?>
<p:tagLst xmlns:a="http://schemas.openxmlformats.org/drawingml/2006/main" xmlns:r="http://schemas.openxmlformats.org/officeDocument/2006/relationships" xmlns:p="http://schemas.openxmlformats.org/presentationml/2006/main">
  <p:tag name="SMARTWRITE" val="{@Report date}"/>
  <p:tag name="SMARTREAD" val="{@Report date}"/>
  <p:tag name="SMARTOBJECT" val="Report date Large Title and Subtitle v.2"/>
</p:tagLst>
</file>

<file path=ppt/tags/tag119.xml><?xml version="1.0" encoding="utf-8"?>
<p:tagLst xmlns:a="http://schemas.openxmlformats.org/drawingml/2006/main" xmlns:r="http://schemas.openxmlformats.org/officeDocument/2006/relationships" xmlns:p="http://schemas.openxmlformats.org/presentationml/2006/main">
  <p:tag name="SMARTOBJECT" val="Descriptor Large Title and Subtitle v.2"/>
  <p:tag name="SMARTREAD" val="{@BusinessUnitCoverText}"/>
  <p:tag name="SMARTWRITE" val="{@BusinessUnitCoverText}"/>
</p:tagLst>
</file>

<file path=ppt/tags/tag12.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120.xml><?xml version="1.0" encoding="utf-8"?>
<p:tagLst xmlns:a="http://schemas.openxmlformats.org/drawingml/2006/main" xmlns:r="http://schemas.openxmlformats.org/officeDocument/2006/relationships" xmlns:p="http://schemas.openxmlformats.org/presentationml/2006/main">
  <p:tag name="SMARTWRITE" val="{@Subtitle}"/>
  <p:tag name="SMARTREAD" val="{@Subtitle}"/>
</p:tagLst>
</file>

<file path=ppt/tags/tag121.xml><?xml version="1.0" encoding="utf-8"?>
<p:tagLst xmlns:a="http://schemas.openxmlformats.org/drawingml/2006/main" xmlns:r="http://schemas.openxmlformats.org/officeDocument/2006/relationships" xmlns:p="http://schemas.openxmlformats.org/presentationml/2006/main">
  <p:tag name="SMARTWRITE" val="{@Title}"/>
  <p:tag name="SMARTREAD" val="{@Title}"/>
</p:tagLst>
</file>

<file path=ppt/tags/tag122.xml><?xml version="1.0" encoding="utf-8"?>
<p:tagLst xmlns:a="http://schemas.openxmlformats.org/drawingml/2006/main" xmlns:r="http://schemas.openxmlformats.org/officeDocument/2006/relationships" xmlns:p="http://schemas.openxmlformats.org/presentationml/2006/main">
  <p:tag name="SMARTWRITE" val="{@Confidentiality stamp}"/>
  <p:tag name="SMARTREAD" val="{@Confidentiality stamp}"/>
  <p:tag name="SMARTOBJECT" val="Confidentiality stamp Fixed Logo v.2"/>
</p:tagLst>
</file>

<file path=ppt/tags/tag123.xml><?xml version="1.0" encoding="utf-8"?>
<p:tagLst xmlns:a="http://schemas.openxmlformats.org/drawingml/2006/main" xmlns:r="http://schemas.openxmlformats.org/officeDocument/2006/relationships" xmlns:p="http://schemas.openxmlformats.org/presentationml/2006/main">
  <p:tag name="SMARTWRITE" val="{@Draft stamp}"/>
  <p:tag name="SMARTISVISIBLE" val="{@Show Draft stamp} = Yes"/>
  <p:tag name="SMARTREAD" val="{@Draft stamp}"/>
  <p:tag name="SMARTOBJECT" val="Draft stamp Fixed Logo v.2"/>
</p:tagLst>
</file>

<file path=ppt/tags/tag124.xml><?xml version="1.0" encoding="utf-8"?>
<p:tagLst xmlns:a="http://schemas.openxmlformats.org/drawingml/2006/main" xmlns:r="http://schemas.openxmlformats.org/officeDocument/2006/relationships" xmlns:p="http://schemas.openxmlformats.org/presentationml/2006/main">
  <p:tag name="SMARTWRITE" val="{@Report date}"/>
  <p:tag name="SMARTREAD" val="{@Report date}"/>
  <p:tag name="SMARTOBJECT" val="Report date Fixed Logo v.2"/>
</p:tagLst>
</file>

<file path=ppt/tags/tag125.xml><?xml version="1.0" encoding="utf-8"?>
<p:tagLst xmlns:a="http://schemas.openxmlformats.org/drawingml/2006/main" xmlns:r="http://schemas.openxmlformats.org/officeDocument/2006/relationships" xmlns:p="http://schemas.openxmlformats.org/presentationml/2006/main">
  <p:tag name="SMARTOBJECT" val="Descriptor Fixed Logo v.2"/>
  <p:tag name="SMARTREAD" val="{@BusinessUnitCoverText}"/>
  <p:tag name="SMARTWRITE" val="{@BusinessUnitCoverText}"/>
</p:tagLst>
</file>

<file path=ppt/tags/tag126.xml><?xml version="1.0" encoding="utf-8"?>
<p:tagLst xmlns:a="http://schemas.openxmlformats.org/drawingml/2006/main" xmlns:r="http://schemas.openxmlformats.org/officeDocument/2006/relationships" xmlns:p="http://schemas.openxmlformats.org/presentationml/2006/main">
  <p:tag name="SMARTWRITE" val="{@Subtitle}"/>
  <p:tag name="SMARTREAD" val="{@Subtitle}"/>
</p:tagLst>
</file>

<file path=ppt/tags/tag127.xml><?xml version="1.0" encoding="utf-8"?>
<p:tagLst xmlns:a="http://schemas.openxmlformats.org/drawingml/2006/main" xmlns:r="http://schemas.openxmlformats.org/officeDocument/2006/relationships" xmlns:p="http://schemas.openxmlformats.org/presentationml/2006/main">
  <p:tag name="SMARTWRITE" val="{@Title}"/>
  <p:tag name="SMARTREAD" val="{@Title}"/>
</p:tagLst>
</file>

<file path=ppt/tags/tag128.xml><?xml version="1.0" encoding="utf-8"?>
<p:tagLst xmlns:a="http://schemas.openxmlformats.org/drawingml/2006/main" xmlns:r="http://schemas.openxmlformats.org/officeDocument/2006/relationships" xmlns:p="http://schemas.openxmlformats.org/presentationml/2006/main">
  <p:tag name="SMARTISVISIBLE" val="{@Show Draft stamp} = Yes"/>
  <p:tag name="SMARTOBJECT" val="Confidentiality stamp Colour v.2"/>
  <p:tag name="SMARTREAD" val="{@Confidentiality stamp}"/>
  <p:tag name="SMARTWRITE" val="{@Confidentiality stamp}"/>
</p:tagLst>
</file>

<file path=ppt/tags/tag129.xml><?xml version="1.0" encoding="utf-8"?>
<p:tagLst xmlns:a="http://schemas.openxmlformats.org/drawingml/2006/main" xmlns:r="http://schemas.openxmlformats.org/officeDocument/2006/relationships" xmlns:p="http://schemas.openxmlformats.org/presentationml/2006/main">
  <p:tag name="SMARTISVISIBLE" val="{@Show Draft stamp} = Yes"/>
  <p:tag name="SMARTOBJECT" val="Draft stamp Colour v.2"/>
  <p:tag name="SMARTREAD" val="{@Draft stamp}"/>
  <p:tag name="SMARTWRITE" val="{@Draft stamp}"/>
</p:tagLst>
</file>

<file path=ppt/tags/tag13.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130.xml><?xml version="1.0" encoding="utf-8"?>
<p:tagLst xmlns:a="http://schemas.openxmlformats.org/drawingml/2006/main" xmlns:r="http://schemas.openxmlformats.org/officeDocument/2006/relationships" xmlns:p="http://schemas.openxmlformats.org/presentationml/2006/main">
  <p:tag name="SMARTWRITE" val="{@Report date}"/>
  <p:tag name="SMARTOBJECT" val="Report date Colour v.2"/>
  <p:tag name="SMARTREAD" val="{@Report date}"/>
</p:tagLst>
</file>

<file path=ppt/tags/tag131.xml><?xml version="1.0" encoding="utf-8"?>
<p:tagLst xmlns:a="http://schemas.openxmlformats.org/drawingml/2006/main" xmlns:r="http://schemas.openxmlformats.org/officeDocument/2006/relationships" xmlns:p="http://schemas.openxmlformats.org/presentationml/2006/main">
  <p:tag name="SMARTOBJECT" val="Descriptor Colour v.2"/>
  <p:tag name="SMARTREAD" val="{@BusinessUnitCoverText}"/>
  <p:tag name="SMARTWRITE" val="{@BusinessUnitCoverText}"/>
</p:tagLst>
</file>

<file path=ppt/tags/tag132.xml><?xml version="1.0" encoding="utf-8"?>
<p:tagLst xmlns:a="http://schemas.openxmlformats.org/drawingml/2006/main" xmlns:r="http://schemas.openxmlformats.org/officeDocument/2006/relationships" xmlns:p="http://schemas.openxmlformats.org/presentationml/2006/main">
  <p:tag name="SMARTSHAPETYPE" val="Front Cover Image"/>
</p:tagLst>
</file>

<file path=ppt/tags/tag133.xml><?xml version="1.0" encoding="utf-8"?>
<p:tagLst xmlns:a="http://schemas.openxmlformats.org/drawingml/2006/main" xmlns:r="http://schemas.openxmlformats.org/officeDocument/2006/relationships" xmlns:p="http://schemas.openxmlformats.org/presentationml/2006/main">
  <p:tag name="SMARTWRITE" val="{@Report date}"/>
  <p:tag name="SMARTREAD" val="{@Report date}"/>
  <p:tag name="SMARTOBJECT" val="Report date Default Cover v.2"/>
</p:tagLst>
</file>

<file path=ppt/tags/tag134.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135.xml><?xml version="1.0" encoding="utf-8"?>
<p:tagLst xmlns:a="http://schemas.openxmlformats.org/drawingml/2006/main" xmlns:r="http://schemas.openxmlformats.org/officeDocument/2006/relationships" xmlns:p="http://schemas.openxmlformats.org/presentationml/2006/main">
  <p:tag name="FULLLENGTH" val="True"/>
</p:tagLst>
</file>

<file path=ppt/tags/tag136.xml><?xml version="1.0" encoding="utf-8"?>
<p:tagLst xmlns:a="http://schemas.openxmlformats.org/drawingml/2006/main" xmlns:r="http://schemas.openxmlformats.org/officeDocument/2006/relationships" xmlns:p="http://schemas.openxmlformats.org/presentationml/2006/main">
  <p:tag name="FULLLENGTH" val="True"/>
</p:tagLst>
</file>

<file path=ppt/tags/tag137.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138.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139.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14.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140.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141.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142.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143.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144.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145.xml><?xml version="1.0" encoding="utf-8"?>
<p:tagLst xmlns:a="http://schemas.openxmlformats.org/drawingml/2006/main" xmlns:r="http://schemas.openxmlformats.org/officeDocument/2006/relationships" xmlns:p="http://schemas.openxmlformats.org/presentationml/2006/main">
  <p:tag name="SMARTSLIDETYPE" val="Divider"/>
  <p:tag name="SMARTDIVIDERTYPE" val="Section"/>
  <p:tag name="SMARTDIVIDERLEVEL" val="0"/>
  <p:tag name="SHOW EXECUTIVE SUMMARY" val="No"/>
  <p:tag name="SMARTDIVIDERNUMBER" val="1"/>
  <p:tag name="SMARTDIVIDERTEXT" val="Section"/>
  <p:tag name="SMART DIVIDER TITLE" val="Industry Profile:Role in the economy"/>
</p:tagLst>
</file>

<file path=ppt/tags/tag146.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147.xml><?xml version="1.0" encoding="utf-8"?>
<p:tagLst xmlns:a="http://schemas.openxmlformats.org/drawingml/2006/main" xmlns:r="http://schemas.openxmlformats.org/officeDocument/2006/relationships" xmlns:p="http://schemas.openxmlformats.org/presentationml/2006/main">
  <p:tag name="SMARTREAD" val="{Smart Divider title}"/>
  <p:tag name="SMARTWRITE" val="{Smart Divider title}"/>
</p:tagLst>
</file>

<file path=ppt/tags/tag148.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149.xml><?xml version="1.0" encoding="utf-8"?>
<p:tagLst xmlns:a="http://schemas.openxmlformats.org/drawingml/2006/main" xmlns:r="http://schemas.openxmlformats.org/officeDocument/2006/relationships" xmlns:p="http://schemas.openxmlformats.org/presentationml/2006/main">
  <p:tag name="FULLLENGTH" val="True"/>
</p:tagLst>
</file>

<file path=ppt/tags/tag15.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150.xml><?xml version="1.0" encoding="utf-8"?>
<p:tagLst xmlns:a="http://schemas.openxmlformats.org/drawingml/2006/main" xmlns:r="http://schemas.openxmlformats.org/officeDocument/2006/relationships" xmlns:p="http://schemas.openxmlformats.org/presentationml/2006/main">
  <p:tag name="FULLLENGTH" val="True"/>
</p:tagLst>
</file>

<file path=ppt/tags/tag151.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152.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153.xml><?xml version="1.0" encoding="utf-8"?>
<p:tagLst xmlns:a="http://schemas.openxmlformats.org/drawingml/2006/main" xmlns:r="http://schemas.openxmlformats.org/officeDocument/2006/relationships" xmlns:p="http://schemas.openxmlformats.org/presentationml/2006/main">
  <p:tag name="FULLLENGTH" val="True"/>
</p:tagLst>
</file>

<file path=ppt/tags/tag154.xml><?xml version="1.0" encoding="utf-8"?>
<p:tagLst xmlns:a="http://schemas.openxmlformats.org/drawingml/2006/main" xmlns:r="http://schemas.openxmlformats.org/officeDocument/2006/relationships" xmlns:p="http://schemas.openxmlformats.org/presentationml/2006/main">
  <p:tag name="FULLLENGTH" val="True"/>
</p:tagLst>
</file>

<file path=ppt/tags/tag155.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156.xml><?xml version="1.0" encoding="utf-8"?>
<p:tagLst xmlns:a="http://schemas.openxmlformats.org/drawingml/2006/main" xmlns:r="http://schemas.openxmlformats.org/officeDocument/2006/relationships" xmlns:p="http://schemas.openxmlformats.org/presentationml/2006/main">
  <p:tag name="FULLLENGTH" val="True"/>
</p:tagLst>
</file>

<file path=ppt/tags/tag157.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158.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159.xml><?xml version="1.0" encoding="utf-8"?>
<p:tagLst xmlns:a="http://schemas.openxmlformats.org/drawingml/2006/main" xmlns:r="http://schemas.openxmlformats.org/officeDocument/2006/relationships" xmlns:p="http://schemas.openxmlformats.org/presentationml/2006/main">
  <p:tag name="FULLLENGTH" val="True"/>
</p:tagLst>
</file>

<file path=ppt/tags/tag16.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160.xml><?xml version="1.0" encoding="utf-8"?>
<p:tagLst xmlns:a="http://schemas.openxmlformats.org/drawingml/2006/main" xmlns:r="http://schemas.openxmlformats.org/officeDocument/2006/relationships" xmlns:p="http://schemas.openxmlformats.org/presentationml/2006/main">
  <p:tag name="FULLLENGTH" val="True"/>
</p:tagLst>
</file>

<file path=ppt/tags/tag161.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162.xml><?xml version="1.0" encoding="utf-8"?>
<p:tagLst xmlns:a="http://schemas.openxmlformats.org/drawingml/2006/main" xmlns:r="http://schemas.openxmlformats.org/officeDocument/2006/relationships" xmlns:p="http://schemas.openxmlformats.org/presentationml/2006/main">
  <p:tag name="FULLLENGTH" val="True"/>
</p:tagLst>
</file>

<file path=ppt/tags/tag163.xml><?xml version="1.0" encoding="utf-8"?>
<p:tagLst xmlns:a="http://schemas.openxmlformats.org/drawingml/2006/main" xmlns:r="http://schemas.openxmlformats.org/officeDocument/2006/relationships" xmlns:p="http://schemas.openxmlformats.org/presentationml/2006/main">
  <p:tag name="FULLLENGTH" val="True"/>
</p:tagLst>
</file>

<file path=ppt/tags/tag164.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165.xml><?xml version="1.0" encoding="utf-8"?>
<p:tagLst xmlns:a="http://schemas.openxmlformats.org/drawingml/2006/main" xmlns:r="http://schemas.openxmlformats.org/officeDocument/2006/relationships" xmlns:p="http://schemas.openxmlformats.org/presentationml/2006/main">
  <p:tag name="FULLLENGTH" val="True"/>
</p:tagLst>
</file>

<file path=ppt/tags/tag166.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167.xml><?xml version="1.0" encoding="utf-8"?>
<p:tagLst xmlns:a="http://schemas.openxmlformats.org/drawingml/2006/main" xmlns:r="http://schemas.openxmlformats.org/officeDocument/2006/relationships" xmlns:p="http://schemas.openxmlformats.org/presentationml/2006/main">
  <p:tag name="FULLLENGTH" val="True"/>
</p:tagLst>
</file>

<file path=ppt/tags/tag168.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169.xml><?xml version="1.0" encoding="utf-8"?>
<p:tagLst xmlns:a="http://schemas.openxmlformats.org/drawingml/2006/main" xmlns:r="http://schemas.openxmlformats.org/officeDocument/2006/relationships" xmlns:p="http://schemas.openxmlformats.org/presentationml/2006/main">
  <p:tag name="FULLLENGTH" val="True"/>
</p:tagLst>
</file>

<file path=ppt/tags/tag17.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170.xml><?xml version="1.0" encoding="utf-8"?>
<p:tagLst xmlns:a="http://schemas.openxmlformats.org/drawingml/2006/main" xmlns:r="http://schemas.openxmlformats.org/officeDocument/2006/relationships" xmlns:p="http://schemas.openxmlformats.org/presentationml/2006/main">
  <p:tag name="FULLLENGTH" val="True"/>
</p:tagLst>
</file>

<file path=ppt/tags/tag171.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172.xml><?xml version="1.0" encoding="utf-8"?>
<p:tagLst xmlns:a="http://schemas.openxmlformats.org/drawingml/2006/main" xmlns:r="http://schemas.openxmlformats.org/officeDocument/2006/relationships" xmlns:p="http://schemas.openxmlformats.org/presentationml/2006/main">
  <p:tag name="FULLLENGTH" val="True"/>
</p:tagLst>
</file>

<file path=ppt/tags/tag173.xml><?xml version="1.0" encoding="utf-8"?>
<p:tagLst xmlns:a="http://schemas.openxmlformats.org/drawingml/2006/main" xmlns:r="http://schemas.openxmlformats.org/officeDocument/2006/relationships" xmlns:p="http://schemas.openxmlformats.org/presentationml/2006/main">
  <p:tag name="FULLLENGTH" val="True"/>
</p:tagLst>
</file>

<file path=ppt/tags/tag174.xml><?xml version="1.0" encoding="utf-8"?>
<p:tagLst xmlns:a="http://schemas.openxmlformats.org/drawingml/2006/main" xmlns:r="http://schemas.openxmlformats.org/officeDocument/2006/relationships" xmlns:p="http://schemas.openxmlformats.org/presentationml/2006/main">
  <p:tag name="FULLLENGTH" val="True"/>
</p:tagLst>
</file>

<file path=ppt/tags/tag175.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176.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177.xml><?xml version="1.0" encoding="utf-8"?>
<p:tagLst xmlns:a="http://schemas.openxmlformats.org/drawingml/2006/main" xmlns:r="http://schemas.openxmlformats.org/officeDocument/2006/relationships" xmlns:p="http://schemas.openxmlformats.org/presentationml/2006/main">
  <p:tag name="FULLLENGTH" val="True"/>
</p:tagLst>
</file>

<file path=ppt/tags/tag178.xml><?xml version="1.0" encoding="utf-8"?>
<p:tagLst xmlns:a="http://schemas.openxmlformats.org/drawingml/2006/main" xmlns:r="http://schemas.openxmlformats.org/officeDocument/2006/relationships" xmlns:p="http://schemas.openxmlformats.org/presentationml/2006/main">
  <p:tag name="FULLLENGTH" val="True"/>
</p:tagLst>
</file>

<file path=ppt/tags/tag179.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18.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180.xml><?xml version="1.0" encoding="utf-8"?>
<p:tagLst xmlns:a="http://schemas.openxmlformats.org/drawingml/2006/main" xmlns:r="http://schemas.openxmlformats.org/officeDocument/2006/relationships" xmlns:p="http://schemas.openxmlformats.org/presentationml/2006/main">
  <p:tag name="FULLLENGTH" val="True"/>
</p:tagLst>
</file>

<file path=ppt/tags/tag181.xml><?xml version="1.0" encoding="utf-8"?>
<p:tagLst xmlns:a="http://schemas.openxmlformats.org/drawingml/2006/main" xmlns:r="http://schemas.openxmlformats.org/officeDocument/2006/relationships" xmlns:p="http://schemas.openxmlformats.org/presentationml/2006/main">
  <p:tag name="FULLLENGTH" val="True"/>
</p:tagLst>
</file>

<file path=ppt/tags/tag182.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183.xml><?xml version="1.0" encoding="utf-8"?>
<p:tagLst xmlns:a="http://schemas.openxmlformats.org/drawingml/2006/main" xmlns:r="http://schemas.openxmlformats.org/officeDocument/2006/relationships" xmlns:p="http://schemas.openxmlformats.org/presentationml/2006/main">
  <p:tag name="SMARTSLIDETYPE" val="Divider"/>
  <p:tag name="SMARTDIVIDERTYPE" val="Section"/>
  <p:tag name="SMARTDIVIDERLEVEL" val="0"/>
  <p:tag name="SHOW EXECUTIVE SUMMARY" val="No"/>
  <p:tag name="SMARTDIVIDERNUMBER" val="3"/>
  <p:tag name="SMARTDIVIDERTEXT" val="Section"/>
  <p:tag name="SMART DIVIDER TITLE" val="Macroeconomic trends"/>
</p:tagLst>
</file>

<file path=ppt/tags/tag184.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185.xml><?xml version="1.0" encoding="utf-8"?>
<p:tagLst xmlns:a="http://schemas.openxmlformats.org/drawingml/2006/main" xmlns:r="http://schemas.openxmlformats.org/officeDocument/2006/relationships" xmlns:p="http://schemas.openxmlformats.org/presentationml/2006/main">
  <p:tag name="SMARTREAD" val="{Smart Divider title}"/>
  <p:tag name="SMARTWRITE" val="{Smart Divider title}"/>
</p:tagLst>
</file>

<file path=ppt/tags/tag186.xml><?xml version="1.0" encoding="utf-8"?>
<p:tagLst xmlns:a="http://schemas.openxmlformats.org/drawingml/2006/main" xmlns:r="http://schemas.openxmlformats.org/officeDocument/2006/relationships" xmlns:p="http://schemas.openxmlformats.org/presentationml/2006/main">
  <p:tag name="SMARTSHAPETYPE" val="Table"/>
  <p:tag name="TABLEID" val="18940205-f3fa-418e-827d-d63908b5af9b"/>
</p:tagLst>
</file>

<file path=ppt/tags/tag187.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188.xml><?xml version="1.0" encoding="utf-8"?>
<p:tagLst xmlns:a="http://schemas.openxmlformats.org/drawingml/2006/main" xmlns:r="http://schemas.openxmlformats.org/officeDocument/2006/relationships" xmlns:p="http://schemas.openxmlformats.org/presentationml/2006/main">
  <p:tag name="FULLLENGTH" val="True"/>
</p:tagLst>
</file>

<file path=ppt/tags/tag189.xml><?xml version="1.0" encoding="utf-8"?>
<p:tagLst xmlns:a="http://schemas.openxmlformats.org/drawingml/2006/main" xmlns:r="http://schemas.openxmlformats.org/officeDocument/2006/relationships" xmlns:p="http://schemas.openxmlformats.org/presentationml/2006/main">
  <p:tag name="FULLLENGTH" val="True"/>
</p:tagLst>
</file>

<file path=ppt/tags/tag19.xml><?xml version="1.0" encoding="utf-8"?>
<p:tagLst xmlns:a="http://schemas.openxmlformats.org/drawingml/2006/main" xmlns:r="http://schemas.openxmlformats.org/officeDocument/2006/relationships" xmlns:p="http://schemas.openxmlformats.org/presentationml/2006/main">
  <p:tag name="FULLLENGTH" val="True"/>
</p:tagLst>
</file>

<file path=ppt/tags/tag190.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191.xml><?xml version="1.0" encoding="utf-8"?>
<p:tagLst xmlns:a="http://schemas.openxmlformats.org/drawingml/2006/main" xmlns:r="http://schemas.openxmlformats.org/officeDocument/2006/relationships" xmlns:p="http://schemas.openxmlformats.org/presentationml/2006/main">
  <p:tag name="FULLLENGTH" val="True"/>
</p:tagLst>
</file>

<file path=ppt/tags/tag192.xml><?xml version="1.0" encoding="utf-8"?>
<p:tagLst xmlns:a="http://schemas.openxmlformats.org/drawingml/2006/main" xmlns:r="http://schemas.openxmlformats.org/officeDocument/2006/relationships" xmlns:p="http://schemas.openxmlformats.org/presentationml/2006/main">
  <p:tag name="FULLLENGTH" val="True"/>
</p:tagLst>
</file>

<file path=ppt/tags/tag193.xml><?xml version="1.0" encoding="utf-8"?>
<p:tagLst xmlns:a="http://schemas.openxmlformats.org/drawingml/2006/main" xmlns:r="http://schemas.openxmlformats.org/officeDocument/2006/relationships" xmlns:p="http://schemas.openxmlformats.org/presentationml/2006/main">
  <p:tag name="FULLLENGTH" val="True"/>
</p:tagLst>
</file>

<file path=ppt/tags/tag194.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195.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196.xml><?xml version="1.0" encoding="utf-8"?>
<p:tagLst xmlns:a="http://schemas.openxmlformats.org/drawingml/2006/main" xmlns:r="http://schemas.openxmlformats.org/officeDocument/2006/relationships" xmlns:p="http://schemas.openxmlformats.org/presentationml/2006/main">
  <p:tag name="FULLLENGTH" val="True"/>
</p:tagLst>
</file>

<file path=ppt/tags/tag197.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198.xml><?xml version="1.0" encoding="utf-8"?>
<p:tagLst xmlns:a="http://schemas.openxmlformats.org/drawingml/2006/main" xmlns:r="http://schemas.openxmlformats.org/officeDocument/2006/relationships" xmlns:p="http://schemas.openxmlformats.org/presentationml/2006/main">
  <p:tag name="FULLLENGTH" val="True"/>
</p:tagLst>
</file>

<file path=ppt/tags/tag199.xml><?xml version="1.0" encoding="utf-8"?>
<p:tagLst xmlns:a="http://schemas.openxmlformats.org/drawingml/2006/main" xmlns:r="http://schemas.openxmlformats.org/officeDocument/2006/relationships" xmlns:p="http://schemas.openxmlformats.org/presentationml/2006/main">
  <p:tag name="FULLLENGTH" val="True"/>
</p:tagLst>
</file>

<file path=ppt/tags/tag2.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20.xml><?xml version="1.0" encoding="utf-8"?>
<p:tagLst xmlns:a="http://schemas.openxmlformats.org/drawingml/2006/main" xmlns:r="http://schemas.openxmlformats.org/officeDocument/2006/relationships" xmlns:p="http://schemas.openxmlformats.org/presentationml/2006/main">
  <p:tag name="FULLLENGTH" val="True"/>
</p:tagLst>
</file>

<file path=ppt/tags/tag200.xml><?xml version="1.0" encoding="utf-8"?>
<p:tagLst xmlns:a="http://schemas.openxmlformats.org/drawingml/2006/main" xmlns:r="http://schemas.openxmlformats.org/officeDocument/2006/relationships" xmlns:p="http://schemas.openxmlformats.org/presentationml/2006/main">
  <p:tag name="FULLLENGTH" val="True"/>
</p:tagLst>
</file>

<file path=ppt/tags/tag201.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202.xml><?xml version="1.0" encoding="utf-8"?>
<p:tagLst xmlns:a="http://schemas.openxmlformats.org/drawingml/2006/main" xmlns:r="http://schemas.openxmlformats.org/officeDocument/2006/relationships" xmlns:p="http://schemas.openxmlformats.org/presentationml/2006/main">
  <p:tag name="FULLLENGTH" val="True"/>
</p:tagLst>
</file>

<file path=ppt/tags/tag203.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204.xml><?xml version="1.0" encoding="utf-8"?>
<p:tagLst xmlns:a="http://schemas.openxmlformats.org/drawingml/2006/main" xmlns:r="http://schemas.openxmlformats.org/officeDocument/2006/relationships" xmlns:p="http://schemas.openxmlformats.org/presentationml/2006/main">
  <p:tag name="FULLLENGTH" val="True"/>
</p:tagLst>
</file>

<file path=ppt/tags/tag205.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206.xml><?xml version="1.0" encoding="utf-8"?>
<p:tagLst xmlns:a="http://schemas.openxmlformats.org/drawingml/2006/main" xmlns:r="http://schemas.openxmlformats.org/officeDocument/2006/relationships" xmlns:p="http://schemas.openxmlformats.org/presentationml/2006/main">
  <p:tag name="FULLLENGTH" val="True"/>
</p:tagLst>
</file>

<file path=ppt/tags/tag207.xml><?xml version="1.0" encoding="utf-8"?>
<p:tagLst xmlns:a="http://schemas.openxmlformats.org/drawingml/2006/main" xmlns:r="http://schemas.openxmlformats.org/officeDocument/2006/relationships" xmlns:p="http://schemas.openxmlformats.org/presentationml/2006/main">
  <p:tag name="FULLLENGTH" val="True"/>
</p:tagLst>
</file>

<file path=ppt/tags/tag208.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209.xml><?xml version="1.0" encoding="utf-8"?>
<p:tagLst xmlns:a="http://schemas.openxmlformats.org/drawingml/2006/main" xmlns:r="http://schemas.openxmlformats.org/officeDocument/2006/relationships" xmlns:p="http://schemas.openxmlformats.org/presentationml/2006/main">
  <p:tag name="SMARTSLIDETYPE" val="Divider"/>
  <p:tag name="SMARTDIVIDERTYPE" val="Section"/>
  <p:tag name="SMARTDIVIDERLEVEL" val="0"/>
  <p:tag name="SHOW EXECUTIVE SUMMARY" val="No"/>
  <p:tag name="SMARTDIVIDERNUMBER" val="4"/>
  <p:tag name="SMARTDIVIDERTEXT" val="Section"/>
  <p:tag name="SMART DIVIDER TITLE" val="Government support"/>
</p:tagLst>
</file>

<file path=ppt/tags/tag21.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210.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211.xml><?xml version="1.0" encoding="utf-8"?>
<p:tagLst xmlns:a="http://schemas.openxmlformats.org/drawingml/2006/main" xmlns:r="http://schemas.openxmlformats.org/officeDocument/2006/relationships" xmlns:p="http://schemas.openxmlformats.org/presentationml/2006/main">
  <p:tag name="SMARTREAD" val="{Smart Divider title}"/>
  <p:tag name="SMARTWRITE" val="{Smart Divider title}"/>
</p:tagLst>
</file>

<file path=ppt/tags/tag212.xml><?xml version="1.0" encoding="utf-8"?>
<p:tagLst xmlns:a="http://schemas.openxmlformats.org/drawingml/2006/main" xmlns:r="http://schemas.openxmlformats.org/officeDocument/2006/relationships" xmlns:p="http://schemas.openxmlformats.org/presentationml/2006/main">
  <p:tag name="FULLLENGTH" val="True"/>
</p:tagLst>
</file>

<file path=ppt/tags/tag213.xml><?xml version="1.0" encoding="utf-8"?>
<p:tagLst xmlns:a="http://schemas.openxmlformats.org/drawingml/2006/main" xmlns:r="http://schemas.openxmlformats.org/officeDocument/2006/relationships" xmlns:p="http://schemas.openxmlformats.org/presentationml/2006/main">
  <p:tag name="FULLLENGTH" val="True"/>
</p:tagLst>
</file>

<file path=ppt/tags/tag214.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215.xml><?xml version="1.0" encoding="utf-8"?>
<p:tagLst xmlns:a="http://schemas.openxmlformats.org/drawingml/2006/main" xmlns:r="http://schemas.openxmlformats.org/officeDocument/2006/relationships" xmlns:p="http://schemas.openxmlformats.org/presentationml/2006/main">
  <p:tag name="FULLLENGTH" val="True"/>
</p:tagLst>
</file>

<file path=ppt/tags/tag216.xml><?xml version="1.0" encoding="utf-8"?>
<p:tagLst xmlns:a="http://schemas.openxmlformats.org/drawingml/2006/main" xmlns:r="http://schemas.openxmlformats.org/officeDocument/2006/relationships" xmlns:p="http://schemas.openxmlformats.org/presentationml/2006/main">
  <p:tag name="FULLLENGTH" val="True"/>
</p:tagLst>
</file>

<file path=ppt/tags/tag217.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218.xml><?xml version="1.0" encoding="utf-8"?>
<p:tagLst xmlns:a="http://schemas.openxmlformats.org/drawingml/2006/main" xmlns:r="http://schemas.openxmlformats.org/officeDocument/2006/relationships" xmlns:p="http://schemas.openxmlformats.org/presentationml/2006/main">
  <p:tag name="FULLLENGTH" val="True"/>
</p:tagLst>
</file>

<file path=ppt/tags/tag219.xml><?xml version="1.0" encoding="utf-8"?>
<p:tagLst xmlns:a="http://schemas.openxmlformats.org/drawingml/2006/main" xmlns:r="http://schemas.openxmlformats.org/officeDocument/2006/relationships" xmlns:p="http://schemas.openxmlformats.org/presentationml/2006/main">
  <p:tag name="FULLLENGTH" val="True"/>
</p:tagLst>
</file>

<file path=ppt/tags/tag22.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220.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221.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222.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223.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224.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225.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226.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227.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228.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229.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23.xml><?xml version="1.0" encoding="utf-8"?>
<p:tagLst xmlns:a="http://schemas.openxmlformats.org/drawingml/2006/main" xmlns:r="http://schemas.openxmlformats.org/officeDocument/2006/relationships" xmlns:p="http://schemas.openxmlformats.org/presentationml/2006/main">
  <p:tag name="FULLLENGTH" val="True"/>
</p:tagLst>
</file>

<file path=ppt/tags/tag230.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231.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232.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233.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234.xml><?xml version="1.0" encoding="utf-8"?>
<p:tagLst xmlns:a="http://schemas.openxmlformats.org/drawingml/2006/main" xmlns:r="http://schemas.openxmlformats.org/officeDocument/2006/relationships" xmlns:p="http://schemas.openxmlformats.org/presentationml/2006/main">
  <p:tag name="FULLLENGTH" val="True"/>
</p:tagLst>
</file>

<file path=ppt/tags/tag235.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236.xml><?xml version="1.0" encoding="utf-8"?>
<p:tagLst xmlns:a="http://schemas.openxmlformats.org/drawingml/2006/main" xmlns:r="http://schemas.openxmlformats.org/officeDocument/2006/relationships" xmlns:p="http://schemas.openxmlformats.org/presentationml/2006/main">
  <p:tag name="FULLLENGTH" val="True"/>
</p:tagLst>
</file>

<file path=ppt/tags/tag237.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238.xml><?xml version="1.0" encoding="utf-8"?>
<p:tagLst xmlns:a="http://schemas.openxmlformats.org/drawingml/2006/main" xmlns:r="http://schemas.openxmlformats.org/officeDocument/2006/relationships" xmlns:p="http://schemas.openxmlformats.org/presentationml/2006/main">
  <p:tag name="SMARTSLIDETYPE" val="Divider"/>
  <p:tag name="SMARTDIVIDERTYPE" val="Section"/>
  <p:tag name="SMARTDIVIDERLEVEL" val="0"/>
  <p:tag name="SHOW EXECUTIVE SUMMARY" val="No"/>
  <p:tag name="SMARTDIVIDERNUMBER" val="6"/>
  <p:tag name="SMARTDIVIDERTEXT" val="Section"/>
  <p:tag name="SMART DIVIDER TITLE" val="Industry outlook"/>
</p:tagLst>
</file>

<file path=ppt/tags/tag239.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24.xml><?xml version="1.0" encoding="utf-8"?>
<p:tagLst xmlns:a="http://schemas.openxmlformats.org/drawingml/2006/main" xmlns:r="http://schemas.openxmlformats.org/officeDocument/2006/relationships" xmlns:p="http://schemas.openxmlformats.org/presentationml/2006/main">
  <p:tag name="FULLLENGTH" val="True"/>
</p:tagLst>
</file>

<file path=ppt/tags/tag240.xml><?xml version="1.0" encoding="utf-8"?>
<p:tagLst xmlns:a="http://schemas.openxmlformats.org/drawingml/2006/main" xmlns:r="http://schemas.openxmlformats.org/officeDocument/2006/relationships" xmlns:p="http://schemas.openxmlformats.org/presentationml/2006/main">
  <p:tag name="SMARTREAD" val="{Smart Divider title}"/>
  <p:tag name="SMARTWRITE" val="{Smart Divider title}"/>
</p:tagLst>
</file>

<file path=ppt/tags/tag241.xml><?xml version="1.0" encoding="utf-8"?>
<p:tagLst xmlns:a="http://schemas.openxmlformats.org/drawingml/2006/main" xmlns:r="http://schemas.openxmlformats.org/officeDocument/2006/relationships" xmlns:p="http://schemas.openxmlformats.org/presentationml/2006/main">
  <p:tag name="FULLLENGTH" val="True"/>
</p:tagLst>
</file>

<file path=ppt/tags/tag242.xml><?xml version="1.0" encoding="utf-8"?>
<p:tagLst xmlns:a="http://schemas.openxmlformats.org/drawingml/2006/main" xmlns:r="http://schemas.openxmlformats.org/officeDocument/2006/relationships" xmlns:p="http://schemas.openxmlformats.org/presentationml/2006/main">
  <p:tag name="FULLLENGTH" val="True"/>
</p:tagLst>
</file>

<file path=ppt/tags/tag243.xml><?xml version="1.0" encoding="utf-8"?>
<p:tagLst xmlns:a="http://schemas.openxmlformats.org/drawingml/2006/main" xmlns:r="http://schemas.openxmlformats.org/officeDocument/2006/relationships" xmlns:p="http://schemas.openxmlformats.org/presentationml/2006/main">
  <p:tag name="FULLLENGTH" val="True"/>
</p:tagLst>
</file>

<file path=ppt/tags/tag244.xml><?xml version="1.0" encoding="utf-8"?>
<p:tagLst xmlns:a="http://schemas.openxmlformats.org/drawingml/2006/main" xmlns:r="http://schemas.openxmlformats.org/officeDocument/2006/relationships" xmlns:p="http://schemas.openxmlformats.org/presentationml/2006/main">
  <p:tag name="FULLLENGTH" val="True"/>
</p:tagLst>
</file>

<file path=ppt/tags/tag25.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26.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27.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28.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29.xml><?xml version="1.0" encoding="utf-8"?>
<p:tagLst xmlns:a="http://schemas.openxmlformats.org/drawingml/2006/main" xmlns:r="http://schemas.openxmlformats.org/officeDocument/2006/relationships" xmlns:p="http://schemas.openxmlformats.org/presentationml/2006/main">
  <p:tag name="FULLLENGTH" val="True"/>
</p:tagLst>
</file>

<file path=ppt/tags/tag3.xml><?xml version="1.0" encoding="utf-8"?>
<p:tagLst xmlns:a="http://schemas.openxmlformats.org/drawingml/2006/main" xmlns:r="http://schemas.openxmlformats.org/officeDocument/2006/relationships" xmlns:p="http://schemas.openxmlformats.org/presentationml/2006/main">
  <p:tag name="SMARTSHAPETYPE" val="Front Cover Image"/>
</p:tagLst>
</file>

<file path=ppt/tags/tag30.xml><?xml version="1.0" encoding="utf-8"?>
<p:tagLst xmlns:a="http://schemas.openxmlformats.org/drawingml/2006/main" xmlns:r="http://schemas.openxmlformats.org/officeDocument/2006/relationships" xmlns:p="http://schemas.openxmlformats.org/presentationml/2006/main">
  <p:tag name="FULLLENGTH" val="True"/>
</p:tagLst>
</file>

<file path=ppt/tags/tag31.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32.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33.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34.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35.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36.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37.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38.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39.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4.xml><?xml version="1.0" encoding="utf-8"?>
<p:tagLst xmlns:a="http://schemas.openxmlformats.org/drawingml/2006/main" xmlns:r="http://schemas.openxmlformats.org/officeDocument/2006/relationships" xmlns:p="http://schemas.openxmlformats.org/presentationml/2006/main">
  <p:tag name="SMARTWRITE" val="{@Subtitle}"/>
  <p:tag name="SMARTREAD" val="{@Subtitle}"/>
</p:tagLst>
</file>

<file path=ppt/tags/tag40.xml><?xml version="1.0" encoding="utf-8"?>
<p:tagLst xmlns:a="http://schemas.openxmlformats.org/drawingml/2006/main" xmlns:r="http://schemas.openxmlformats.org/officeDocument/2006/relationships" xmlns:p="http://schemas.openxmlformats.org/presentationml/2006/main">
  <p:tag name="FULLLENGTH" val="True"/>
</p:tagLst>
</file>

<file path=ppt/tags/tag41.xml><?xml version="1.0" encoding="utf-8"?>
<p:tagLst xmlns:a="http://schemas.openxmlformats.org/drawingml/2006/main" xmlns:r="http://schemas.openxmlformats.org/officeDocument/2006/relationships" xmlns:p="http://schemas.openxmlformats.org/presentationml/2006/main">
  <p:tag name="FULLLENGTH" val="True"/>
</p:tagLst>
</file>

<file path=ppt/tags/tag42.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43.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44.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45.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46.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47.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48.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49.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5.xml><?xml version="1.0" encoding="utf-8"?>
<p:tagLst xmlns:a="http://schemas.openxmlformats.org/drawingml/2006/main" xmlns:r="http://schemas.openxmlformats.org/officeDocument/2006/relationships" xmlns:p="http://schemas.openxmlformats.org/presentationml/2006/main">
  <p:tag name="SMARTWRITE" val="{@Title}"/>
  <p:tag name="SMARTREAD" val="{@Title}"/>
</p:tagLst>
</file>

<file path=ppt/tags/tag50.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51.xml><?xml version="1.0" encoding="utf-8"?>
<p:tagLst xmlns:a="http://schemas.openxmlformats.org/drawingml/2006/main" xmlns:r="http://schemas.openxmlformats.org/officeDocument/2006/relationships" xmlns:p="http://schemas.openxmlformats.org/presentationml/2006/main">
  <p:tag name="FULLLENGTH" val="True"/>
</p:tagLst>
</file>

<file path=ppt/tags/tag52.xml><?xml version="1.0" encoding="utf-8"?>
<p:tagLst xmlns:a="http://schemas.openxmlformats.org/drawingml/2006/main" xmlns:r="http://schemas.openxmlformats.org/officeDocument/2006/relationships" xmlns:p="http://schemas.openxmlformats.org/presentationml/2006/main">
  <p:tag name="FULLLENGTH" val="True"/>
</p:tagLst>
</file>

<file path=ppt/tags/tag53.xml><?xml version="1.0" encoding="utf-8"?>
<p:tagLst xmlns:a="http://schemas.openxmlformats.org/drawingml/2006/main" xmlns:r="http://schemas.openxmlformats.org/officeDocument/2006/relationships" xmlns:p="http://schemas.openxmlformats.org/presentationml/2006/main">
  <p:tag name="FULLLENGTH" val="True"/>
</p:tagLst>
</file>

<file path=ppt/tags/tag54.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55.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56.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57.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58.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59.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6.xml><?xml version="1.0" encoding="utf-8"?>
<p:tagLst xmlns:a="http://schemas.openxmlformats.org/drawingml/2006/main" xmlns:r="http://schemas.openxmlformats.org/officeDocument/2006/relationships" xmlns:p="http://schemas.openxmlformats.org/presentationml/2006/main">
  <p:tag name="SMARTWRITE" val="{@Confidentiality stamp}"/>
  <p:tag name="SMARTREAD" val="{@Confidentiality stamp}"/>
  <p:tag name="SMARTOBJECT" val="Confidentiality stamp Default Cover v.2"/>
</p:tagLst>
</file>

<file path=ppt/tags/tag60.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61.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62.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63.xml><?xml version="1.0" encoding="utf-8"?>
<p:tagLst xmlns:a="http://schemas.openxmlformats.org/drawingml/2006/main" xmlns:r="http://schemas.openxmlformats.org/officeDocument/2006/relationships" xmlns:p="http://schemas.openxmlformats.org/presentationml/2006/main">
  <p:tag name="FULLLENGTH" val="True"/>
</p:tagLst>
</file>

<file path=ppt/tags/tag64.xml><?xml version="1.0" encoding="utf-8"?>
<p:tagLst xmlns:a="http://schemas.openxmlformats.org/drawingml/2006/main" xmlns:r="http://schemas.openxmlformats.org/officeDocument/2006/relationships" xmlns:p="http://schemas.openxmlformats.org/presentationml/2006/main">
  <p:tag name="FULLLENGTH" val="True"/>
</p:tagLst>
</file>

<file path=ppt/tags/tag65.xml><?xml version="1.0" encoding="utf-8"?>
<p:tagLst xmlns:a="http://schemas.openxmlformats.org/drawingml/2006/main" xmlns:r="http://schemas.openxmlformats.org/officeDocument/2006/relationships" xmlns:p="http://schemas.openxmlformats.org/presentationml/2006/main">
  <p:tag name="FULLLENGTH" val="True"/>
</p:tagLst>
</file>

<file path=ppt/tags/tag66.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67.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68.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69.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7.xml><?xml version="1.0" encoding="utf-8"?>
<p:tagLst xmlns:a="http://schemas.openxmlformats.org/drawingml/2006/main" xmlns:r="http://schemas.openxmlformats.org/officeDocument/2006/relationships" xmlns:p="http://schemas.openxmlformats.org/presentationml/2006/main">
  <p:tag name="SMARTWRITE" val="{@Draft stamp}"/>
  <p:tag name="SMARTISVISIBLE" val="{@Show Draft stamp} = Yes"/>
  <p:tag name="SMARTREAD" val="{@Draft stamp}"/>
  <p:tag name="SMARTOBJECT" val="Draft stamp Default Cover v.2"/>
</p:tagLst>
</file>

<file path=ppt/tags/tag70.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71.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72.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73.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74.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75.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76.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77.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78.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79.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8.xml><?xml version="1.0" encoding="utf-8"?>
<p:tagLst xmlns:a="http://schemas.openxmlformats.org/drawingml/2006/main" xmlns:r="http://schemas.openxmlformats.org/officeDocument/2006/relationships" xmlns:p="http://schemas.openxmlformats.org/presentationml/2006/main">
  <p:tag name="SMARTWRITE" val="{@Report date}"/>
  <p:tag name="SMARTREAD" val="{@Report date}"/>
  <p:tag name="SMARTOBJECT" val="Report date Default Cover v.2"/>
</p:tagLst>
</file>

<file path=ppt/tags/tag80.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81.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82.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83.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84.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85.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86.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87.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88.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89.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9.xml><?xml version="1.0" encoding="utf-8"?>
<p:tagLst xmlns:a="http://schemas.openxmlformats.org/drawingml/2006/main" xmlns:r="http://schemas.openxmlformats.org/officeDocument/2006/relationships" xmlns:p="http://schemas.openxmlformats.org/presentationml/2006/main">
  <p:tag name="SMARTOBJECT" val="Descriptor Default Cover v.2"/>
  <p:tag name="SMARTWRITE" val="{@BusinessUnitCoverText}"/>
  <p:tag name="SMARTREAD" val="{@BusinessUnitCoverText}"/>
</p:tagLst>
</file>

<file path=ppt/tags/tag90.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91.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92.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93.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94.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95.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96.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97.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98.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99.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heme/theme1.xml><?xml version="1.0" encoding="utf-8"?>
<a:theme xmlns:a="http://schemas.openxmlformats.org/drawingml/2006/main" name="2.Smart Draft">
  <a:themeElements>
    <a:clrScheme name="PwC Burgundy">
      <a:dk1>
        <a:srgbClr val="000000"/>
      </a:dk1>
      <a:lt1>
        <a:srgbClr val="FFFFFF"/>
      </a:lt1>
      <a:dk2>
        <a:srgbClr val="A32020"/>
      </a:dk2>
      <a:lt2>
        <a:srgbClr val="FFFFFF"/>
      </a:lt2>
      <a:accent1>
        <a:srgbClr val="A32020"/>
      </a:accent1>
      <a:accent2>
        <a:srgbClr val="E0301E"/>
      </a:accent2>
      <a:accent3>
        <a:srgbClr val="602320"/>
      </a:accent3>
      <a:accent4>
        <a:srgbClr val="DB536A"/>
      </a:accent4>
      <a:accent5>
        <a:srgbClr val="DC6900"/>
      </a:accent5>
      <a:accent6>
        <a:srgbClr val="FFB600"/>
      </a:accent6>
      <a:hlink>
        <a:srgbClr val="A32020"/>
      </a:hlink>
      <a:folHlink>
        <a:srgbClr val="A32020"/>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0C0C0"/>
        </a:solidFill>
        <a:ln w="25400">
          <a:solidFill>
            <a:schemeClr val="accent5"/>
          </a:solidFill>
        </a:ln>
      </a:spPr>
      <a:bodyPr vert="horz" wrap="square" lIns="91440" tIns="45720" rIns="91440" bIns="45720" rtlCol="0" anchor="ctr">
        <a:noAutofit/>
      </a:bodyPr>
      <a:lstStyle>
        <a:defPPr algn="ctr">
          <a:defRPr dirty="0" smtClean="0"/>
        </a:defPPr>
      </a:lstStyle>
    </a:spDef>
    <a:lnDef>
      <a:spPr>
        <a:ln>
          <a:solidFill>
            <a:schemeClr val="bg1">
              <a:lumMod val="50000"/>
            </a:schemeClr>
          </a:solidFill>
        </a:ln>
        <a:effectLst/>
      </a:spPr>
      <a:bodyPr/>
      <a:lstStyle/>
      <a:style>
        <a:lnRef idx="1">
          <a:schemeClr val="accent1"/>
        </a:lnRef>
        <a:fillRef idx="0">
          <a:schemeClr val="accent1"/>
        </a:fillRef>
        <a:effectRef idx="0">
          <a:schemeClr val="accent1"/>
        </a:effectRef>
        <a:fontRef idx="minor">
          <a:schemeClr val="tx1"/>
        </a:fontRef>
      </a:style>
    </a:lnDef>
    <a:txDef>
      <a:spPr>
        <a:noFill/>
        <a:ln>
          <a:noFill/>
        </a:ln>
      </a:spPr>
      <a:bodyPr wrap="square" lIns="0" tIns="0" rIns="0" bIns="0" rtlCol="0">
        <a:spAutoFit/>
      </a:bodyPr>
      <a:lstStyle>
        <a:defPPr>
          <a:defRPr noProof="0" dirty="0" smtClean="0">
            <a:solidFill>
              <a:schemeClr val="tx1"/>
            </a:solidFill>
            <a:latin typeface="Georgia" pitchFamily="18" charset="0"/>
            <a:cs typeface="Arial"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wC Orange">
    <a:dk1>
      <a:srgbClr val="000000"/>
    </a:dk1>
    <a:lt1>
      <a:srgbClr val="FFFFFF"/>
    </a:lt1>
    <a:dk2>
      <a:srgbClr val="DC6900"/>
    </a:dk2>
    <a:lt2>
      <a:srgbClr val="FFFFFF"/>
    </a:lt2>
    <a:accent1>
      <a:srgbClr val="DC6900"/>
    </a:accent1>
    <a:accent2>
      <a:srgbClr val="FFB600"/>
    </a:accent2>
    <a:accent3>
      <a:srgbClr val="602320"/>
    </a:accent3>
    <a:accent4>
      <a:srgbClr val="E27588"/>
    </a:accent4>
    <a:accent5>
      <a:srgbClr val="A32020"/>
    </a:accent5>
    <a:accent6>
      <a:srgbClr val="E0301E"/>
    </a:accent6>
    <a:hlink>
      <a:srgbClr val="0000FF"/>
    </a:hlink>
    <a:folHlink>
      <a:srgbClr val="0000FF"/>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PwC Burgundy">
    <a:dk1>
      <a:srgbClr val="000000"/>
    </a:dk1>
    <a:lt1>
      <a:srgbClr val="FFFFFF"/>
    </a:lt1>
    <a:dk2>
      <a:srgbClr val="A32020"/>
    </a:dk2>
    <a:lt2>
      <a:srgbClr val="FFFFFF"/>
    </a:lt2>
    <a:accent1>
      <a:srgbClr val="A32020"/>
    </a:accent1>
    <a:accent2>
      <a:srgbClr val="E0301E"/>
    </a:accent2>
    <a:accent3>
      <a:srgbClr val="602320"/>
    </a:accent3>
    <a:accent4>
      <a:srgbClr val="DB536A"/>
    </a:accent4>
    <a:accent5>
      <a:srgbClr val="DC6900"/>
    </a:accent5>
    <a:accent6>
      <a:srgbClr val="FFB600"/>
    </a:accent6>
    <a:hlink>
      <a:srgbClr val="A32020"/>
    </a:hlink>
    <a:folHlink>
      <a:srgbClr val="A32020"/>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PwC Orange">
    <a:dk1>
      <a:srgbClr val="000000"/>
    </a:dk1>
    <a:lt1>
      <a:srgbClr val="FFFFFF"/>
    </a:lt1>
    <a:dk2>
      <a:srgbClr val="DC6900"/>
    </a:dk2>
    <a:lt2>
      <a:srgbClr val="FFFFFF"/>
    </a:lt2>
    <a:accent1>
      <a:srgbClr val="DC6900"/>
    </a:accent1>
    <a:accent2>
      <a:srgbClr val="FFB600"/>
    </a:accent2>
    <a:accent3>
      <a:srgbClr val="602320"/>
    </a:accent3>
    <a:accent4>
      <a:srgbClr val="E27588"/>
    </a:accent4>
    <a:accent5>
      <a:srgbClr val="A32020"/>
    </a:accent5>
    <a:accent6>
      <a:srgbClr val="E0301E"/>
    </a:accent6>
    <a:hlink>
      <a:srgbClr val="0000FF"/>
    </a:hlink>
    <a:folHlink>
      <a:srgbClr val="0000FF"/>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PwC Orange">
    <a:dk1>
      <a:srgbClr val="000000"/>
    </a:dk1>
    <a:lt1>
      <a:srgbClr val="FFFFFF"/>
    </a:lt1>
    <a:dk2>
      <a:srgbClr val="DC6900"/>
    </a:dk2>
    <a:lt2>
      <a:srgbClr val="FFFFFF"/>
    </a:lt2>
    <a:accent1>
      <a:srgbClr val="DC6900"/>
    </a:accent1>
    <a:accent2>
      <a:srgbClr val="FFB600"/>
    </a:accent2>
    <a:accent3>
      <a:srgbClr val="602320"/>
    </a:accent3>
    <a:accent4>
      <a:srgbClr val="E27588"/>
    </a:accent4>
    <a:accent5>
      <a:srgbClr val="A32020"/>
    </a:accent5>
    <a:accent6>
      <a:srgbClr val="E0301E"/>
    </a:accent6>
    <a:hlink>
      <a:srgbClr val="0000FF"/>
    </a:hlink>
    <a:folHlink>
      <a:srgbClr val="0000FF"/>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2.Smart Draft</Template>
  <TotalTime>8348</TotalTime>
  <Words>5839</Words>
  <Application>Microsoft Office PowerPoint</Application>
  <PresentationFormat>Custom</PresentationFormat>
  <Paragraphs>383</Paragraphs>
  <Slides>25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2.Smart Draft</vt:lpstr>
      <vt:lpstr>Chart</vt:lpstr>
      <vt:lpstr>Federal Chamber of Automotive Industries</vt:lpstr>
      <vt:lpstr>Disclaimer</vt:lpstr>
      <vt:lpstr>Executive summary</vt:lpstr>
      <vt:lpstr>Table of contents</vt:lpstr>
      <vt:lpstr>Industry profile: Role in the economy</vt:lpstr>
      <vt:lpstr>Economic output</vt:lpstr>
      <vt:lpstr>Production and sales</vt:lpstr>
      <vt:lpstr>Exports</vt:lpstr>
      <vt:lpstr>Employment</vt:lpstr>
      <vt:lpstr>Productivity and innovation</vt:lpstr>
      <vt:lpstr>Macroeconomic trends</vt:lpstr>
      <vt:lpstr>Exchange rates</vt:lpstr>
      <vt:lpstr>Industry performance and investment</vt:lpstr>
      <vt:lpstr>Oil prices and consumer sentiment</vt:lpstr>
      <vt:lpstr>Government support</vt:lpstr>
      <vt:lpstr>Tariff barriers</vt:lpstr>
      <vt:lpstr>Government investment attraction policies</vt:lpstr>
      <vt:lpstr>Case Studies – Government investment attraction policies</vt:lpstr>
      <vt:lpstr>Case Studies – Government investment attraction policies</vt:lpstr>
      <vt:lpstr>Case Studies – Government investment attraction policies</vt:lpstr>
      <vt:lpstr>The longevity of co-investment policies</vt:lpstr>
      <vt:lpstr>Industry outlook</vt:lpstr>
      <vt:lpstr>Sources</vt:lpstr>
      <vt:lpstr>Sources</vt:lpstr>
      <vt:lpstr>pwc.com.au</vt:lpstr>
    </vt:vector>
  </TitlesOfParts>
  <Company>PricewaterhouseCoopers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Federal Chamber of Automotive Industries</dc:title>
  <dc:creator>Rob Tyson</dc:creator>
  <dc:description>Smart Draft</dc:description>
  <cp:lastModifiedBy>Tim Reardon</cp:lastModifiedBy>
  <cp:revision>683</cp:revision>
  <cp:lastPrinted>2011-12-02T06:52:08Z</cp:lastPrinted>
  <dcterms:created xsi:type="dcterms:W3CDTF">2011-11-02T06:40:46Z</dcterms:created>
  <dcterms:modified xsi:type="dcterms:W3CDTF">2012-01-31T05:34:34Z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mart Base Report Template Version">
    <vt:lpwstr>20101220v1</vt:lpwstr>
  </property>
</Properties>
</file>